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93" r:id="rId3"/>
    <p:sldId id="373" r:id="rId4"/>
    <p:sldId id="374" r:id="rId5"/>
    <p:sldId id="375" r:id="rId6"/>
    <p:sldId id="376" r:id="rId7"/>
    <p:sldId id="377" r:id="rId8"/>
    <p:sldId id="379" r:id="rId9"/>
    <p:sldId id="380" r:id="rId10"/>
    <p:sldId id="381" r:id="rId11"/>
    <p:sldId id="383" r:id="rId12"/>
    <p:sldId id="382" r:id="rId13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1"/>
    <p:restoredTop sz="93939"/>
  </p:normalViewPr>
  <p:slideViewPr>
    <p:cSldViewPr snapToGrid="0" snapToObjects="1">
      <p:cViewPr varScale="1">
        <p:scale>
          <a:sx n="84" d="100"/>
          <a:sy n="84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ECD8-CFEB-4BF1-8684-68180794514D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CF0EF-B28E-439B-98FA-FF0E83468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4D95-9563-B446-9196-61C6A83E6D34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A36C-D1B2-884C-9555-991B02F6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OW Leading the Way white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OW Leading the Way claret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9" y="1474790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6" y="3068640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91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4" y="1474790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90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OW Leading the Way white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OW Leading the Way claret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9" y="1474790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6" y="3068640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253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8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40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9" y="2205040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9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923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3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265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9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4" y="1474790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90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08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40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9" y="2205040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9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80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9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6" y="2205040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124" name="Picture 4" descr="UOW Leading the Way white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UOW Leading the Way claret1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7D9AA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9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6" y="2205040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124" name="Picture 4" descr="UOW Leading the Way white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UOW Leading the Way claret1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42875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7D9AA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isc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4284" y="685800"/>
            <a:ext cx="8420793" cy="1036320"/>
          </a:xfrm>
        </p:spPr>
        <p:txBody>
          <a:bodyPr/>
          <a:lstStyle/>
          <a:p>
            <a:pPr algn="ctr" defTabSz="914400">
              <a:lnSpc>
                <a:spcPts val="4000"/>
              </a:lnSpc>
            </a:pPr>
            <a:r>
              <a:rPr lang="en-US" dirty="0"/>
              <a:t>Using Action Learning to Inspire Compassionate Professional Practices 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DA231-EB1B-1949-A09A-56AE6BE44C3A}"/>
              </a:ext>
            </a:extLst>
          </p:cNvPr>
          <p:cNvSpPr txBox="1"/>
          <p:nvPr/>
        </p:nvSpPr>
        <p:spPr>
          <a:xfrm>
            <a:off x="838200" y="1905000"/>
            <a:ext cx="7528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 interdisciplinary Action Learning Set (ALS):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Justin Haroun – Centre for Resilience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Yusuf Kaplan – Interfaith Adviser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Lisa </a:t>
            </a:r>
            <a:r>
              <a:rPr lang="en-US" dirty="0" err="1">
                <a:solidFill>
                  <a:srgbClr val="000000"/>
                </a:solidFill>
              </a:rPr>
              <a:t>Matthewman</a:t>
            </a:r>
            <a:r>
              <a:rPr lang="en-US" dirty="0">
                <a:solidFill>
                  <a:srgbClr val="000000"/>
                </a:solidFill>
              </a:rPr>
              <a:t> – WBS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David Morris – Assistant Interfaith Adviser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Jenni Nolan – WBS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Frands</a:t>
            </a:r>
            <a:r>
              <a:rPr lang="en-US" dirty="0">
                <a:solidFill>
                  <a:srgbClr val="000000"/>
                </a:solidFill>
              </a:rPr>
              <a:t> Pedersen – Politics &amp; International Relations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Kathryn Waddington – Psychology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ren-Armstrong-Quote-Compassion-is-not-an-option-It-s-the-key-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12672-A5F9-404C-A9E3-0D4150FD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ADAD-53A4-DD4F-967B-CDB98E8A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89" y="289560"/>
            <a:ext cx="7197725" cy="502920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8D28-8CF1-9F4C-B1B7-67715384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929640"/>
            <a:ext cx="8006081" cy="57759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Action learning: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- purpose and process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- as a vehicle for compassion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Compassion: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- global and UoW contexts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- evidence-base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Reflections: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0000"/>
                </a:solidFill>
              </a:rPr>
              <a:t>How has involvement in the ALS influenced how we think about compassion in our everyday practice and engagement with colleagues and students?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904F-D15D-3F43-9C84-6627951B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89" y="502920"/>
            <a:ext cx="7197725" cy="548640"/>
          </a:xfrm>
        </p:spPr>
        <p:txBody>
          <a:bodyPr/>
          <a:lstStyle/>
          <a:p>
            <a:r>
              <a:rPr lang="en-US" dirty="0"/>
              <a:t>This time last year I asked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1D72-7BB9-A44C-AE04-D36B4919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03960"/>
            <a:ext cx="8417561" cy="5320667"/>
          </a:xfrm>
        </p:spPr>
        <p:txBody>
          <a:bodyPr/>
          <a:lstStyle/>
          <a:p>
            <a:pPr lvl="1">
              <a:buFont typeface="Wingdings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What role should compassion play in our university?</a:t>
            </a:r>
          </a:p>
          <a:p>
            <a:pPr lvl="1">
              <a:buFont typeface="Wingdings" charset="2"/>
              <a:buChar char="Ø"/>
            </a:pPr>
            <a:endParaRPr lang="en-US" sz="2500" dirty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Why is it important for intersectionality and innovation?</a:t>
            </a:r>
          </a:p>
          <a:p>
            <a:pPr lvl="1">
              <a:buFont typeface="Wingdings" charset="2"/>
              <a:buChar char="Ø"/>
            </a:pPr>
            <a:endParaRPr lang="en-US" sz="2500" dirty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What are the practices that </a:t>
            </a:r>
            <a:r>
              <a:rPr lang="en-US" sz="2500" b="1" i="1" dirty="0">
                <a:solidFill>
                  <a:srgbClr val="000000"/>
                </a:solidFill>
              </a:rPr>
              <a:t>enable compassionate pedagogy?</a:t>
            </a:r>
          </a:p>
          <a:p>
            <a:pPr lvl="1">
              <a:buFont typeface="Wingdings" charset="2"/>
              <a:buChar char="Ø"/>
            </a:pPr>
            <a:endParaRPr lang="en-US" sz="2500" dirty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What next? Action Learning Sets, Action Research?</a:t>
            </a:r>
          </a:p>
          <a:p>
            <a:pPr lvl="1">
              <a:buFont typeface="Wingdings" charset="2"/>
              <a:buChar char="Ø"/>
            </a:pPr>
            <a:endParaRPr lang="en-US" sz="2500" dirty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800" b="1" dirty="0">
                <a:solidFill>
                  <a:srgbClr val="000000"/>
                </a:solidFill>
              </a:rPr>
              <a:t>And here some of us are are! </a:t>
            </a:r>
            <a:br>
              <a:rPr lang="en-US" sz="2800" b="1" dirty="0">
                <a:solidFill>
                  <a:srgbClr val="000000"/>
                </a:solidFill>
              </a:rPr>
            </a:br>
            <a:endParaRPr lang="en-US" sz="25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2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CB71-4A00-9E4F-9037-E582C816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43268"/>
            <a:ext cx="8278814" cy="6588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Action Learning – purpose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FEFCA-8316-B44A-814E-EBC56852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080"/>
            <a:ext cx="8432801" cy="5122547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0000"/>
                </a:solidFill>
              </a:rPr>
              <a:t>Reg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Revans</a:t>
            </a:r>
            <a:r>
              <a:rPr lang="en-US" dirty="0">
                <a:solidFill>
                  <a:srgbClr val="000000"/>
                </a:solidFill>
              </a:rPr>
              <a:t> (1907 – 2003)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An approach to individual and organisational development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Uniting ‘comrades in adversity’ and ‘upward communication of doubt’ gives: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Opportunities for individuals to engage in learning and identify action to make a positive difference to the organisation’s effectiveness.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12D4-1937-7440-AE19-EFDC235B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049" y="529908"/>
            <a:ext cx="7197725" cy="658812"/>
          </a:xfrm>
        </p:spPr>
        <p:txBody>
          <a:bodyPr/>
          <a:lstStyle/>
          <a:p>
            <a:pPr algn="ctr"/>
            <a:r>
              <a:rPr lang="en-US" dirty="0"/>
              <a:t>Action Learning – a structured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CF9C-C0B4-464D-B76F-1C51B4129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899160"/>
            <a:ext cx="8493761" cy="59588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Commitment to attend and participate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Boundaries and ground rules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Check in – in order to know what to leave outside ALS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‘Mindful minute’ at start and end of ALS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Bids for ‘airtime’ – yes/no/maybe – feedback at next ALS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Airtime 20/30 mins then helpful/challenging Qs – not advice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Reflection on process and action/s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ion-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66700"/>
            <a:ext cx="5955792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5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ort-Bri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BA6F-D522-564D-8B3F-C2539CD2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4B9C-B66F-4745-9217-EC7C5516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Noticing – the tone of emails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Trying to role model kindness to self and others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Resist the risk of compassion becoming ‘flavour of the month’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Compassion must not be commodified!!</a:t>
            </a:r>
          </a:p>
        </p:txBody>
      </p:sp>
    </p:spTree>
    <p:extLst>
      <p:ext uri="{BB962C8B-B14F-4D97-AF65-F5344CB8AC3E}">
        <p14:creationId xmlns:p14="http://schemas.microsoft.com/office/powerpoint/2010/main" val="368195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B2A0-A182-CF40-AC4D-21191D22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89" y="587829"/>
            <a:ext cx="7197725" cy="489857"/>
          </a:xfrm>
        </p:spPr>
        <p:txBody>
          <a:bodyPr/>
          <a:lstStyle/>
          <a:p>
            <a:pPr algn="ctr"/>
            <a:r>
              <a:rPr lang="en-US" dirty="0"/>
              <a:t>Next actions for me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9B50-4EF6-BF45-A45F-5F944705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90" y="1251858"/>
            <a:ext cx="8660039" cy="51312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Call for papers: Special Issue of </a:t>
            </a:r>
            <a:r>
              <a:rPr lang="en-US" i="1" dirty="0">
                <a:solidFill>
                  <a:srgbClr val="000000"/>
                </a:solidFill>
              </a:rPr>
              <a:t>Journal of Perspectives in Applied Academic Practice </a:t>
            </a:r>
            <a:r>
              <a:rPr lang="en-US" dirty="0">
                <a:solidFill>
                  <a:srgbClr val="000000"/>
                </a:solidFill>
              </a:rPr>
              <a:t>(Dec 2018)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Proposal to UoW Press for edited book (Sept 2019):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Towards the Compassionate University –</a:t>
            </a:r>
            <a:r>
              <a:rPr lang="en-US" dirty="0">
                <a:solidFill>
                  <a:srgbClr val="000000"/>
                </a:solidFill>
              </a:rPr>
              <a:t> chapters by ALS members and members of Darwin International Institute for the Study of Compassion (DIISC)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? Interdisciplinary </a:t>
            </a:r>
            <a:r>
              <a:rPr lang="en-US" b="1" dirty="0">
                <a:solidFill>
                  <a:srgbClr val="000000"/>
                </a:solidFill>
              </a:rPr>
              <a:t>Darwin Group </a:t>
            </a:r>
            <a:r>
              <a:rPr lang="en-US" dirty="0">
                <a:solidFill>
                  <a:srgbClr val="000000"/>
                </a:solidFill>
              </a:rPr>
              <a:t>to progress DIISC agenda in 2018/19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http://diisc.org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291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20937</TotalTime>
  <Words>338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White</vt:lpstr>
      <vt:lpstr>1_White</vt:lpstr>
      <vt:lpstr>Using Action Learning to Inspire Compassionate Professional Practices </vt:lpstr>
      <vt:lpstr>Overview</vt:lpstr>
      <vt:lpstr>This time last year I asked …..</vt:lpstr>
      <vt:lpstr>Action Learning – purpose </vt:lpstr>
      <vt:lpstr>Action Learning – a structured process</vt:lpstr>
      <vt:lpstr>PowerPoint Presentation</vt:lpstr>
      <vt:lpstr>PowerPoint Presentation</vt:lpstr>
      <vt:lpstr>Reflections</vt:lpstr>
      <vt:lpstr>Next actions for me ….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Library Project</dc:title>
  <dc:creator>Debs</dc:creator>
  <cp:lastModifiedBy>Kathryn Waddington</cp:lastModifiedBy>
  <cp:revision>275</cp:revision>
  <cp:lastPrinted>2016-08-31T15:33:47Z</cp:lastPrinted>
  <dcterms:created xsi:type="dcterms:W3CDTF">2016-03-07T11:38:00Z</dcterms:created>
  <dcterms:modified xsi:type="dcterms:W3CDTF">2018-06-26T13:34:06Z</dcterms:modified>
</cp:coreProperties>
</file>