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4"/>
  </p:notesMasterIdLst>
  <p:sldIdLst>
    <p:sldId id="393" r:id="rId7"/>
    <p:sldId id="401" r:id="rId8"/>
    <p:sldId id="420" r:id="rId9"/>
    <p:sldId id="422" r:id="rId10"/>
    <p:sldId id="421" r:id="rId11"/>
    <p:sldId id="423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Cleary" initials="J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6"/>
    <a:srgbClr val="33312D"/>
    <a:srgbClr val="FFDF00"/>
    <a:srgbClr val="AD9A12"/>
    <a:srgbClr val="00413D"/>
    <a:srgbClr val="108480"/>
    <a:srgbClr val="FFEF80"/>
    <a:srgbClr val="FFF9CC"/>
    <a:srgbClr val="FFF5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85DC0-F67E-494D-8D7B-0F04F7D7EA3B}" v="28" dt="2025-09-10T09:45:2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414" autoAdjust="0"/>
  </p:normalViewPr>
  <p:slideViewPr>
    <p:cSldViewPr snapToGrid="0" snapToObjects="1">
      <p:cViewPr varScale="1">
        <p:scale>
          <a:sx n="73" d="100"/>
          <a:sy n="73" d="100"/>
        </p:scale>
        <p:origin x="2034" y="294"/>
      </p:cViewPr>
      <p:guideLst/>
    </p:cSldViewPr>
  </p:slideViewPr>
  <p:outlineViewPr>
    <p:cViewPr>
      <p:scale>
        <a:sx n="33" d="100"/>
        <a:sy n="33" d="100"/>
      </p:scale>
      <p:origin x="0" y="-5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B489B988-068F-7849-8A3E-376CE656BB0B}" type="datetimeFigureOut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AB90874-EC46-F049-B233-539E181A6E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1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3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0653F-07EF-3BFD-037E-8B276755A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1D301-7DA6-4ED5-BB5E-2E6A6A795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3F36D-DB2D-931F-DD23-EE765C609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03DEB-1A41-0657-7F4F-7AC49AF2A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90874-EC46-F049-B233-539E181A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5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A0A35-C2F6-5B99-38A5-5524F654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7C3C7-8B35-09CB-257E-6A37DAEE3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4ECE9-14B2-B99B-C1C7-D3CDE0E3CB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31F24-A3FF-68CF-B6DC-0F14BCA20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B90874-EC46-F049-B233-539E181A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6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90874-EC46-F049-B233-539E181A6E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4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61" y="2578949"/>
            <a:ext cx="7163685" cy="1702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White)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19063" y="0"/>
            <a:ext cx="12072937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78A1C2-1F94-0F48-9D0C-42497A1703E5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11376025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 Column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7704138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991215"/>
            <a:ext cx="5688013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04644" y="1991215"/>
            <a:ext cx="5379369" cy="40306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991218"/>
            <a:ext cx="5688012" cy="640515"/>
          </a:xfrm>
          <a:solidFill>
            <a:srgbClr val="FFDF0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400675" cy="640515"/>
          </a:xfrm>
          <a:solidFill>
            <a:srgbClr val="FFDF0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2929904"/>
            <a:ext cx="5688013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2929904"/>
            <a:ext cx="5400675" cy="30919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5688014" cy="640515"/>
          </a:xfrm>
          <a:solidFill>
            <a:srgbClr val="FFDF0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1991218"/>
            <a:ext cx="5395972" cy="640515"/>
          </a:xfrm>
          <a:solidFill>
            <a:srgbClr val="FFDF0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6" y="4140997"/>
            <a:ext cx="5688014" cy="640515"/>
          </a:xfrm>
          <a:solidFill>
            <a:srgbClr val="FFDF0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383338" y="4140997"/>
            <a:ext cx="5395972" cy="640515"/>
          </a:xfrm>
          <a:solidFill>
            <a:srgbClr val="FFDF00"/>
          </a:solidFill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07987" y="2929904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383338" y="2929904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07987" y="5079683"/>
            <a:ext cx="5688013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383338" y="5079683"/>
            <a:ext cx="5400675" cy="941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1991218"/>
            <a:ext cx="2636644" cy="3984096"/>
          </a:xfrm>
          <a:solidFill>
            <a:srgbClr val="FFDF00"/>
          </a:solidFill>
          <a:effectLst>
            <a:outerShdw dist="63500" dir="1800000" sx="101000" sy="101000" algn="tl" rotWithShape="0">
              <a:srgbClr val="AD9A12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334384"/>
            <a:ext cx="1137602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831272"/>
            <a:ext cx="1137602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321114" y="1991218"/>
            <a:ext cx="2636644" cy="3984096"/>
          </a:xfrm>
          <a:solidFill>
            <a:srgbClr val="FFDF00"/>
          </a:solidFill>
          <a:ln>
            <a:noFill/>
          </a:ln>
          <a:effectLst>
            <a:outerShdw dist="63500" dir="1800000" sx="101000" sy="101000" algn="tl" rotWithShape="0">
              <a:srgbClr val="AD9A12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6234242" y="1991218"/>
            <a:ext cx="2636644" cy="3984096"/>
          </a:xfrm>
          <a:solidFill>
            <a:srgbClr val="FFDF00"/>
          </a:solidFill>
          <a:effectLst>
            <a:outerShdw dist="63500" dir="1800000" sx="101000" sy="101000" algn="tl" rotWithShape="0">
              <a:srgbClr val="AD9A12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9147369" y="1991218"/>
            <a:ext cx="2636644" cy="3984096"/>
          </a:xfrm>
          <a:solidFill>
            <a:srgbClr val="FFDF00"/>
          </a:solidFill>
          <a:effectLst>
            <a:outerShdw dist="63500" dir="1800000" sx="101000" sy="101000" algn="tl" rotWithShape="0">
              <a:srgbClr val="AD9A12"/>
            </a:outerShdw>
          </a:effectLst>
        </p:spPr>
        <p:txBody>
          <a:bodyPr lIns="180000" tIns="180000" rIns="180000" bIns="180000" anchor="ctr">
            <a:norm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effectLst/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59600" y="0"/>
            <a:ext cx="5232400" cy="6858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4384"/>
            <a:ext cx="6264275" cy="496888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1272"/>
            <a:ext cx="6264275" cy="56360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991215"/>
            <a:ext cx="4822825" cy="4030173"/>
          </a:xfrm>
        </p:spPr>
        <p:txBody>
          <a:bodyPr/>
          <a:lstStyle>
            <a:lvl1pPr>
              <a:defRPr>
                <a:solidFill>
                  <a:srgbClr val="33312D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333374"/>
            <a:ext cx="11376025" cy="497897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836613"/>
            <a:ext cx="11376025" cy="55826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991215"/>
            <a:ext cx="626427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6" y="1921144"/>
            <a:ext cx="11376027" cy="28892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6" y="2477327"/>
            <a:ext cx="11376027" cy="45194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1" i="0" baseline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2942999"/>
            <a:ext cx="11376025" cy="49688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361730"/>
            <a:ext cx="2195513" cy="521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12072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6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E800-1018-4B49-AE29-BC84A6FBE287}"/>
              </a:ext>
            </a:extLst>
          </p:cNvPr>
          <p:cNvSpPr txBox="1"/>
          <p:nvPr userDrawn="1"/>
        </p:nvSpPr>
        <p:spPr>
          <a:xfrm>
            <a:off x="1830590" y="6251265"/>
            <a:ext cx="261941" cy="25113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lnSpc>
                <a:spcPts val="2000"/>
              </a:lnSpc>
            </a:pPr>
            <a:fld id="{D3E0E3D2-2085-4847-9AF8-1FEE0278F65D}" type="slidenum">
              <a:rPr lang="en-GB" sz="1050" b="1" i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‹#›</a:t>
            </a:fld>
            <a:endParaRPr lang="en-GB" sz="1050" b="1" i="0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443AF2-C66B-FD4D-A358-8E85BAD0674B}"/>
              </a:ext>
            </a:extLst>
          </p:cNvPr>
          <p:cNvCxnSpPr>
            <a:cxnSpLocks/>
          </p:cNvCxnSpPr>
          <p:nvPr userDrawn="1"/>
        </p:nvCxnSpPr>
        <p:spPr>
          <a:xfrm>
            <a:off x="1685480" y="6273490"/>
            <a:ext cx="0" cy="25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6273491"/>
            <a:ext cx="1063505" cy="25239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2" y="0"/>
            <a:ext cx="59769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3" y="0"/>
            <a:ext cx="5976936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2" y="3429000"/>
            <a:ext cx="5976938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4" y="0"/>
            <a:ext cx="5976935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9063" y="3429000"/>
            <a:ext cx="5976937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6001" y="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5999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061" y="0"/>
            <a:ext cx="12072939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333376"/>
            <a:ext cx="6264275" cy="1366838"/>
          </a:xfrm>
          <a:solidFill>
            <a:srgbClr val="FFDF00"/>
          </a:solidFill>
        </p:spPr>
        <p:txBody>
          <a:bodyPr lIns="144000" tIns="144000" rIns="144000" bIns="144000">
            <a:normAutofit/>
          </a:bodyPr>
          <a:lstStyle>
            <a:lvl1pPr marL="0" indent="0">
              <a:buNone/>
              <a:defRPr sz="16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2" y="0"/>
            <a:ext cx="4943478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169304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334383"/>
            <a:ext cx="3959224" cy="502229"/>
          </a:xfrm>
        </p:spPr>
        <p:txBody>
          <a:bodyPr lIns="0" tIns="0" rIns="0" bIns="0" anchor="b"/>
          <a:lstStyle>
            <a:lvl1pPr marL="0" indent="0">
              <a:buNone/>
              <a:defRPr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836612"/>
            <a:ext cx="3959224" cy="56360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991215"/>
            <a:ext cx="3959225" cy="40306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943475" y="0"/>
            <a:ext cx="724852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1089026"/>
            <a:ext cx="12192003" cy="5768974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5688013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961188" y="1376363"/>
            <a:ext cx="4822825" cy="4645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334384"/>
            <a:ext cx="11376025" cy="50222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HEADING: SUBHEADING GOES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07987" y="1376363"/>
            <a:ext cx="11376026" cy="46455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7" y="1089025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333376"/>
            <a:ext cx="3959224" cy="50323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20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rgbClr val="848383"/>
                </a:solidFill>
              </a:defRPr>
            </a:lvl2pPr>
            <a:lvl3pPr marL="914400" indent="0">
              <a:buNone/>
              <a:defRPr>
                <a:solidFill>
                  <a:srgbClr val="848383"/>
                </a:solidFill>
              </a:defRPr>
            </a:lvl3pPr>
            <a:lvl4pPr marL="1371600" indent="0">
              <a:buNone/>
              <a:defRPr>
                <a:solidFill>
                  <a:srgbClr val="848383"/>
                </a:solidFill>
              </a:defRPr>
            </a:lvl4pPr>
            <a:lvl5pPr marL="1828800" indent="0">
              <a:buNone/>
              <a:defRPr>
                <a:solidFill>
                  <a:srgbClr val="848383"/>
                </a:solidFill>
              </a:defRPr>
            </a:lvl5pPr>
          </a:lstStyle>
          <a:p>
            <a:pPr lvl="0"/>
            <a:r>
              <a:rPr lang="en-US" dirty="0"/>
              <a:t>HEADING GOES HERE, ADJUST FONT SIZE TO FIT THE SPACE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945064" y="333375"/>
            <a:ext cx="6838949" cy="50323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Brief introduction to slide goes here.</a:t>
            </a:r>
            <a:br>
              <a:rPr lang="en-US" dirty="0"/>
            </a:br>
            <a:r>
              <a:rPr lang="en-US" dirty="0"/>
              <a:t>Use two sentences in this space.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4A98E-4336-744A-81DA-42B2FA54AF5D}"/>
              </a:ext>
            </a:extLst>
          </p:cNvPr>
          <p:cNvSpPr/>
          <p:nvPr userDrawn="1"/>
        </p:nvSpPr>
        <p:spPr>
          <a:xfrm>
            <a:off x="-3" y="0"/>
            <a:ext cx="119065" cy="6858000"/>
          </a:xfrm>
          <a:prstGeom prst="rect">
            <a:avLst/>
          </a:prstGeom>
          <a:solidFill>
            <a:srgbClr val="FFD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FAAD11-808D-A64B-800E-C77A92CA28BD}"/>
              </a:ext>
            </a:extLst>
          </p:cNvPr>
          <p:cNvCxnSpPr>
            <a:cxnSpLocks/>
          </p:cNvCxnSpPr>
          <p:nvPr userDrawn="1"/>
        </p:nvCxnSpPr>
        <p:spPr>
          <a:xfrm>
            <a:off x="4656138" y="333375"/>
            <a:ext cx="0" cy="503238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CONTACT 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361730"/>
            <a:ext cx="2195513" cy="521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648432"/>
            <a:ext cx="11376027" cy="5364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800" b="1" i="0" baseline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292599"/>
            <a:ext cx="11376026" cy="355833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28" y="2352352"/>
            <a:ext cx="4531107" cy="1076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4302521"/>
            <a:ext cx="11376026" cy="5588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28" y="2352352"/>
            <a:ext cx="4531107" cy="1076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870200"/>
            <a:ext cx="11376026" cy="55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361730"/>
            <a:ext cx="2195513" cy="521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ocial Media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584200"/>
            <a:ext cx="11376026" cy="93547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4000" b="1" i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2" name="Text Placeholder 5"/>
          <p:cNvSpPr txBox="1">
            <a:spLocks/>
          </p:cNvSpPr>
          <p:nvPr userDrawn="1"/>
        </p:nvSpPr>
        <p:spPr>
          <a:xfrm>
            <a:off x="3192752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 err="1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uniwestminster</a:t>
            </a:r>
            <a:endParaRPr lang="en-US" b="1" i="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 Placeholder 5"/>
          <p:cNvSpPr txBox="1">
            <a:spLocks/>
          </p:cNvSpPr>
          <p:nvPr userDrawn="1"/>
        </p:nvSpPr>
        <p:spPr>
          <a:xfrm>
            <a:off x="443777" y="1306521"/>
            <a:ext cx="2404124" cy="3038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arla" charset="0"/>
                <a:ea typeface="Karla" charset="0"/>
                <a:cs typeface="Karl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uniofwestminster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2752" y="1715603"/>
            <a:ext cx="370714" cy="303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65242" y="1712232"/>
            <a:ext cx="310052" cy="310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987" y="1708862"/>
            <a:ext cx="316792" cy="316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584" y="1708862"/>
            <a:ext cx="444857" cy="316792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021387"/>
            <a:ext cx="11376026" cy="50323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err="1"/>
              <a:t>westminster.ac.uk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361730"/>
            <a:ext cx="2195513" cy="521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2881418"/>
            <a:ext cx="11376027" cy="547581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2417588"/>
            <a:ext cx="11376026" cy="46383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361730"/>
            <a:ext cx="2195513" cy="521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726644"/>
            <a:ext cx="3959225" cy="17023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3600" b="1" i="0" baseline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333376"/>
            <a:ext cx="3959226" cy="139326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 baseline="0">
                <a:solidFill>
                  <a:srgbClr val="33312D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MONTH 2020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4361730"/>
            <a:ext cx="2195513" cy="521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t="-1" b="16875"/>
          <a:stretch/>
        </p:blipFill>
        <p:spPr>
          <a:xfrm>
            <a:off x="4367212" y="1653087"/>
            <a:ext cx="7824787" cy="52049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/ Quote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71712" y="584201"/>
            <a:ext cx="7648575" cy="5689598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4400" b="1" i="0" baseline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“ADD A QUOTE HERE FOR IMPACT.”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7" y="333375"/>
            <a:ext cx="113760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FFD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(Teal) with Photo">
    <p:bg>
      <p:bgPr>
        <a:solidFill>
          <a:srgbClr val="FFD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333375"/>
            <a:ext cx="3959226" cy="30956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 baseline="0">
                <a:solidFill>
                  <a:srgbClr val="33312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SLIDE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43475" y="0"/>
            <a:ext cx="7248525" cy="685799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66CC-B6DE-8445-AB7B-F678963DD646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988" y="4038716"/>
            <a:ext cx="441646" cy="0"/>
          </a:xfrm>
          <a:prstGeom prst="line">
            <a:avLst/>
          </a:prstGeom>
          <a:ln w="50800">
            <a:solidFill>
              <a:srgbClr val="3331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273487"/>
            <a:ext cx="1063503" cy="2523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6A34-81CE-4546-B905-274F9EF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991215"/>
            <a:ext cx="11376024" cy="45334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07988" y="333375"/>
            <a:ext cx="11376024" cy="13668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81" r:id="rId3"/>
    <p:sldLayoutId id="2147483682" r:id="rId4"/>
    <p:sldLayoutId id="2147483683" r:id="rId5"/>
    <p:sldLayoutId id="2147483654" r:id="rId6"/>
    <p:sldLayoutId id="2147483665" r:id="rId7"/>
    <p:sldLayoutId id="2147483686" r:id="rId8"/>
    <p:sldLayoutId id="2147483679" r:id="rId9"/>
    <p:sldLayoutId id="2147483680" r:id="rId10"/>
    <p:sldLayoutId id="2147483657" r:id="rId11"/>
    <p:sldLayoutId id="2147483658" r:id="rId12"/>
    <p:sldLayoutId id="2147483667" r:id="rId13"/>
    <p:sldLayoutId id="2147483659" r:id="rId14"/>
    <p:sldLayoutId id="2147483660" r:id="rId15"/>
    <p:sldLayoutId id="2147483669" r:id="rId16"/>
    <p:sldLayoutId id="2147483687" r:id="rId17"/>
    <p:sldLayoutId id="2147483661" r:id="rId18"/>
    <p:sldLayoutId id="2147483662" r:id="rId19"/>
    <p:sldLayoutId id="2147483656" r:id="rId20"/>
    <p:sldLayoutId id="2147483677" r:id="rId21"/>
    <p:sldLayoutId id="2147483676" r:id="rId22"/>
    <p:sldLayoutId id="2147483666" r:id="rId23"/>
    <p:sldLayoutId id="2147483678" r:id="rId24"/>
    <p:sldLayoutId id="2147483675" r:id="rId25"/>
    <p:sldLayoutId id="2147483674" r:id="rId26"/>
    <p:sldLayoutId id="2147483684" r:id="rId27"/>
    <p:sldLayoutId id="2147483685" r:id="rId28"/>
    <p:sldLayoutId id="2147483663" r:id="rId29"/>
    <p:sldLayoutId id="2147483673" r:id="rId30"/>
    <p:sldLayoutId id="2147483672" r:id="rId31"/>
    <p:sldLayoutId id="21474836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pos="75" userDrawn="1">
          <p15:clr>
            <a:srgbClr val="F26B43"/>
          </p15:clr>
        </p15:guide>
        <p15:guide id="8" orient="horz" pos="3952" userDrawn="1">
          <p15:clr>
            <a:srgbClr val="F26B43"/>
          </p15:clr>
        </p15:guide>
        <p15:guide id="9" pos="7605" userDrawn="1">
          <p15:clr>
            <a:srgbClr val="F26B43"/>
          </p15:clr>
        </p15:guide>
        <p15:guide id="10" orient="horz" pos="368" userDrawn="1">
          <p15:clr>
            <a:srgbClr val="F26B43"/>
          </p15:clr>
        </p15:guide>
        <p15:guide id="11" pos="3659" userDrawn="1">
          <p15:clr>
            <a:srgbClr val="F26B43"/>
          </p15:clr>
        </p15:guide>
        <p15:guide id="12" pos="4021" userDrawn="1">
          <p15:clr>
            <a:srgbClr val="F26B43"/>
          </p15:clr>
        </p15:guide>
        <p15:guide id="13" pos="4203" userDrawn="1">
          <p15:clr>
            <a:srgbClr val="F26B43"/>
          </p15:clr>
        </p15:guide>
        <p15:guide id="14" pos="4384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orient="horz" pos="3793" userDrawn="1">
          <p15:clr>
            <a:srgbClr val="F26B43"/>
          </p15:clr>
        </p15:guide>
        <p15:guide id="17" orient="horz" pos="1071" userDrawn="1">
          <p15:clr>
            <a:srgbClr val="F26B43"/>
          </p15:clr>
        </p15:guide>
        <p15:guide id="18" orient="horz" pos="527" userDrawn="1">
          <p15:clr>
            <a:srgbClr val="F26B43"/>
          </p15:clr>
        </p15:guide>
        <p15:guide id="19" orient="horz" pos="867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686" userDrawn="1">
          <p15:clr>
            <a:srgbClr val="F26B43"/>
          </p15:clr>
        </p15:guide>
        <p15:guide id="22" pos="2933" userDrawn="1">
          <p15:clr>
            <a:srgbClr val="F26B43"/>
          </p15:clr>
        </p15:guide>
        <p15:guide id="23" pos="2751" userDrawn="1">
          <p15:clr>
            <a:srgbClr val="F26B43"/>
          </p15:clr>
        </p15:guide>
        <p15:guide id="24" pos="3114" userDrawn="1">
          <p15:clr>
            <a:srgbClr val="F26B43"/>
          </p15:clr>
        </p15:guide>
        <p15:guide id="25" orient="horz" pos="2523" userDrawn="1">
          <p15:clr>
            <a:srgbClr val="F26B43"/>
          </p15:clr>
        </p15:guide>
        <p15:guide id="26" orient="horz" pos="2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estminster.ac.uk/ai/wp-content/uploads/sites/137/2025/11/GenAI-Guidance-For-Students-24-25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estminster.ac.uk/ai/wp-content/uploads/sites/137/2025/11/GenAI-Guidance-For-Students-24-2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07988" y="4648200"/>
            <a:ext cx="11376025" cy="3940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noProof="0" dirty="0">
                <a:ln>
                  <a:noFill/>
                </a:ln>
                <a:solidFill>
                  <a:srgbClr val="33312D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Guidance on using generative ai in your studies</a:t>
            </a:r>
            <a:br>
              <a:rPr kumimoji="0" lang="en-US" sz="2800" b="1" i="0" u="none" strike="noStrike" kern="1200" cap="all" spc="0" normalizeH="0" noProof="0" dirty="0">
                <a:ln>
                  <a:noFill/>
                </a:ln>
                <a:solidFill>
                  <a:srgbClr val="33312D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</a:br>
            <a:endParaRPr kumimoji="0" lang="en-US" sz="2800" b="1" i="0" u="none" strike="noStrike" kern="1200" cap="all" spc="0" normalizeH="0" noProof="0" dirty="0">
              <a:ln>
                <a:noFill/>
              </a:ln>
              <a:solidFill>
                <a:srgbClr val="33312D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50DA2-9AE5-8589-C7B8-69DEA179D825}"/>
              </a:ext>
            </a:extLst>
          </p:cNvPr>
          <p:cNvSpPr txBox="1"/>
          <p:nvPr/>
        </p:nvSpPr>
        <p:spPr>
          <a:xfrm>
            <a:off x="407988" y="5408023"/>
            <a:ext cx="10995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access the full guidance </a:t>
            </a:r>
            <a:r>
              <a:rPr lang="en-GB" sz="2000" dirty="0">
                <a:hlinkClick r:id="rId3"/>
              </a:rPr>
              <a:t>via this link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dirty="0"/>
              <a:t>A copy of the guidance should also be available in all Blackboard sites.</a:t>
            </a:r>
          </a:p>
        </p:txBody>
      </p:sp>
    </p:spTree>
    <p:extLst>
      <p:ext uri="{BB962C8B-B14F-4D97-AF65-F5344CB8AC3E}">
        <p14:creationId xmlns:p14="http://schemas.microsoft.com/office/powerpoint/2010/main" val="367582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circuit board with many blue lines&#10;&#10;AI-generated content may be incorrect.">
            <a:extLst>
              <a:ext uri="{FF2B5EF4-FFF2-40B4-BE49-F238E27FC236}">
                <a16:creationId xmlns:a16="http://schemas.microsoft.com/office/drawing/2014/main" id="{D1D9023B-DA1A-E72F-66BD-FDC5D17B1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188" y="2649882"/>
            <a:ext cx="4822825" cy="271283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14C8D0-EC8C-0C82-22C6-2A3DFF8C4A74}"/>
              </a:ext>
            </a:extLst>
          </p:cNvPr>
          <p:cNvSpPr txBox="1"/>
          <p:nvPr/>
        </p:nvSpPr>
        <p:spPr>
          <a:xfrm>
            <a:off x="407988" y="91269"/>
            <a:ext cx="11376025" cy="83127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i="0" kern="1200" baseline="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WHY THE UNIVERSITY GUIDANCE ON USE OF GENERATIVE AI MATTERS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07988" y="836613"/>
            <a:ext cx="11376025" cy="558261"/>
          </a:xfr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i="0" kern="1200" cap="all" baseline="0" dirty="0">
                <a:latin typeface="+mn-lt"/>
                <a:ea typeface="Arial" charset="0"/>
                <a:cs typeface="Arial" charset="0"/>
              </a:rPr>
              <a:t>AI in Your Studies – Opportunities &amp; Responsibilities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A2BD0-38BF-CD39-D8BF-BF6008014782}"/>
              </a:ext>
            </a:extLst>
          </p:cNvPr>
          <p:cNvSpPr txBox="1"/>
          <p:nvPr/>
        </p:nvSpPr>
        <p:spPr>
          <a:xfrm>
            <a:off x="407987" y="1991215"/>
            <a:ext cx="6264275" cy="403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AI is part of everyday study, work, and life – you need to be AI-literate</a:t>
            </a:r>
            <a:b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</a:b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The university guidance helps you use AI effectively, ethically, and responsibly</a:t>
            </a:r>
            <a:b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</a:b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Key aims of the Guidance</a:t>
            </a:r>
            <a:b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</a:b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To enhance your learning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Protect the principles of academic integrity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Help prepare you for your future careers</a:t>
            </a:r>
          </a:p>
        </p:txBody>
      </p:sp>
    </p:spTree>
    <p:extLst>
      <p:ext uri="{BB962C8B-B14F-4D97-AF65-F5344CB8AC3E}">
        <p14:creationId xmlns:p14="http://schemas.microsoft.com/office/powerpoint/2010/main" val="123845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4D0887-81E5-5A1F-368E-595C69F97669}"/>
              </a:ext>
            </a:extLst>
          </p:cNvPr>
          <p:cNvSpPr txBox="1"/>
          <p:nvPr/>
        </p:nvSpPr>
        <p:spPr>
          <a:xfrm>
            <a:off x="407988" y="480703"/>
            <a:ext cx="4537119" cy="563603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i="0" kern="1200" cap="all" baseline="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How to Use AI the Right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B12E2-D237-814D-D4FC-F32E0D2167D7}"/>
              </a:ext>
            </a:extLst>
          </p:cNvPr>
          <p:cNvSpPr txBox="1"/>
          <p:nvPr/>
        </p:nvSpPr>
        <p:spPr>
          <a:xfrm>
            <a:off x="407988" y="1991215"/>
            <a:ext cx="3959225" cy="40306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CORE PRINCIPLES</a:t>
            </a:r>
            <a:b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</a:br>
            <a:endParaRPr lang="en-US" sz="2000" b="1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Transparency and Honesty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- Always declare AI use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Academic Responsibility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- you remain accountable for your work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Discipline-Specific Integrity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– always check module guidance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6" name="Picture 5" descr="A blue circuit board with many blue lines&#10;&#10;AI-generated content may be incorrect.">
            <a:extLst>
              <a:ext uri="{FF2B5EF4-FFF2-40B4-BE49-F238E27FC236}">
                <a16:creationId xmlns:a16="http://schemas.microsoft.com/office/drawing/2014/main" id="{2F9F49AE-BA9B-0B3F-0096-6BBBD851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1390352"/>
            <a:ext cx="7248525" cy="407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53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D852E-09D1-1260-1593-7E0A106A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B4462-9FD1-EC19-5588-296E5637E8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7928" y="326713"/>
            <a:ext cx="7063968" cy="563602"/>
          </a:xfr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DO’S AND DON’T’S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7D79C2-1DCD-5740-5412-49B5FB873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02968"/>
              </p:ext>
            </p:extLst>
          </p:nvPr>
        </p:nvGraphicFramePr>
        <p:xfrm>
          <a:off x="387928" y="1064699"/>
          <a:ext cx="11582400" cy="462608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64036">
                  <a:extLst>
                    <a:ext uri="{9D8B030D-6E8A-4147-A177-3AD203B41FA5}">
                      <a16:colId xmlns:a16="http://schemas.microsoft.com/office/drawing/2014/main" val="1576619377"/>
                    </a:ext>
                  </a:extLst>
                </a:gridCol>
                <a:gridCol w="4918364">
                  <a:extLst>
                    <a:ext uri="{9D8B030D-6E8A-4147-A177-3AD203B41FA5}">
                      <a16:colId xmlns:a16="http://schemas.microsoft.com/office/drawing/2014/main" val="3816557358"/>
                    </a:ext>
                  </a:extLst>
                </a:gridCol>
              </a:tblGrid>
              <a:tr h="44529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 dirty="0">
                          <a:effectLst/>
                        </a:rPr>
                        <a:t>✅ DO</a:t>
                      </a:r>
                      <a:endParaRPr lang="en-GB" sz="2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500">
                          <a:effectLst/>
                        </a:rPr>
                        <a:t>❌ DON’T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160964915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 dirty="0">
                          <a:effectLst/>
                        </a:rPr>
                        <a:t>Use AI to summarise or explain complex academic concepts to aid understanding. </a:t>
                      </a:r>
                      <a:endParaRPr lang="en-GB" sz="2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Let AI write your entire assignment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2175941532"/>
                  </a:ext>
                </a:extLst>
              </a:tr>
              <a:tr h="75927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 dirty="0">
                          <a:effectLst/>
                        </a:rPr>
                        <a:t>Check AI-generated facts against credible sources</a:t>
                      </a:r>
                      <a:endParaRPr lang="en-GB" sz="2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Present AI work as entirely your own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2130845365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Declare all AI use in your assignments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Use AI in exams, tests, or lab practicals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1125040915"/>
                  </a:ext>
                </a:extLst>
              </a:tr>
              <a:tr h="75927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 dirty="0">
                          <a:effectLst/>
                        </a:rPr>
                        <a:t>Use AI to help you brainstorm ideas or explore different perspectives. </a:t>
                      </a:r>
                      <a:endParaRPr lang="en-GB" sz="2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Submit AI visuals without attribution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4079380039"/>
                  </a:ext>
                </a:extLst>
              </a:tr>
              <a:tr h="75927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Use AI to generate search terms or topic-related questions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>
                          <a:effectLst/>
                        </a:rPr>
                        <a:t>Rely on AI for your research findings, data, or conclusions</a:t>
                      </a:r>
                      <a:endParaRPr lang="en-GB" sz="21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1279745566"/>
                  </a:ext>
                </a:extLst>
              </a:tr>
              <a:tr h="759271"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 dirty="0">
                          <a:effectLst/>
                        </a:rPr>
                        <a:t>Create flashcards, mind maps, or summaries to support study</a:t>
                      </a:r>
                      <a:endParaRPr lang="en-GB" sz="2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100" dirty="0">
                          <a:effectLst/>
                        </a:rPr>
                        <a:t>Submit AI-generated code or designs as original work</a:t>
                      </a:r>
                      <a:endParaRPr lang="en-GB" sz="21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929" marR="83929" marT="16785" marB="16785"/>
                </a:tc>
                <a:extLst>
                  <a:ext uri="{0D108BD9-81ED-4DB2-BD59-A6C34878D82A}">
                    <a16:rowId xmlns:a16="http://schemas.microsoft.com/office/drawing/2014/main" val="270428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99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3B5C7-02BF-E558-F862-23FD5E69A11A}"/>
              </a:ext>
            </a:extLst>
          </p:cNvPr>
          <p:cNvSpPr txBox="1"/>
          <p:nvPr/>
        </p:nvSpPr>
        <p:spPr>
          <a:xfrm>
            <a:off x="407988" y="334384"/>
            <a:ext cx="11376025" cy="4968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b="1" i="0" kern="1200" cap="all" baseline="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USING AI IN YOUR ASSIGNMENT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07988" y="831272"/>
            <a:ext cx="11376025" cy="563602"/>
          </a:xfr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WHAT YOU MUST DO IN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35AE9-7286-EC79-2D2D-339BF92D876B}"/>
              </a:ext>
            </a:extLst>
          </p:cNvPr>
          <p:cNvSpPr txBox="1"/>
          <p:nvPr/>
        </p:nvSpPr>
        <p:spPr>
          <a:xfrm>
            <a:off x="407987" y="1991215"/>
            <a:ext cx="11376025" cy="403066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Decision framework: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Check brief → consider learning goals → evaluate appropriateness.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Acceptable (with declaration):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planning, keyword generation, grammar checking, debugging, idea development.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Unacceptable (misconduct):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AI-written essays, undeclared visuals/code, replacing your own analysis.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Declaration required in all assessed work </a:t>
            </a: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– state what tools you used and how.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0" i="0" kern="120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0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Misuse can lead to </a:t>
            </a:r>
            <a:r>
              <a:rPr lang="en-US" sz="2000" b="1" i="0" kern="120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penalties (mark reduction, resubmission, failure, probation).</a:t>
            </a:r>
          </a:p>
        </p:txBody>
      </p:sp>
    </p:spTree>
    <p:extLst>
      <p:ext uri="{BB962C8B-B14F-4D97-AF65-F5344CB8AC3E}">
        <p14:creationId xmlns:p14="http://schemas.microsoft.com/office/powerpoint/2010/main" val="79522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77893-9C16-8EB0-3E60-8FF36F8E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70A22D-8D7A-4DF1-847F-FE6A861D06E8}"/>
              </a:ext>
            </a:extLst>
          </p:cNvPr>
          <p:cNvSpPr/>
          <p:nvPr/>
        </p:nvSpPr>
        <p:spPr>
          <a:xfrm>
            <a:off x="290421" y="3069771"/>
            <a:ext cx="11376025" cy="2847703"/>
          </a:xfrm>
          <a:prstGeom prst="rect">
            <a:avLst/>
          </a:prstGeom>
          <a:solidFill>
            <a:srgbClr val="FFFC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F811B-2038-6F54-2307-90647E73D7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861" y="715605"/>
            <a:ext cx="11376025" cy="563602"/>
          </a:xfrm>
        </p:spPr>
        <p:txBody>
          <a:bodyPr rot="0" spcFirstLastPara="0" vertOverflow="overflow" horzOverflow="overflow" vert="horz" lIns="0" tIns="0" rIns="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HOW TO DECLARE AI USE IN YOUR ASSIGNMENT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F3220-792E-99B3-4CEB-ABAF7B029EB6}"/>
              </a:ext>
            </a:extLst>
          </p:cNvPr>
          <p:cNvSpPr txBox="1"/>
          <p:nvPr/>
        </p:nvSpPr>
        <p:spPr>
          <a:xfrm>
            <a:off x="290421" y="2055662"/>
            <a:ext cx="113760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With every assessed submission where you used AI, you must include a statement like the example below:</a:t>
            </a:r>
          </a:p>
          <a:p>
            <a:endParaRPr lang="en-GB" sz="2400" dirty="0"/>
          </a:p>
          <a:p>
            <a:r>
              <a:rPr lang="en-GB" sz="2000" i="1" dirty="0"/>
              <a:t>In preparing this assignment, I used the following AI tools:</a:t>
            </a:r>
          </a:p>
          <a:p>
            <a:endParaRPr lang="en-GB" sz="2000" i="1" dirty="0"/>
          </a:p>
          <a:p>
            <a:r>
              <a:rPr lang="en-GB" sz="2000" dirty="0"/>
              <a:t>ChatGPT to brainstorm essay topics</a:t>
            </a:r>
          </a:p>
          <a:p>
            <a:r>
              <a:rPr lang="en-GB" sz="2000" dirty="0"/>
              <a:t>Grammarly to check grammar and spelling</a:t>
            </a:r>
          </a:p>
          <a:p>
            <a:r>
              <a:rPr lang="en-GB" sz="2000" dirty="0"/>
              <a:t>Claude to brainstorm initial ideas</a:t>
            </a:r>
          </a:p>
          <a:p>
            <a:endParaRPr lang="en-GB" sz="2000" dirty="0"/>
          </a:p>
          <a:p>
            <a:r>
              <a:rPr lang="en-GB" sz="2000" i="1" dirty="0"/>
              <a:t>I confirm that I have not used AI to generate content that I am presenting as my own work, and I remain fully responsible for the ideas, analysis, and conclusions in this submission.</a:t>
            </a:r>
            <a:endParaRPr lang="en-GB" sz="2000" dirty="0"/>
          </a:p>
          <a:p>
            <a:endParaRPr lang="en-GB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448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F52C18-A2C1-9FC3-AB9F-8E393098D15E}"/>
              </a:ext>
            </a:extLst>
          </p:cNvPr>
          <p:cNvSpPr txBox="1"/>
          <p:nvPr/>
        </p:nvSpPr>
        <p:spPr>
          <a:xfrm>
            <a:off x="407988" y="1744164"/>
            <a:ext cx="3959226" cy="309562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i="0" kern="1200" baseline="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You should be able to access the full Guidance to Students on use of Generative AI from within any module Blackboard site.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i="0" kern="1200" baseline="0" dirty="0">
              <a:solidFill>
                <a:srgbClr val="33312D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i="0" kern="1200" baseline="0" dirty="0">
                <a:solidFill>
                  <a:srgbClr val="33312D"/>
                </a:solidFill>
                <a:latin typeface="+mn-lt"/>
                <a:ea typeface="Arial" charset="0"/>
                <a:cs typeface="Arial" charset="0"/>
              </a:rPr>
              <a:t>Alternatively, you can access it </a:t>
            </a:r>
            <a:r>
              <a:rPr lang="en-US" sz="2200" i="0" kern="1200" baseline="0" dirty="0">
                <a:solidFill>
                  <a:schemeClr val="accent1"/>
                </a:solidFill>
                <a:latin typeface="+mn-lt"/>
                <a:ea typeface="Arial" charset="0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this link</a:t>
            </a:r>
            <a:endParaRPr lang="en-US" sz="2200" i="0" kern="1200" baseline="0" dirty="0">
              <a:solidFill>
                <a:schemeClr val="accent1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8" name="Picture 7" descr="A robot hand holding something&#10;&#10;AI-generated content may be incorrect.">
            <a:extLst>
              <a:ext uri="{FF2B5EF4-FFF2-40B4-BE49-F238E27FC236}">
                <a16:creationId xmlns:a16="http://schemas.microsoft.com/office/drawing/2014/main" id="{6BE5CAB9-344C-DEFD-CC25-9B5EEBED29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81" r="15530"/>
          <a:stretch>
            <a:fillRect/>
          </a:stretch>
        </p:blipFill>
        <p:spPr>
          <a:xfrm>
            <a:off x="4943475" y="10"/>
            <a:ext cx="7248525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81149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EA41-95CD-1F4E-AA06-815B38171523}" vid="{E0FF7242-0DC6-E249-B60E-143CBA8A64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61f0c131a914996ab71f79092e6263a xmlns="d9b316c9-70e1-43b4-89a2-fa0aab0c61d7">
      <Terms xmlns="http://schemas.microsoft.com/office/infopath/2007/PartnerControls"/>
    </b61f0c131a914996ab71f79092e6263a>
    <TaxKeywordTaxHTField xmlns="8afd83c1-34ef-4475-95ec-b1400d36b782">
      <Terms xmlns="http://schemas.microsoft.com/office/infopath/2007/PartnerControls"/>
    </TaxKeywordTaxHTField>
    <g1accebf831647729c4d6deae28f9098 xmlns="d9b316c9-70e1-43b4-89a2-fa0aab0c61d7">
      <Terms xmlns="http://schemas.microsoft.com/office/infopath/2007/PartnerControls"/>
    </g1accebf831647729c4d6deae28f9098>
    <TaxCatchAll xmlns="8afd83c1-34ef-4475-95ec-b1400d36b782" xsi:nil="true"/>
    <e3321d89ea4a4cb692d83bbdf7d8626c xmlns="d9b316c9-70e1-43b4-89a2-fa0aab0c61d7">
      <Terms xmlns="http://schemas.microsoft.com/office/infopath/2007/PartnerControls"/>
    </e3321d89ea4a4cb692d83bbdf7d8626c>
    <NextReviewDate xmlns="d9b316c9-70e1-43b4-89a2-fa0aab0c61d7" xsi:nil="true"/>
    <l16784b27bee415f80b87cdd8399701b xmlns="d9b316c9-70e1-43b4-89a2-fa0aab0c61d7">
      <Terms xmlns="http://schemas.microsoft.com/office/infopath/2007/PartnerControls"/>
    </l16784b27bee415f80b87cdd8399701b>
    <hb5accf2246b4401a37370093a83748f xmlns="d9b316c9-70e1-43b4-89a2-fa0aab0c61d7">
      <Terms xmlns="http://schemas.microsoft.com/office/infopath/2007/PartnerControls"/>
    </hb5accf2246b4401a37370093a83748f>
    <_dlc_DocId xmlns="25d01f63-d006-4664-b324-1a54ef733cf3">5QE6X2VW7X7Q-258042038-228</_dlc_DocId>
    <_dlc_DocIdUrl xmlns="25d01f63-d006-4664-b324-1a54ef733cf3">
      <Url>https://universityofwestminster.sharepoint.com/sites/00270/_layouts/15/DocIdRedir.aspx?ID=5QE6X2VW7X7Q-258042038-228</Url>
      <Description>5QE6X2VW7X7Q-258042038-228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a4b2985e-8075-4a13-89f9-6a14a0a360f6" ContentTypeId="0x0101000872A23329C4AC42A42DC877B8C5549E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oW Document" ma:contentTypeID="0x0101000872A23329C4AC42A42DC877B8C5549E006C2D647BB496D345A144117A044E9737" ma:contentTypeVersion="59" ma:contentTypeDescription="Create a new document." ma:contentTypeScope="" ma:versionID="8e694978cdc83627e048a70724fdeca7">
  <xsd:schema xmlns:xsd="http://www.w3.org/2001/XMLSchema" xmlns:xs="http://www.w3.org/2001/XMLSchema" xmlns:p="http://schemas.microsoft.com/office/2006/metadata/properties" xmlns:ns2="8afd83c1-34ef-4475-95ec-b1400d36b782" xmlns:ns3="d9b316c9-70e1-43b4-89a2-fa0aab0c61d7" xmlns:ns4="25d01f63-d006-4664-b324-1a54ef733cf3" targetNamespace="http://schemas.microsoft.com/office/2006/metadata/properties" ma:root="true" ma:fieldsID="622055ffad4762b072f9968d2a3b2984" ns2:_="" ns3:_="" ns4:_="">
    <xsd:import namespace="8afd83c1-34ef-4475-95ec-b1400d36b782"/>
    <xsd:import namespace="d9b316c9-70e1-43b4-89a2-fa0aab0c61d7"/>
    <xsd:import namespace="25d01f63-d006-4664-b324-1a54ef733cf3"/>
    <xsd:element name="properties">
      <xsd:complexType>
        <xsd:sequence>
          <xsd:element name="documentManagement">
            <xsd:complexType>
              <xsd:all>
                <xsd:element ref="ns3:NextReviewDate" minOccurs="0"/>
                <xsd:element ref="ns2:TaxCatchAll" minOccurs="0"/>
                <xsd:element ref="ns3:g1accebf831647729c4d6deae28f9098" minOccurs="0"/>
                <xsd:element ref="ns3:e3321d89ea4a4cb692d83bbdf7d8626c" minOccurs="0"/>
                <xsd:element ref="ns3:l16784b27bee415f80b87cdd8399701b" minOccurs="0"/>
                <xsd:element ref="ns3:hb5accf2246b4401a37370093a83748f" minOccurs="0"/>
                <xsd:element ref="ns2:TaxCatchAllLabel" minOccurs="0"/>
                <xsd:element ref="ns2:TaxKeywordTaxHTField" minOccurs="0"/>
                <xsd:element ref="ns3:b61f0c131a914996ab71f79092e6263a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d83c1-34ef-4475-95ec-b1400d36b78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52a2452-2100-42bb-9aff-2dad60198677}" ma:internalName="TaxCatchAll" ma:showField="CatchAllData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c52a2452-2100-42bb-9aff-2dad60198677}" ma:internalName="TaxCatchAllLabel" ma:readOnly="true" ma:showField="CatchAllDataLabel" ma:web="25d01f63-d006-4664-b324-1a54ef733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a4b2985e-8075-4a13-89f9-6a14a0a360f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16c9-70e1-43b4-89a2-fa0aab0c61d7" elementFormDefault="qualified">
    <xsd:import namespace="http://schemas.microsoft.com/office/2006/documentManagement/types"/>
    <xsd:import namespace="http://schemas.microsoft.com/office/infopath/2007/PartnerControls"/>
    <xsd:element name="NextReviewDate" ma:index="7" nillable="true" ma:displayName="Review Date" ma:format="DateOnly" ma:internalName="NextReviewDate" ma:readOnly="false">
      <xsd:simpleType>
        <xsd:restriction base="dms:DateTime"/>
      </xsd:simpleType>
    </xsd:element>
    <xsd:element name="g1accebf831647729c4d6deae28f9098" ma:index="10" nillable="true" ma:taxonomy="true" ma:internalName="g1accebf831647729c4d6deae28f9098" ma:taxonomyFieldName="DocumentStatus" ma:displayName="Document Status" ma:default="" ma:fieldId="{01accebf-8316-4772-9c4d-6deae28f9098}" ma:sspId="a4b2985e-8075-4a13-89f9-6a14a0a360f6" ma:termSetId="e49c2653-b49c-4746-8b45-6e09e830c4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321d89ea4a4cb692d83bbdf7d8626c" ma:index="13" nillable="true" ma:taxonomy="true" ma:internalName="e3321d89ea4a4cb692d83bbdf7d8626c" ma:taxonomyFieldName="DocumentType" ma:displayName="Document Type" ma:default="" ma:fieldId="{e3321d89-ea4a-4cb6-92d8-3bbdf7d8626c}" ma:sspId="a4b2985e-8075-4a13-89f9-6a14a0a360f6" ma:termSetId="3cc346a8-e99e-4bb9-aae5-d2c2d0af2b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6784b27bee415f80b87cdd8399701b" ma:index="15" nillable="true" ma:taxonomy="true" ma:internalName="l16784b27bee415f80b87cdd8399701b" ma:taxonomyFieldName="Year" ma:displayName="Year" ma:default="" ma:fieldId="{516784b2-7bee-415f-80b8-7cdd8399701b}" ma:sspId="a4b2985e-8075-4a13-89f9-6a14a0a360f6" ma:termSetId="93cbcb1a-91c2-4afe-b1c0-07a0b90319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b5accf2246b4401a37370093a83748f" ma:index="17" nillable="true" ma:taxonomy="true" ma:internalName="hb5accf2246b4401a37370093a83748f" ma:taxonomyFieldName="UoWAudience" ma:displayName="Audience" ma:default="" ma:fieldId="{1b5accf2-246b-4401-a373-70093a83748f}" ma:sspId="a4b2985e-8075-4a13-89f9-6a14a0a360f6" ma:termSetId="b0382270-659c-4baa-ae65-af17d17180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1f0c131a914996ab71f79092e6263a" ma:index="21" nillable="true" ma:taxonomy="true" ma:internalName="b61f0c131a914996ab71f79092e6263a" ma:taxonomyFieldName="UniversityLocation" ma:displayName="University Location" ma:readOnly="false" ma:default="" ma:fieldId="{b61f0c13-1a91-4996-ab71-f79092e6263a}" ma:taxonomyMulti="true" ma:sspId="a4b2985e-8075-4a13-89f9-6a14a0a360f6" ma:termSetId="79284c12-5400-43ec-afca-1bdfc0e427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01f63-d006-4664-b324-1a54ef733cf3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A8ED1E-9A98-48EA-8B25-6C359AFFF6C3}">
  <ds:schemaRefs>
    <ds:schemaRef ds:uri="http://purl.org/dc/dcmitype/"/>
    <ds:schemaRef ds:uri="25d01f63-d006-4664-b324-1a54ef733cf3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d9b316c9-70e1-43b4-89a2-fa0aab0c61d7"/>
    <ds:schemaRef ds:uri="8afd83c1-34ef-4475-95ec-b1400d36b782"/>
  </ds:schemaRefs>
</ds:datastoreItem>
</file>

<file path=customXml/itemProps2.xml><?xml version="1.0" encoding="utf-8"?>
<ds:datastoreItem xmlns:ds="http://schemas.openxmlformats.org/officeDocument/2006/customXml" ds:itemID="{060C59D8-C790-4AF7-808F-930CF111129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99BD63D-1EFC-404A-8CF3-83236EB39FE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5738417-D09E-40ED-B422-6CC5AFAE0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d83c1-34ef-4475-95ec-b1400d36b782"/>
    <ds:schemaRef ds:uri="d9b316c9-70e1-43b4-89a2-fa0aab0c61d7"/>
    <ds:schemaRef ds:uri="25d01f63-d006-4664-b324-1a54ef733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2AA9C24-876E-4510-ABC3-AAADE7548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AI Briefing_20.10.01</Template>
  <TotalTime>2648</TotalTime>
  <Words>473</Words>
  <Application>Microsoft Office PowerPoint</Application>
  <PresentationFormat>Widescreen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Aptos</vt:lpstr>
      <vt:lpstr>Arial</vt:lpstr>
      <vt:lpstr>Master</vt:lpstr>
      <vt:lpstr>Guidance on using generative ai in your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Gunter Saunders</dc:creator>
  <cp:keywords/>
  <dc:description/>
  <cp:lastModifiedBy>Gunter Saunders</cp:lastModifiedBy>
  <cp:revision>30</cp:revision>
  <dcterms:created xsi:type="dcterms:W3CDTF">2023-07-21T17:25:08Z</dcterms:created>
  <dcterms:modified xsi:type="dcterms:W3CDTF">2025-11-25T11:39:24Z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0x0101000872A23329C4AC42A42DC877B8C5549E006C2D647BB496D345A144117A044E9737</vt:lpwstr>
  </property>
  <property fmtid="{D5CDD505-2E9C-101B-9397-08002B2CF9AE}" pid="3" name="Order">
    <vt:r8>179600</vt:r8>
  </property>
  <property fmtid="{D5CDD505-2E9C-101B-9397-08002B2CF9AE}" pid="4" name="ComplianceAssetId">
    <vt:lpwstr/>
  </property>
  <property fmtid="{D5CDD505-2E9C-101B-9397-08002B2CF9AE}" pid="5" name="_dlc_DocIdItemGuid">
    <vt:lpwstr>50c44dd4-8041-4b55-b1a6-06e72f6d9731</vt:lpwstr>
  </property>
  <property fmtid="{D5CDD505-2E9C-101B-9397-08002B2CF9AE}" pid="6" name="TaxKeyword">
    <vt:lpwstr/>
  </property>
  <property fmtid="{D5CDD505-2E9C-101B-9397-08002B2CF9AE}" pid="7" name="Year">
    <vt:lpwstr/>
  </property>
  <property fmtid="{D5CDD505-2E9C-101B-9397-08002B2CF9AE}" pid="8" name="DocumentStatus">
    <vt:lpwstr/>
  </property>
  <property fmtid="{D5CDD505-2E9C-101B-9397-08002B2CF9AE}" pid="9" name="DocumentType">
    <vt:lpwstr/>
  </property>
  <property fmtid="{D5CDD505-2E9C-101B-9397-08002B2CF9AE}" pid="10" name="UniversityLocation">
    <vt:lpwstr/>
  </property>
  <property fmtid="{D5CDD505-2E9C-101B-9397-08002B2CF9AE}" pid="11" name="UoWAudience">
    <vt:lpwstr/>
  </property>
  <property fmtid="{D5CDD505-2E9C-101B-9397-08002B2CF9AE}" pid="12" name="MediaServiceImageTags">
    <vt:lpwstr/>
  </property>
  <property fmtid="{D5CDD505-2E9C-101B-9397-08002B2CF9AE}" pid="13" name="Team">
    <vt:lpwstr/>
  </property>
  <property fmtid="{D5CDD505-2E9C-101B-9397-08002B2CF9AE}" pid="14" name="lcf76f155ced4ddcb4097134ff3c332f">
    <vt:lpwstr/>
  </property>
  <property fmtid="{D5CDD505-2E9C-101B-9397-08002B2CF9AE}" pid="15" name="Audience">
    <vt:lpwstr/>
  </property>
  <property fmtid="{D5CDD505-2E9C-101B-9397-08002B2CF9AE}" pid="16" name="Published_x0020_By">
    <vt:lpwstr/>
  </property>
  <property fmtid="{D5CDD505-2E9C-101B-9397-08002B2CF9AE}" pid="17" name="o1b54e17f42241ec9f9ce6cfc8d10dc8">
    <vt:lpwstr/>
  </property>
  <property fmtid="{D5CDD505-2E9C-101B-9397-08002B2CF9AE}" pid="18" name="be15ec7a07ab4c31a4d9a2ce5c611cd7">
    <vt:lpwstr/>
  </property>
  <property fmtid="{D5CDD505-2E9C-101B-9397-08002B2CF9AE}" pid="19" name="ld7b54861c824195923ef725a1c00ebf">
    <vt:lpwstr/>
  </property>
  <property fmtid="{D5CDD505-2E9C-101B-9397-08002B2CF9AE}" pid="20" name="Published By">
    <vt:lpwstr/>
  </property>
</Properties>
</file>