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2"/>
  </p:notesMasterIdLst>
  <p:sldIdLst>
    <p:sldId id="256" r:id="rId2"/>
    <p:sldId id="287" r:id="rId3"/>
    <p:sldId id="288" r:id="rId4"/>
    <p:sldId id="291" r:id="rId5"/>
    <p:sldId id="292" r:id="rId6"/>
    <p:sldId id="293" r:id="rId7"/>
    <p:sldId id="295" r:id="rId8"/>
    <p:sldId id="296" r:id="rId9"/>
    <p:sldId id="272" r:id="rId10"/>
    <p:sldId id="294" r:id="rId11"/>
  </p:sldIdLst>
  <p:sldSz cx="16256000" cy="1219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34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4660"/>
  </p:normalViewPr>
  <p:slideViewPr>
    <p:cSldViewPr snapToGrid="0">
      <p:cViewPr varScale="1">
        <p:scale>
          <a:sx n="46" d="100"/>
          <a:sy n="46" d="100"/>
        </p:scale>
        <p:origin x="1507"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3875BE-8FE4-462B-8B34-1EB6C1110475}" type="datetimeFigureOut">
              <a:rPr lang="en-GB" smtClean="0"/>
              <a:t>20/05/2021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B63AC1-BEA0-4C4A-A46D-C05A750C314D}" type="slidenum">
              <a:rPr lang="en-GB" smtClean="0"/>
              <a:t>‹#›</a:t>
            </a:fld>
            <a:endParaRPr lang="en-GB"/>
          </a:p>
        </p:txBody>
      </p:sp>
    </p:spTree>
    <p:extLst>
      <p:ext uri="{BB962C8B-B14F-4D97-AF65-F5344CB8AC3E}">
        <p14:creationId xmlns:p14="http://schemas.microsoft.com/office/powerpoint/2010/main" val="1126182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B63AC1-BEA0-4C4A-A46D-C05A750C314D}" type="slidenum">
              <a:rPr lang="en-GB" smtClean="0"/>
              <a:t>2</a:t>
            </a:fld>
            <a:endParaRPr lang="en-GB"/>
          </a:p>
        </p:txBody>
      </p:sp>
    </p:spTree>
    <p:extLst>
      <p:ext uri="{BB962C8B-B14F-4D97-AF65-F5344CB8AC3E}">
        <p14:creationId xmlns:p14="http://schemas.microsoft.com/office/powerpoint/2010/main" val="2992829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B63AC1-BEA0-4C4A-A46D-C05A750C314D}" type="slidenum">
              <a:rPr lang="en-GB" smtClean="0"/>
              <a:t>4</a:t>
            </a:fld>
            <a:endParaRPr lang="en-GB"/>
          </a:p>
        </p:txBody>
      </p:sp>
    </p:spTree>
    <p:extLst>
      <p:ext uri="{BB962C8B-B14F-4D97-AF65-F5344CB8AC3E}">
        <p14:creationId xmlns:p14="http://schemas.microsoft.com/office/powerpoint/2010/main" val="782390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B63AC1-BEA0-4C4A-A46D-C05A750C314D}" type="slidenum">
              <a:rPr lang="en-GB" smtClean="0"/>
              <a:t>9</a:t>
            </a:fld>
            <a:endParaRPr lang="en-GB"/>
          </a:p>
        </p:txBody>
      </p:sp>
    </p:spTree>
    <p:extLst>
      <p:ext uri="{BB962C8B-B14F-4D97-AF65-F5344CB8AC3E}">
        <p14:creationId xmlns:p14="http://schemas.microsoft.com/office/powerpoint/2010/main" val="2103530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995312"/>
            <a:ext cx="13817600" cy="4244622"/>
          </a:xfrm>
        </p:spPr>
        <p:txBody>
          <a:bodyPr anchor="b"/>
          <a:lstStyle>
            <a:lvl1pPr algn="ctr">
              <a:defRPr sz="10667"/>
            </a:lvl1pPr>
          </a:lstStyle>
          <a:p>
            <a:r>
              <a:rPr lang="en-US"/>
              <a:t>Click to edit Master title style</a:t>
            </a:r>
            <a:endParaRPr lang="en-US" dirty="0"/>
          </a:p>
        </p:txBody>
      </p:sp>
      <p:sp>
        <p:nvSpPr>
          <p:cNvPr id="3" name="Subtitle 2"/>
          <p:cNvSpPr>
            <a:spLocks noGrp="1"/>
          </p:cNvSpPr>
          <p:nvPr>
            <p:ph type="subTitle" idx="1"/>
          </p:nvPr>
        </p:nvSpPr>
        <p:spPr>
          <a:xfrm>
            <a:off x="2032000" y="6403623"/>
            <a:ext cx="12192000" cy="2943577"/>
          </a:xfrm>
        </p:spPr>
        <p:txBody>
          <a:bodyPr/>
          <a:lstStyle>
            <a:lvl1pPr marL="0" indent="0" algn="ctr">
              <a:buNone/>
              <a:defRPr sz="4267"/>
            </a:lvl1pPr>
            <a:lvl2pPr marL="812810" indent="0" algn="ctr">
              <a:buNone/>
              <a:defRPr sz="3556"/>
            </a:lvl2pPr>
            <a:lvl3pPr marL="1625620" indent="0" algn="ctr">
              <a:buNone/>
              <a:defRPr sz="3200"/>
            </a:lvl3pPr>
            <a:lvl4pPr marL="2438430" indent="0" algn="ctr">
              <a:buNone/>
              <a:defRPr sz="2844"/>
            </a:lvl4pPr>
            <a:lvl5pPr marL="3251241" indent="0" algn="ctr">
              <a:buNone/>
              <a:defRPr sz="2844"/>
            </a:lvl5pPr>
            <a:lvl6pPr marL="4064051" indent="0" algn="ctr">
              <a:buNone/>
              <a:defRPr sz="2844"/>
            </a:lvl6pPr>
            <a:lvl7pPr marL="4876861" indent="0" algn="ctr">
              <a:buNone/>
              <a:defRPr sz="2844"/>
            </a:lvl7pPr>
            <a:lvl8pPr marL="5689671" indent="0" algn="ctr">
              <a:buNone/>
              <a:defRPr sz="2844"/>
            </a:lvl8pPr>
            <a:lvl9pPr marL="6502481" indent="0" algn="ctr">
              <a:buNone/>
              <a:defRPr sz="284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4DF7A1-9FBE-44EF-A600-D4CF560D6D55}" type="datetimeFigureOut">
              <a:rPr lang="en-GB" smtClean="0"/>
              <a:t>20/05/2021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427A90-AF3B-4C8D-BD89-8D7D3819DF5A}" type="slidenum">
              <a:rPr lang="en-GB" smtClean="0"/>
              <a:t>‹#›</a:t>
            </a:fld>
            <a:endParaRPr lang="en-GB"/>
          </a:p>
        </p:txBody>
      </p:sp>
    </p:spTree>
    <p:extLst>
      <p:ext uri="{BB962C8B-B14F-4D97-AF65-F5344CB8AC3E}">
        <p14:creationId xmlns:p14="http://schemas.microsoft.com/office/powerpoint/2010/main" val="1579466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4DF7A1-9FBE-44EF-A600-D4CF560D6D55}" type="datetimeFigureOut">
              <a:rPr lang="en-GB" smtClean="0"/>
              <a:t>20/05/2021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427A90-AF3B-4C8D-BD89-8D7D3819DF5A}" type="slidenum">
              <a:rPr lang="en-GB" smtClean="0"/>
              <a:t>‹#›</a:t>
            </a:fld>
            <a:endParaRPr lang="en-GB"/>
          </a:p>
        </p:txBody>
      </p:sp>
    </p:spTree>
    <p:extLst>
      <p:ext uri="{BB962C8B-B14F-4D97-AF65-F5344CB8AC3E}">
        <p14:creationId xmlns:p14="http://schemas.microsoft.com/office/powerpoint/2010/main" val="3607376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33201" y="649111"/>
            <a:ext cx="3505200" cy="1033215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7601" y="649111"/>
            <a:ext cx="10312400" cy="103321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4DF7A1-9FBE-44EF-A600-D4CF560D6D55}" type="datetimeFigureOut">
              <a:rPr lang="en-GB" smtClean="0"/>
              <a:t>20/05/2021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427A90-AF3B-4C8D-BD89-8D7D3819DF5A}" type="slidenum">
              <a:rPr lang="en-GB" smtClean="0"/>
              <a:t>‹#›</a:t>
            </a:fld>
            <a:endParaRPr lang="en-GB"/>
          </a:p>
        </p:txBody>
      </p:sp>
    </p:spTree>
    <p:extLst>
      <p:ext uri="{BB962C8B-B14F-4D97-AF65-F5344CB8AC3E}">
        <p14:creationId xmlns:p14="http://schemas.microsoft.com/office/powerpoint/2010/main" val="808922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4DF7A1-9FBE-44EF-A600-D4CF560D6D55}" type="datetimeFigureOut">
              <a:rPr lang="en-GB" smtClean="0"/>
              <a:t>20/05/2021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427A90-AF3B-4C8D-BD89-8D7D3819DF5A}" type="slidenum">
              <a:rPr lang="en-GB" smtClean="0"/>
              <a:t>‹#›</a:t>
            </a:fld>
            <a:endParaRPr lang="en-GB"/>
          </a:p>
        </p:txBody>
      </p:sp>
    </p:spTree>
    <p:extLst>
      <p:ext uri="{BB962C8B-B14F-4D97-AF65-F5344CB8AC3E}">
        <p14:creationId xmlns:p14="http://schemas.microsoft.com/office/powerpoint/2010/main" val="2868305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9134" y="3039537"/>
            <a:ext cx="14020800" cy="5071532"/>
          </a:xfrm>
        </p:spPr>
        <p:txBody>
          <a:bodyPr anchor="b"/>
          <a:lstStyle>
            <a:lvl1pPr>
              <a:defRPr sz="10667"/>
            </a:lvl1pPr>
          </a:lstStyle>
          <a:p>
            <a:r>
              <a:rPr lang="en-US"/>
              <a:t>Click to edit Master title style</a:t>
            </a:r>
            <a:endParaRPr lang="en-US" dirty="0"/>
          </a:p>
        </p:txBody>
      </p:sp>
      <p:sp>
        <p:nvSpPr>
          <p:cNvPr id="3" name="Text Placeholder 2"/>
          <p:cNvSpPr>
            <a:spLocks noGrp="1"/>
          </p:cNvSpPr>
          <p:nvPr>
            <p:ph type="body" idx="1"/>
          </p:nvPr>
        </p:nvSpPr>
        <p:spPr>
          <a:xfrm>
            <a:off x="1109134" y="8159048"/>
            <a:ext cx="14020800" cy="2666999"/>
          </a:xfrm>
        </p:spPr>
        <p:txBody>
          <a:bodyPr/>
          <a:lstStyle>
            <a:lvl1pPr marL="0" indent="0">
              <a:buNone/>
              <a:defRPr sz="4267">
                <a:solidFill>
                  <a:schemeClr val="tx1"/>
                </a:solidFill>
              </a:defRPr>
            </a:lvl1pPr>
            <a:lvl2pPr marL="812810" indent="0">
              <a:buNone/>
              <a:defRPr sz="3556">
                <a:solidFill>
                  <a:schemeClr val="tx1">
                    <a:tint val="75000"/>
                  </a:schemeClr>
                </a:solidFill>
              </a:defRPr>
            </a:lvl2pPr>
            <a:lvl3pPr marL="1625620" indent="0">
              <a:buNone/>
              <a:defRPr sz="3200">
                <a:solidFill>
                  <a:schemeClr val="tx1">
                    <a:tint val="75000"/>
                  </a:schemeClr>
                </a:solidFill>
              </a:defRPr>
            </a:lvl3pPr>
            <a:lvl4pPr marL="2438430" indent="0">
              <a:buNone/>
              <a:defRPr sz="2844">
                <a:solidFill>
                  <a:schemeClr val="tx1">
                    <a:tint val="75000"/>
                  </a:schemeClr>
                </a:solidFill>
              </a:defRPr>
            </a:lvl4pPr>
            <a:lvl5pPr marL="3251241" indent="0">
              <a:buNone/>
              <a:defRPr sz="2844">
                <a:solidFill>
                  <a:schemeClr val="tx1">
                    <a:tint val="75000"/>
                  </a:schemeClr>
                </a:solidFill>
              </a:defRPr>
            </a:lvl5pPr>
            <a:lvl6pPr marL="4064051" indent="0">
              <a:buNone/>
              <a:defRPr sz="2844">
                <a:solidFill>
                  <a:schemeClr val="tx1">
                    <a:tint val="75000"/>
                  </a:schemeClr>
                </a:solidFill>
              </a:defRPr>
            </a:lvl6pPr>
            <a:lvl7pPr marL="4876861" indent="0">
              <a:buNone/>
              <a:defRPr sz="2844">
                <a:solidFill>
                  <a:schemeClr val="tx1">
                    <a:tint val="75000"/>
                  </a:schemeClr>
                </a:solidFill>
              </a:defRPr>
            </a:lvl7pPr>
            <a:lvl8pPr marL="5689671" indent="0">
              <a:buNone/>
              <a:defRPr sz="2844">
                <a:solidFill>
                  <a:schemeClr val="tx1">
                    <a:tint val="75000"/>
                  </a:schemeClr>
                </a:solidFill>
              </a:defRPr>
            </a:lvl8pPr>
            <a:lvl9pPr marL="6502481" indent="0">
              <a:buNone/>
              <a:defRPr sz="284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4DF7A1-9FBE-44EF-A600-D4CF560D6D55}" type="datetimeFigureOut">
              <a:rPr lang="en-GB" smtClean="0"/>
              <a:t>20/05/2021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427A90-AF3B-4C8D-BD89-8D7D3819DF5A}" type="slidenum">
              <a:rPr lang="en-GB" smtClean="0"/>
              <a:t>‹#›</a:t>
            </a:fld>
            <a:endParaRPr lang="en-GB"/>
          </a:p>
        </p:txBody>
      </p:sp>
    </p:spTree>
    <p:extLst>
      <p:ext uri="{BB962C8B-B14F-4D97-AF65-F5344CB8AC3E}">
        <p14:creationId xmlns:p14="http://schemas.microsoft.com/office/powerpoint/2010/main" val="2947179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17600" y="3245556"/>
            <a:ext cx="6908800" cy="7735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229600" y="3245556"/>
            <a:ext cx="6908800" cy="7735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24DF7A1-9FBE-44EF-A600-D4CF560D6D55}" type="datetimeFigureOut">
              <a:rPr lang="en-GB" smtClean="0"/>
              <a:t>20/05/2021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427A90-AF3B-4C8D-BD89-8D7D3819DF5A}" type="slidenum">
              <a:rPr lang="en-GB" smtClean="0"/>
              <a:t>‹#›</a:t>
            </a:fld>
            <a:endParaRPr lang="en-GB"/>
          </a:p>
        </p:txBody>
      </p:sp>
    </p:spTree>
    <p:extLst>
      <p:ext uri="{BB962C8B-B14F-4D97-AF65-F5344CB8AC3E}">
        <p14:creationId xmlns:p14="http://schemas.microsoft.com/office/powerpoint/2010/main" val="87575051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19717" y="649114"/>
            <a:ext cx="14020800" cy="235655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19719" y="2988734"/>
            <a:ext cx="6877049" cy="1464732"/>
          </a:xfrm>
        </p:spPr>
        <p:txBody>
          <a:bodyPr anchor="b"/>
          <a:lstStyle>
            <a:lvl1pPr marL="0" indent="0">
              <a:buNone/>
              <a:defRPr sz="4267" b="1"/>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4" name="Content Placeholder 3"/>
          <p:cNvSpPr>
            <a:spLocks noGrp="1"/>
          </p:cNvSpPr>
          <p:nvPr>
            <p:ph sz="half" idx="2"/>
          </p:nvPr>
        </p:nvSpPr>
        <p:spPr>
          <a:xfrm>
            <a:off x="1119719" y="4453467"/>
            <a:ext cx="6877049" cy="6550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229601" y="2988734"/>
            <a:ext cx="6910917" cy="1464732"/>
          </a:xfrm>
        </p:spPr>
        <p:txBody>
          <a:bodyPr anchor="b"/>
          <a:lstStyle>
            <a:lvl1pPr marL="0" indent="0">
              <a:buNone/>
              <a:defRPr sz="4267" b="1"/>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6" name="Content Placeholder 5"/>
          <p:cNvSpPr>
            <a:spLocks noGrp="1"/>
          </p:cNvSpPr>
          <p:nvPr>
            <p:ph sz="quarter" idx="4"/>
          </p:nvPr>
        </p:nvSpPr>
        <p:spPr>
          <a:xfrm>
            <a:off x="8229601" y="4453467"/>
            <a:ext cx="6910917" cy="6550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24DF7A1-9FBE-44EF-A600-D4CF560D6D55}" type="datetimeFigureOut">
              <a:rPr lang="en-GB" smtClean="0"/>
              <a:t>20/05/2021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7427A90-AF3B-4C8D-BD89-8D7D3819DF5A}" type="slidenum">
              <a:rPr lang="en-GB" smtClean="0"/>
              <a:t>‹#›</a:t>
            </a:fld>
            <a:endParaRPr lang="en-GB"/>
          </a:p>
        </p:txBody>
      </p:sp>
    </p:spTree>
    <p:extLst>
      <p:ext uri="{BB962C8B-B14F-4D97-AF65-F5344CB8AC3E}">
        <p14:creationId xmlns:p14="http://schemas.microsoft.com/office/powerpoint/2010/main" val="256361745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4DF7A1-9FBE-44EF-A600-D4CF560D6D55}" type="datetimeFigureOut">
              <a:rPr lang="en-GB" smtClean="0"/>
              <a:t>20/05/2021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7427A90-AF3B-4C8D-BD89-8D7D3819DF5A}" type="slidenum">
              <a:rPr lang="en-GB" smtClean="0"/>
              <a:t>‹#›</a:t>
            </a:fld>
            <a:endParaRPr lang="en-GB"/>
          </a:p>
        </p:txBody>
      </p:sp>
    </p:spTree>
    <p:extLst>
      <p:ext uri="{BB962C8B-B14F-4D97-AF65-F5344CB8AC3E}">
        <p14:creationId xmlns:p14="http://schemas.microsoft.com/office/powerpoint/2010/main" val="2871004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4DF7A1-9FBE-44EF-A600-D4CF560D6D55}" type="datetimeFigureOut">
              <a:rPr lang="en-GB" smtClean="0"/>
              <a:t>20/05/2021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7427A90-AF3B-4C8D-BD89-8D7D3819DF5A}" type="slidenum">
              <a:rPr lang="en-GB" smtClean="0"/>
              <a:t>‹#›</a:t>
            </a:fld>
            <a:endParaRPr lang="en-GB"/>
          </a:p>
        </p:txBody>
      </p:sp>
    </p:spTree>
    <p:extLst>
      <p:ext uri="{BB962C8B-B14F-4D97-AF65-F5344CB8AC3E}">
        <p14:creationId xmlns:p14="http://schemas.microsoft.com/office/powerpoint/2010/main" val="1730990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717" y="812800"/>
            <a:ext cx="5242983" cy="2844800"/>
          </a:xfrm>
        </p:spPr>
        <p:txBody>
          <a:bodyPr anchor="b"/>
          <a:lstStyle>
            <a:lvl1pPr>
              <a:defRPr sz="5689"/>
            </a:lvl1pPr>
          </a:lstStyle>
          <a:p>
            <a:r>
              <a:rPr lang="en-US"/>
              <a:t>Click to edit Master title style</a:t>
            </a:r>
            <a:endParaRPr lang="en-US" dirty="0"/>
          </a:p>
        </p:txBody>
      </p:sp>
      <p:sp>
        <p:nvSpPr>
          <p:cNvPr id="3" name="Content Placeholder 2"/>
          <p:cNvSpPr>
            <a:spLocks noGrp="1"/>
          </p:cNvSpPr>
          <p:nvPr>
            <p:ph idx="1"/>
          </p:nvPr>
        </p:nvSpPr>
        <p:spPr>
          <a:xfrm>
            <a:off x="6910917" y="1755425"/>
            <a:ext cx="8229600" cy="8664222"/>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9717" y="3657600"/>
            <a:ext cx="5242983" cy="6776156"/>
          </a:xfrm>
        </p:spPr>
        <p:txBody>
          <a:bodyPr/>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p:cNvSpPr>
            <a:spLocks noGrp="1"/>
          </p:cNvSpPr>
          <p:nvPr>
            <p:ph type="dt" sz="half" idx="10"/>
          </p:nvPr>
        </p:nvSpPr>
        <p:spPr/>
        <p:txBody>
          <a:bodyPr/>
          <a:lstStyle/>
          <a:p>
            <a:fld id="{324DF7A1-9FBE-44EF-A600-D4CF560D6D55}" type="datetimeFigureOut">
              <a:rPr lang="en-GB" smtClean="0"/>
              <a:t>20/05/2021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427A90-AF3B-4C8D-BD89-8D7D3819DF5A}" type="slidenum">
              <a:rPr lang="en-GB" smtClean="0"/>
              <a:t>‹#›</a:t>
            </a:fld>
            <a:endParaRPr lang="en-GB"/>
          </a:p>
        </p:txBody>
      </p:sp>
    </p:spTree>
    <p:extLst>
      <p:ext uri="{BB962C8B-B14F-4D97-AF65-F5344CB8AC3E}">
        <p14:creationId xmlns:p14="http://schemas.microsoft.com/office/powerpoint/2010/main" val="260196984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717" y="812800"/>
            <a:ext cx="5242983" cy="2844800"/>
          </a:xfrm>
        </p:spPr>
        <p:txBody>
          <a:bodyPr anchor="b"/>
          <a:lstStyle>
            <a:lvl1pPr>
              <a:defRPr sz="5689"/>
            </a:lvl1pPr>
          </a:lstStyle>
          <a:p>
            <a:r>
              <a:rPr lang="en-US"/>
              <a:t>Click to edit Master title style</a:t>
            </a:r>
            <a:endParaRPr lang="en-US" dirty="0"/>
          </a:p>
        </p:txBody>
      </p:sp>
      <p:sp>
        <p:nvSpPr>
          <p:cNvPr id="3" name="Picture Placeholder 2"/>
          <p:cNvSpPr>
            <a:spLocks noGrp="1" noChangeAspect="1"/>
          </p:cNvSpPr>
          <p:nvPr>
            <p:ph type="pic" idx="1"/>
          </p:nvPr>
        </p:nvSpPr>
        <p:spPr>
          <a:xfrm>
            <a:off x="6910917" y="1755425"/>
            <a:ext cx="8229600" cy="8664222"/>
          </a:xfrm>
        </p:spPr>
        <p:txBody>
          <a:bodyPr anchor="t"/>
          <a:lstStyle>
            <a:lvl1pPr marL="0" indent="0">
              <a:buNone/>
              <a:defRPr sz="5689"/>
            </a:lvl1pPr>
            <a:lvl2pPr marL="812810" indent="0">
              <a:buNone/>
              <a:defRPr sz="4978"/>
            </a:lvl2pPr>
            <a:lvl3pPr marL="1625620" indent="0">
              <a:buNone/>
              <a:defRPr sz="4267"/>
            </a:lvl3pPr>
            <a:lvl4pPr marL="2438430" indent="0">
              <a:buNone/>
              <a:defRPr sz="3556"/>
            </a:lvl4pPr>
            <a:lvl5pPr marL="3251241" indent="0">
              <a:buNone/>
              <a:defRPr sz="3556"/>
            </a:lvl5pPr>
            <a:lvl6pPr marL="4064051" indent="0">
              <a:buNone/>
              <a:defRPr sz="3556"/>
            </a:lvl6pPr>
            <a:lvl7pPr marL="4876861" indent="0">
              <a:buNone/>
              <a:defRPr sz="3556"/>
            </a:lvl7pPr>
            <a:lvl8pPr marL="5689671" indent="0">
              <a:buNone/>
              <a:defRPr sz="3556"/>
            </a:lvl8pPr>
            <a:lvl9pPr marL="6502481" indent="0">
              <a:buNone/>
              <a:defRPr sz="3556"/>
            </a:lvl9pPr>
          </a:lstStyle>
          <a:p>
            <a:r>
              <a:rPr lang="en-US"/>
              <a:t>Click icon to add picture</a:t>
            </a:r>
            <a:endParaRPr lang="en-US" dirty="0"/>
          </a:p>
        </p:txBody>
      </p:sp>
      <p:sp>
        <p:nvSpPr>
          <p:cNvPr id="4" name="Text Placeholder 3"/>
          <p:cNvSpPr>
            <a:spLocks noGrp="1"/>
          </p:cNvSpPr>
          <p:nvPr>
            <p:ph type="body" sz="half" idx="2"/>
          </p:nvPr>
        </p:nvSpPr>
        <p:spPr>
          <a:xfrm>
            <a:off x="1119717" y="3657600"/>
            <a:ext cx="5242983" cy="6776156"/>
          </a:xfrm>
        </p:spPr>
        <p:txBody>
          <a:bodyPr/>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p:cNvSpPr>
            <a:spLocks noGrp="1"/>
          </p:cNvSpPr>
          <p:nvPr>
            <p:ph type="dt" sz="half" idx="10"/>
          </p:nvPr>
        </p:nvSpPr>
        <p:spPr/>
        <p:txBody>
          <a:bodyPr/>
          <a:lstStyle/>
          <a:p>
            <a:fld id="{324DF7A1-9FBE-44EF-A600-D4CF560D6D55}" type="datetimeFigureOut">
              <a:rPr lang="en-GB" smtClean="0"/>
              <a:t>20/05/2021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427A90-AF3B-4C8D-BD89-8D7D3819DF5A}" type="slidenum">
              <a:rPr lang="en-GB" smtClean="0"/>
              <a:t>‹#›</a:t>
            </a:fld>
            <a:endParaRPr lang="en-GB"/>
          </a:p>
        </p:txBody>
      </p:sp>
    </p:spTree>
    <p:extLst>
      <p:ext uri="{BB962C8B-B14F-4D97-AF65-F5344CB8AC3E}">
        <p14:creationId xmlns:p14="http://schemas.microsoft.com/office/powerpoint/2010/main" val="4074721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600" y="649114"/>
            <a:ext cx="14020800" cy="23565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17600" y="3245556"/>
            <a:ext cx="14020800" cy="77357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17600" y="11300181"/>
            <a:ext cx="3657600" cy="649111"/>
          </a:xfrm>
          <a:prstGeom prst="rect">
            <a:avLst/>
          </a:prstGeom>
        </p:spPr>
        <p:txBody>
          <a:bodyPr vert="horz" lIns="91440" tIns="45720" rIns="91440" bIns="45720" rtlCol="0" anchor="ctr"/>
          <a:lstStyle>
            <a:lvl1pPr algn="l">
              <a:defRPr sz="2133">
                <a:solidFill>
                  <a:schemeClr val="tx1">
                    <a:tint val="75000"/>
                  </a:schemeClr>
                </a:solidFill>
              </a:defRPr>
            </a:lvl1pPr>
          </a:lstStyle>
          <a:p>
            <a:fld id="{324DF7A1-9FBE-44EF-A600-D4CF560D6D55}" type="datetimeFigureOut">
              <a:rPr lang="en-GB" smtClean="0"/>
              <a:t>20/05/2021</a:t>
            </a:fld>
            <a:endParaRPr lang="en-GB"/>
          </a:p>
        </p:txBody>
      </p:sp>
      <p:sp>
        <p:nvSpPr>
          <p:cNvPr id="5" name="Footer Placeholder 4"/>
          <p:cNvSpPr>
            <a:spLocks noGrp="1"/>
          </p:cNvSpPr>
          <p:nvPr>
            <p:ph type="ftr" sz="quarter" idx="3"/>
          </p:nvPr>
        </p:nvSpPr>
        <p:spPr>
          <a:xfrm>
            <a:off x="5384800" y="11300181"/>
            <a:ext cx="5486400" cy="649111"/>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1480800" y="11300181"/>
            <a:ext cx="3657600" cy="649111"/>
          </a:xfrm>
          <a:prstGeom prst="rect">
            <a:avLst/>
          </a:prstGeom>
        </p:spPr>
        <p:txBody>
          <a:bodyPr vert="horz" lIns="91440" tIns="45720" rIns="91440" bIns="45720" rtlCol="0" anchor="ctr"/>
          <a:lstStyle>
            <a:lvl1pPr algn="r">
              <a:defRPr sz="2133">
                <a:solidFill>
                  <a:schemeClr val="tx1">
                    <a:tint val="75000"/>
                  </a:schemeClr>
                </a:solidFill>
              </a:defRPr>
            </a:lvl1pPr>
          </a:lstStyle>
          <a:p>
            <a:fld id="{47427A90-AF3B-4C8D-BD89-8D7D3819DF5A}" type="slidenum">
              <a:rPr lang="en-GB" smtClean="0"/>
              <a:t>‹#›</a:t>
            </a:fld>
            <a:endParaRPr lang="en-GB"/>
          </a:p>
        </p:txBody>
      </p:sp>
    </p:spTree>
    <p:extLst>
      <p:ext uri="{BB962C8B-B14F-4D97-AF65-F5344CB8AC3E}">
        <p14:creationId xmlns:p14="http://schemas.microsoft.com/office/powerpoint/2010/main" val="367769559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625620" rtl="0" eaLnBrk="1" latinLnBrk="0" hangingPunct="1">
        <a:lnSpc>
          <a:spcPct val="90000"/>
        </a:lnSpc>
        <a:spcBef>
          <a:spcPct val="0"/>
        </a:spcBef>
        <a:buNone/>
        <a:defRPr sz="7822" kern="1200">
          <a:solidFill>
            <a:schemeClr val="tx1"/>
          </a:solidFill>
          <a:latin typeface="+mj-lt"/>
          <a:ea typeface="+mj-ea"/>
          <a:cs typeface="+mj-cs"/>
        </a:defRPr>
      </a:lvl1pPr>
    </p:titleStyle>
    <p:bodyStyle>
      <a:lvl1pPr marL="406405" indent="-406405" algn="l" defTabSz="1625620" rtl="0" eaLnBrk="1" latinLnBrk="0" hangingPunct="1">
        <a:lnSpc>
          <a:spcPct val="90000"/>
        </a:lnSpc>
        <a:spcBef>
          <a:spcPts val="1778"/>
        </a:spcBef>
        <a:buFont typeface="Arial" panose="020B0604020202020204" pitchFamily="34" charset="0"/>
        <a:buChar char="•"/>
        <a:defRPr sz="4978" kern="1200">
          <a:solidFill>
            <a:schemeClr val="tx1"/>
          </a:solidFill>
          <a:latin typeface="+mn-lt"/>
          <a:ea typeface="+mn-ea"/>
          <a:cs typeface="+mn-cs"/>
        </a:defRPr>
      </a:lvl1pPr>
      <a:lvl2pPr marL="1219215" indent="-406405" algn="l" defTabSz="1625620" rtl="0" eaLnBrk="1" latinLnBrk="0" hangingPunct="1">
        <a:lnSpc>
          <a:spcPct val="90000"/>
        </a:lnSpc>
        <a:spcBef>
          <a:spcPts val="889"/>
        </a:spcBef>
        <a:buFont typeface="Arial" panose="020B0604020202020204" pitchFamily="34" charset="0"/>
        <a:buChar char="•"/>
        <a:defRPr sz="4267" kern="1200">
          <a:solidFill>
            <a:schemeClr val="tx1"/>
          </a:solidFill>
          <a:latin typeface="+mn-lt"/>
          <a:ea typeface="+mn-ea"/>
          <a:cs typeface="+mn-cs"/>
        </a:defRPr>
      </a:lvl2pPr>
      <a:lvl3pPr marL="2032025" indent="-406405" algn="l" defTabSz="1625620" rtl="0" eaLnBrk="1" latinLnBrk="0" hangingPunct="1">
        <a:lnSpc>
          <a:spcPct val="90000"/>
        </a:lnSpc>
        <a:spcBef>
          <a:spcPts val="889"/>
        </a:spcBef>
        <a:buFont typeface="Arial" panose="020B0604020202020204" pitchFamily="34" charset="0"/>
        <a:buChar char="•"/>
        <a:defRPr sz="3556" kern="1200">
          <a:solidFill>
            <a:schemeClr val="tx1"/>
          </a:solidFill>
          <a:latin typeface="+mn-lt"/>
          <a:ea typeface="+mn-ea"/>
          <a:cs typeface="+mn-cs"/>
        </a:defRPr>
      </a:lvl3pPr>
      <a:lvl4pPr marL="284483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4pPr>
      <a:lvl5pPr marL="365764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5pPr>
      <a:lvl6pPr marL="447045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6pPr>
      <a:lvl7pPr marL="528326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7pPr>
      <a:lvl8pPr marL="609607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8pPr>
      <a:lvl9pPr marL="690888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9pPr>
    </p:bodyStyle>
    <p:otherStyle>
      <a:defPPr>
        <a:defRPr lang="en-US"/>
      </a:defPPr>
      <a:lvl1pPr marL="0" algn="l" defTabSz="1625620" rtl="0" eaLnBrk="1" latinLnBrk="0" hangingPunct="1">
        <a:defRPr sz="3200" kern="1200">
          <a:solidFill>
            <a:schemeClr val="tx1"/>
          </a:solidFill>
          <a:latin typeface="+mn-lt"/>
          <a:ea typeface="+mn-ea"/>
          <a:cs typeface="+mn-cs"/>
        </a:defRPr>
      </a:lvl1pPr>
      <a:lvl2pPr marL="812810" algn="l" defTabSz="1625620" rtl="0" eaLnBrk="1" latinLnBrk="0" hangingPunct="1">
        <a:defRPr sz="3200" kern="1200">
          <a:solidFill>
            <a:schemeClr val="tx1"/>
          </a:solidFill>
          <a:latin typeface="+mn-lt"/>
          <a:ea typeface="+mn-ea"/>
          <a:cs typeface="+mn-cs"/>
        </a:defRPr>
      </a:lvl2pPr>
      <a:lvl3pPr marL="1625620" algn="l" defTabSz="1625620" rtl="0" eaLnBrk="1" latinLnBrk="0" hangingPunct="1">
        <a:defRPr sz="3200" kern="1200">
          <a:solidFill>
            <a:schemeClr val="tx1"/>
          </a:solidFill>
          <a:latin typeface="+mn-lt"/>
          <a:ea typeface="+mn-ea"/>
          <a:cs typeface="+mn-cs"/>
        </a:defRPr>
      </a:lvl3pPr>
      <a:lvl4pPr marL="2438430" algn="l" defTabSz="1625620" rtl="0" eaLnBrk="1" latinLnBrk="0" hangingPunct="1">
        <a:defRPr sz="3200" kern="1200">
          <a:solidFill>
            <a:schemeClr val="tx1"/>
          </a:solidFill>
          <a:latin typeface="+mn-lt"/>
          <a:ea typeface="+mn-ea"/>
          <a:cs typeface="+mn-cs"/>
        </a:defRPr>
      </a:lvl4pPr>
      <a:lvl5pPr marL="3251241" algn="l" defTabSz="1625620" rtl="0" eaLnBrk="1" latinLnBrk="0" hangingPunct="1">
        <a:defRPr sz="3200" kern="1200">
          <a:solidFill>
            <a:schemeClr val="tx1"/>
          </a:solidFill>
          <a:latin typeface="+mn-lt"/>
          <a:ea typeface="+mn-ea"/>
          <a:cs typeface="+mn-cs"/>
        </a:defRPr>
      </a:lvl5pPr>
      <a:lvl6pPr marL="4064051" algn="l" defTabSz="1625620" rtl="0" eaLnBrk="1" latinLnBrk="0" hangingPunct="1">
        <a:defRPr sz="3200" kern="1200">
          <a:solidFill>
            <a:schemeClr val="tx1"/>
          </a:solidFill>
          <a:latin typeface="+mn-lt"/>
          <a:ea typeface="+mn-ea"/>
          <a:cs typeface="+mn-cs"/>
        </a:defRPr>
      </a:lvl6pPr>
      <a:lvl7pPr marL="4876861" algn="l" defTabSz="1625620" rtl="0" eaLnBrk="1" latinLnBrk="0" hangingPunct="1">
        <a:defRPr sz="3200" kern="1200">
          <a:solidFill>
            <a:schemeClr val="tx1"/>
          </a:solidFill>
          <a:latin typeface="+mn-lt"/>
          <a:ea typeface="+mn-ea"/>
          <a:cs typeface="+mn-cs"/>
        </a:defRPr>
      </a:lvl7pPr>
      <a:lvl8pPr marL="5689671" algn="l" defTabSz="1625620" rtl="0" eaLnBrk="1" latinLnBrk="0" hangingPunct="1">
        <a:defRPr sz="3200" kern="1200">
          <a:solidFill>
            <a:schemeClr val="tx1"/>
          </a:solidFill>
          <a:latin typeface="+mn-lt"/>
          <a:ea typeface="+mn-ea"/>
          <a:cs typeface="+mn-cs"/>
        </a:defRPr>
      </a:lvl8pPr>
      <a:lvl9pPr marL="6502481" algn="l" defTabSz="1625620" rtl="0" eaLnBrk="1" latinLnBrk="0" hangingPunct="1">
        <a:defRPr sz="32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hyperlink" Target="http://www.rc-rg.com/guidelines" TargetMode="External"/><Relationship Id="rId3" Type="http://schemas.openxmlformats.org/officeDocument/2006/relationships/slideLayout" Target="../slideLayouts/slideLayout2.xml"/><Relationship Id="rId7" Type="http://schemas.openxmlformats.org/officeDocument/2006/relationships/hyperlink" Target="mailto:contact@rc-rg.com"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5.png"/><Relationship Id="rId3" Type="http://schemas.openxmlformats.org/officeDocument/2006/relationships/audio" Target="../media/media2.m4a"/><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png"/><Relationship Id="rId2" Type="http://schemas.microsoft.com/office/2007/relationships/media" Target="../media/media2.m4a"/><Relationship Id="rId16" Type="http://schemas.openxmlformats.org/officeDocument/2006/relationships/image" Target="../media/image2.png"/><Relationship Id="rId1" Type="http://schemas.openxmlformats.org/officeDocument/2006/relationships/tags" Target="../tags/tag1.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notesSlide" Target="../notesSlides/notesSlide1.xml"/><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slideLayout" Target="../slideLayouts/slideLayout2.xml"/><Relationship Id="rId9" Type="http://schemas.openxmlformats.org/officeDocument/2006/relationships/image" Target="../media/image8.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3.m4a"/><Relationship Id="rId7" Type="http://schemas.openxmlformats.org/officeDocument/2006/relationships/image" Target="../media/image15.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4.png"/><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m4a"/><Relationship Id="rId7" Type="http://schemas.openxmlformats.org/officeDocument/2006/relationships/image" Target="../media/image4.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png"/><Relationship Id="rId11" Type="http://schemas.openxmlformats.org/officeDocument/2006/relationships/image" Target="../media/image5.png"/><Relationship Id="rId5" Type="http://schemas.openxmlformats.org/officeDocument/2006/relationships/notesSlide" Target="../notesSlides/notesSlide2.xml"/><Relationship Id="rId10" Type="http://schemas.openxmlformats.org/officeDocument/2006/relationships/image" Target="../media/image18.png"/><Relationship Id="rId4" Type="http://schemas.openxmlformats.org/officeDocument/2006/relationships/slideLayout" Target="../slideLayouts/slideLayout2.xml"/><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hyperlink" Target="http://www.rc-rg.com/" TargetMode="External"/><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4.png"/><Relationship Id="rId11" Type="http://schemas.openxmlformats.org/officeDocument/2006/relationships/image" Target="../media/image5.png"/><Relationship Id="rId5" Type="http://schemas.openxmlformats.org/officeDocument/2006/relationships/image" Target="../media/image1.png"/><Relationship Id="rId10" Type="http://schemas.openxmlformats.org/officeDocument/2006/relationships/image" Target="../media/image20.png"/><Relationship Id="rId4" Type="http://schemas.openxmlformats.org/officeDocument/2006/relationships/slideLayout" Target="../slideLayouts/slideLayout2.xml"/><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6.m4a"/><Relationship Id="rId7" Type="http://schemas.openxmlformats.org/officeDocument/2006/relationships/image" Target="../media/image2.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7.m4a"/><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www.rc-rg.com/guidelines"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mailto:contact@rc-rg.com" TargetMode="External"/><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3.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246FA6F-7926-47C3-A1C1-5D95167F4880}"/>
              </a:ext>
            </a:extLst>
          </p:cNvPr>
          <p:cNvPicPr>
            <a:picLocks noChangeAspect="1"/>
          </p:cNvPicPr>
          <p:nvPr/>
        </p:nvPicPr>
        <p:blipFill>
          <a:blip r:embed="rId4"/>
          <a:stretch>
            <a:fillRect/>
          </a:stretch>
        </p:blipFill>
        <p:spPr>
          <a:xfrm>
            <a:off x="1291221" y="2062965"/>
            <a:ext cx="4972050" cy="257175"/>
          </a:xfrm>
          <a:prstGeom prst="rect">
            <a:avLst/>
          </a:prstGeom>
        </p:spPr>
      </p:pic>
      <p:pic>
        <p:nvPicPr>
          <p:cNvPr id="9" name="Picture 8">
            <a:extLst>
              <a:ext uri="{FF2B5EF4-FFF2-40B4-BE49-F238E27FC236}">
                <a16:creationId xmlns:a16="http://schemas.microsoft.com/office/drawing/2014/main" id="{C7290B3C-B862-4E21-9CD8-F7C27027E2A7}"/>
              </a:ext>
            </a:extLst>
          </p:cNvPr>
          <p:cNvPicPr>
            <a:picLocks noChangeAspect="1"/>
          </p:cNvPicPr>
          <p:nvPr/>
        </p:nvPicPr>
        <p:blipFill>
          <a:blip r:embed="rId5"/>
          <a:stretch>
            <a:fillRect/>
          </a:stretch>
        </p:blipFill>
        <p:spPr>
          <a:xfrm>
            <a:off x="748296" y="9540146"/>
            <a:ext cx="5514975" cy="1152525"/>
          </a:xfrm>
          <a:prstGeom prst="rect">
            <a:avLst/>
          </a:prstGeom>
        </p:spPr>
      </p:pic>
      <p:sp>
        <p:nvSpPr>
          <p:cNvPr id="2" name="Title 1">
            <a:extLst>
              <a:ext uri="{FF2B5EF4-FFF2-40B4-BE49-F238E27FC236}">
                <a16:creationId xmlns:a16="http://schemas.microsoft.com/office/drawing/2014/main" id="{1CE5D0FD-3E65-4F80-82EE-A4ABF18FAB28}"/>
              </a:ext>
            </a:extLst>
          </p:cNvPr>
          <p:cNvSpPr>
            <a:spLocks noGrp="1"/>
          </p:cNvSpPr>
          <p:nvPr>
            <p:ph type="ctrTitle"/>
          </p:nvPr>
        </p:nvSpPr>
        <p:spPr/>
        <p:txBody>
          <a:bodyPr>
            <a:normAutofit/>
          </a:bodyPr>
          <a:lstStyle/>
          <a:p>
            <a:br>
              <a:rPr lang="en-GB" dirty="0"/>
            </a:br>
            <a:endParaRPr lang="en-GB" dirty="0"/>
          </a:p>
        </p:txBody>
      </p:sp>
      <p:pic>
        <p:nvPicPr>
          <p:cNvPr id="8" name="Picture 7">
            <a:extLst>
              <a:ext uri="{FF2B5EF4-FFF2-40B4-BE49-F238E27FC236}">
                <a16:creationId xmlns:a16="http://schemas.microsoft.com/office/drawing/2014/main" id="{F5A4ACC4-3D1F-45FC-97E6-BAA7ABE569A1}"/>
              </a:ext>
            </a:extLst>
          </p:cNvPr>
          <p:cNvPicPr>
            <a:picLocks noChangeAspect="1"/>
          </p:cNvPicPr>
          <p:nvPr/>
        </p:nvPicPr>
        <p:blipFill>
          <a:blip r:embed="rId6"/>
          <a:stretch>
            <a:fillRect/>
          </a:stretch>
        </p:blipFill>
        <p:spPr>
          <a:xfrm>
            <a:off x="3205126" y="647927"/>
            <a:ext cx="9845748" cy="10503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559963B0-1B6F-441E-910F-333B21632F11}"/>
              </a:ext>
            </a:extLst>
          </p:cNvPr>
          <p:cNvPicPr>
            <a:picLocks noChangeAspect="1"/>
          </p:cNvPicPr>
          <p:nvPr/>
        </p:nvPicPr>
        <p:blipFill>
          <a:blip r:embed="rId7"/>
          <a:stretch>
            <a:fillRect/>
          </a:stretch>
        </p:blipFill>
        <p:spPr>
          <a:xfrm>
            <a:off x="13283575" y="910949"/>
            <a:ext cx="1240498" cy="3268879"/>
          </a:xfrm>
          <a:prstGeom prst="rect">
            <a:avLst/>
          </a:prstGeom>
        </p:spPr>
      </p:pic>
      <p:sp>
        <p:nvSpPr>
          <p:cNvPr id="11" name="TextBox 10">
            <a:extLst>
              <a:ext uri="{FF2B5EF4-FFF2-40B4-BE49-F238E27FC236}">
                <a16:creationId xmlns:a16="http://schemas.microsoft.com/office/drawing/2014/main" id="{15DA2346-95C7-40C8-A3D1-93707D3B031B}"/>
              </a:ext>
            </a:extLst>
          </p:cNvPr>
          <p:cNvSpPr txBox="1"/>
          <p:nvPr/>
        </p:nvSpPr>
        <p:spPr>
          <a:xfrm>
            <a:off x="3424844" y="5868785"/>
            <a:ext cx="3724101" cy="2123658"/>
          </a:xfrm>
          <a:prstGeom prst="rect">
            <a:avLst/>
          </a:prstGeom>
          <a:noFill/>
        </p:spPr>
        <p:txBody>
          <a:bodyPr wrap="square" rtlCol="0">
            <a:spAutoFit/>
          </a:bodyPr>
          <a:lstStyle/>
          <a:p>
            <a:r>
              <a:rPr lang="en-GB" sz="4400" b="1" dirty="0">
                <a:solidFill>
                  <a:schemeClr val="bg1"/>
                </a:solidFill>
              </a:rPr>
              <a:t>Laura Laker</a:t>
            </a:r>
          </a:p>
          <a:p>
            <a:r>
              <a:rPr lang="en-GB" sz="4400" b="1" i="1" dirty="0">
                <a:solidFill>
                  <a:schemeClr val="bg1"/>
                </a:solidFill>
              </a:rPr>
              <a:t>Journalist</a:t>
            </a:r>
          </a:p>
          <a:p>
            <a:r>
              <a:rPr lang="en-GB" sz="4400" b="1" i="1" dirty="0">
                <a:solidFill>
                  <a:schemeClr val="bg1"/>
                </a:solidFill>
              </a:rPr>
              <a:t>Report Author</a:t>
            </a:r>
          </a:p>
        </p:txBody>
      </p:sp>
      <p:pic>
        <p:nvPicPr>
          <p:cNvPr id="3" name="Audio 2">
            <a:hlinkClick r:id="" action="ppaction://media"/>
            <a:extLst>
              <a:ext uri="{FF2B5EF4-FFF2-40B4-BE49-F238E27FC236}">
                <a16:creationId xmlns:a16="http://schemas.microsoft.com/office/drawing/2014/main" id="{5DFF568D-03F1-412B-93E8-471BD6A7688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552738" y="11488738"/>
            <a:ext cx="487362" cy="487362"/>
          </a:xfrm>
          <a:prstGeom prst="rect">
            <a:avLst/>
          </a:prstGeom>
        </p:spPr>
      </p:pic>
    </p:spTree>
    <p:extLst>
      <p:ext uri="{BB962C8B-B14F-4D97-AF65-F5344CB8AC3E}">
        <p14:creationId xmlns:p14="http://schemas.microsoft.com/office/powerpoint/2010/main" val="443794610"/>
      </p:ext>
    </p:extLst>
  </p:cSld>
  <p:clrMapOvr>
    <a:masterClrMapping/>
  </p:clrMapOvr>
  <mc:AlternateContent xmlns:mc="http://schemas.openxmlformats.org/markup-compatibility/2006" xmlns:p14="http://schemas.microsoft.com/office/powerpoint/2010/main">
    <mc:Choice Requires="p14">
      <p:transition spd="slow" p14:dur="2000" advTm="30507"/>
    </mc:Choice>
    <mc:Fallback xmlns="">
      <p:transition spd="slow" advTm="30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348B4F-EFD1-417C-9257-712239B63972}"/>
              </a:ext>
            </a:extLst>
          </p:cNvPr>
          <p:cNvPicPr>
            <a:picLocks noChangeAspect="1"/>
          </p:cNvPicPr>
          <p:nvPr/>
        </p:nvPicPr>
        <p:blipFill>
          <a:blip r:embed="rId4"/>
          <a:stretch>
            <a:fillRect/>
          </a:stretch>
        </p:blipFill>
        <p:spPr>
          <a:xfrm>
            <a:off x="748296" y="9540146"/>
            <a:ext cx="5514975" cy="1152525"/>
          </a:xfrm>
          <a:prstGeom prst="rect">
            <a:avLst/>
          </a:prstGeom>
        </p:spPr>
      </p:pic>
      <p:sp>
        <p:nvSpPr>
          <p:cNvPr id="2" name="Title 1">
            <a:extLst>
              <a:ext uri="{FF2B5EF4-FFF2-40B4-BE49-F238E27FC236}">
                <a16:creationId xmlns:a16="http://schemas.microsoft.com/office/drawing/2014/main" id="{5352F832-19C3-41FC-A10D-DD6EA3BFD34F}"/>
              </a:ext>
            </a:extLst>
          </p:cNvPr>
          <p:cNvSpPr>
            <a:spLocks noGrp="1"/>
          </p:cNvSpPr>
          <p:nvPr>
            <p:ph type="title"/>
          </p:nvPr>
        </p:nvSpPr>
        <p:spPr>
          <a:xfrm>
            <a:off x="1117600" y="4756856"/>
            <a:ext cx="14020800" cy="2356556"/>
          </a:xfrm>
        </p:spPr>
        <p:txBody>
          <a:bodyPr/>
          <a:lstStyle/>
          <a:p>
            <a:pPr algn="ctr"/>
            <a:r>
              <a:rPr lang="en-GB" b="1" dirty="0"/>
              <a:t>Thank you!</a:t>
            </a:r>
          </a:p>
        </p:txBody>
      </p:sp>
      <p:pic>
        <p:nvPicPr>
          <p:cNvPr id="6" name="Picture 5">
            <a:extLst>
              <a:ext uri="{FF2B5EF4-FFF2-40B4-BE49-F238E27FC236}">
                <a16:creationId xmlns:a16="http://schemas.microsoft.com/office/drawing/2014/main" id="{3D03B52A-FCEC-46EA-871D-E4691FC99242}"/>
              </a:ext>
            </a:extLst>
          </p:cNvPr>
          <p:cNvPicPr>
            <a:picLocks noChangeAspect="1"/>
          </p:cNvPicPr>
          <p:nvPr/>
        </p:nvPicPr>
        <p:blipFill>
          <a:blip r:embed="rId5"/>
          <a:stretch>
            <a:fillRect/>
          </a:stretch>
        </p:blipFill>
        <p:spPr>
          <a:xfrm>
            <a:off x="13283575" y="910949"/>
            <a:ext cx="1240498" cy="3268879"/>
          </a:xfrm>
          <a:prstGeom prst="rect">
            <a:avLst/>
          </a:prstGeom>
        </p:spPr>
      </p:pic>
      <p:pic>
        <p:nvPicPr>
          <p:cNvPr id="8" name="Picture 7">
            <a:extLst>
              <a:ext uri="{FF2B5EF4-FFF2-40B4-BE49-F238E27FC236}">
                <a16:creationId xmlns:a16="http://schemas.microsoft.com/office/drawing/2014/main" id="{B722D8B1-9C07-4D4E-B36C-2560B7B3EDD7}"/>
              </a:ext>
            </a:extLst>
          </p:cNvPr>
          <p:cNvPicPr>
            <a:picLocks noChangeAspect="1"/>
          </p:cNvPicPr>
          <p:nvPr/>
        </p:nvPicPr>
        <p:blipFill>
          <a:blip r:embed="rId6"/>
          <a:stretch>
            <a:fillRect/>
          </a:stretch>
        </p:blipFill>
        <p:spPr>
          <a:xfrm>
            <a:off x="1291221" y="2062965"/>
            <a:ext cx="4972050" cy="257175"/>
          </a:xfrm>
          <a:prstGeom prst="rect">
            <a:avLst/>
          </a:prstGeom>
        </p:spPr>
      </p:pic>
      <p:sp>
        <p:nvSpPr>
          <p:cNvPr id="9" name="TextBox 8">
            <a:extLst>
              <a:ext uri="{FF2B5EF4-FFF2-40B4-BE49-F238E27FC236}">
                <a16:creationId xmlns:a16="http://schemas.microsoft.com/office/drawing/2014/main" id="{7323B9A1-50D2-4CAF-B4B3-3B44EE7FCA16}"/>
              </a:ext>
            </a:extLst>
          </p:cNvPr>
          <p:cNvSpPr txBox="1"/>
          <p:nvPr/>
        </p:nvSpPr>
        <p:spPr>
          <a:xfrm>
            <a:off x="4988560" y="7690440"/>
            <a:ext cx="6827520" cy="1477328"/>
          </a:xfrm>
          <a:prstGeom prst="rect">
            <a:avLst/>
          </a:prstGeom>
          <a:noFill/>
        </p:spPr>
        <p:txBody>
          <a:bodyPr wrap="square" rtlCol="0">
            <a:spAutoFit/>
          </a:bodyPr>
          <a:lstStyle/>
          <a:p>
            <a:pPr lvl="1"/>
            <a:r>
              <a:rPr lang="en-GB" sz="3600" dirty="0">
                <a:hlinkClick r:id="rId7">
                  <a:extLst>
                    <a:ext uri="{A12FA001-AC4F-418D-AE19-62706E023703}">
                      <ahyp:hlinkClr xmlns:ahyp="http://schemas.microsoft.com/office/drawing/2018/hyperlinkcolor" val="tx"/>
                    </a:ext>
                  </a:extLst>
                </a:hlinkClick>
              </a:rPr>
              <a:t>contact@rc-rg.com</a:t>
            </a:r>
            <a:endParaRPr lang="en-GB" sz="3600" dirty="0"/>
          </a:p>
          <a:p>
            <a:pPr lvl="1"/>
            <a:r>
              <a:rPr lang="en-GB" sz="3600" dirty="0">
                <a:hlinkClick r:id="rId8">
                  <a:extLst>
                    <a:ext uri="{A12FA001-AC4F-418D-AE19-62706E023703}">
                      <ahyp:hlinkClr xmlns:ahyp="http://schemas.microsoft.com/office/drawing/2018/hyperlinkcolor" val="tx"/>
                    </a:ext>
                  </a:extLst>
                </a:hlinkClick>
              </a:rPr>
              <a:t>www.rc-rg.com/guidelines</a:t>
            </a:r>
            <a:endParaRPr lang="en-GB" sz="3600" dirty="0"/>
          </a:p>
          <a:p>
            <a:endParaRPr lang="en-GB" dirty="0"/>
          </a:p>
        </p:txBody>
      </p:sp>
      <p:pic>
        <p:nvPicPr>
          <p:cNvPr id="3" name="Audio 2">
            <a:hlinkClick r:id="" action="ppaction://media"/>
            <a:extLst>
              <a:ext uri="{FF2B5EF4-FFF2-40B4-BE49-F238E27FC236}">
                <a16:creationId xmlns:a16="http://schemas.microsoft.com/office/drawing/2014/main" id="{D8E75DA2-7814-43BA-BB22-CDB403DB028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552738" y="11488738"/>
            <a:ext cx="487362" cy="487362"/>
          </a:xfrm>
          <a:prstGeom prst="rect">
            <a:avLst/>
          </a:prstGeom>
        </p:spPr>
      </p:pic>
    </p:spTree>
    <p:extLst>
      <p:ext uri="{BB962C8B-B14F-4D97-AF65-F5344CB8AC3E}">
        <p14:creationId xmlns:p14="http://schemas.microsoft.com/office/powerpoint/2010/main" val="2724589799"/>
      </p:ext>
    </p:extLst>
  </p:cSld>
  <p:clrMapOvr>
    <a:masterClrMapping/>
  </p:clrMapOvr>
  <mc:AlternateContent xmlns:mc="http://schemas.openxmlformats.org/markup-compatibility/2006" xmlns:p14="http://schemas.microsoft.com/office/powerpoint/2010/main">
    <mc:Choice Requires="p14">
      <p:transition spd="slow" p14:dur="2000" advTm="12769"/>
    </mc:Choice>
    <mc:Fallback xmlns="">
      <p:transition spd="slow" advTm="12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164B842-E7E2-49E5-81DB-C6E7CB045AF6}"/>
              </a:ext>
            </a:extLst>
          </p:cNvPr>
          <p:cNvPicPr>
            <a:picLocks noChangeAspect="1"/>
          </p:cNvPicPr>
          <p:nvPr/>
        </p:nvPicPr>
        <p:blipFill>
          <a:blip r:embed="rId6"/>
          <a:stretch>
            <a:fillRect/>
          </a:stretch>
        </p:blipFill>
        <p:spPr>
          <a:xfrm>
            <a:off x="13283575" y="910949"/>
            <a:ext cx="1240498" cy="3268879"/>
          </a:xfrm>
          <a:prstGeom prst="rect">
            <a:avLst/>
          </a:prstGeom>
        </p:spPr>
      </p:pic>
      <p:pic>
        <p:nvPicPr>
          <p:cNvPr id="17" name="Content Placeholder 4">
            <a:extLst>
              <a:ext uri="{FF2B5EF4-FFF2-40B4-BE49-F238E27FC236}">
                <a16:creationId xmlns:a16="http://schemas.microsoft.com/office/drawing/2014/main" id="{CAF16048-A705-4637-ACA3-2143CBB7B110}"/>
              </a:ext>
            </a:extLst>
          </p:cNvPr>
          <p:cNvPicPr>
            <a:picLocks noChangeAspect="1"/>
          </p:cNvPicPr>
          <p:nvPr/>
        </p:nvPicPr>
        <p:blipFill>
          <a:blip r:embed="rId7"/>
          <a:stretch>
            <a:fillRect/>
          </a:stretch>
        </p:blipFill>
        <p:spPr>
          <a:xfrm rot="20693763">
            <a:off x="713257" y="3338512"/>
            <a:ext cx="6448425" cy="5514975"/>
          </a:xfrm>
          <a:prstGeom prst="rect">
            <a:avLst/>
          </a:prstGeom>
        </p:spPr>
      </p:pic>
      <p:pic>
        <p:nvPicPr>
          <p:cNvPr id="11" name="Picture 10">
            <a:extLst>
              <a:ext uri="{FF2B5EF4-FFF2-40B4-BE49-F238E27FC236}">
                <a16:creationId xmlns:a16="http://schemas.microsoft.com/office/drawing/2014/main" id="{A333C776-42E2-4F06-A76C-F0309AFB7DEF}"/>
              </a:ext>
            </a:extLst>
          </p:cNvPr>
          <p:cNvPicPr>
            <a:picLocks noChangeAspect="1"/>
          </p:cNvPicPr>
          <p:nvPr/>
        </p:nvPicPr>
        <p:blipFill rotWithShape="1">
          <a:blip r:embed="rId8"/>
          <a:srcRect r="39479"/>
          <a:stretch/>
        </p:blipFill>
        <p:spPr>
          <a:xfrm rot="388503">
            <a:off x="10292610" y="4496400"/>
            <a:ext cx="4039593" cy="581704"/>
          </a:xfrm>
          <a:prstGeom prst="rect">
            <a:avLst/>
          </a:prstGeom>
        </p:spPr>
      </p:pic>
      <p:pic>
        <p:nvPicPr>
          <p:cNvPr id="14" name="Picture 13">
            <a:extLst>
              <a:ext uri="{FF2B5EF4-FFF2-40B4-BE49-F238E27FC236}">
                <a16:creationId xmlns:a16="http://schemas.microsoft.com/office/drawing/2014/main" id="{73AE81C2-AF2C-4D89-A960-1DE16CC7BC16}"/>
              </a:ext>
            </a:extLst>
          </p:cNvPr>
          <p:cNvPicPr>
            <a:picLocks noChangeAspect="1"/>
          </p:cNvPicPr>
          <p:nvPr/>
        </p:nvPicPr>
        <p:blipFill rotWithShape="1">
          <a:blip r:embed="rId9"/>
          <a:srcRect l="-1" r="33585"/>
          <a:stretch/>
        </p:blipFill>
        <p:spPr>
          <a:xfrm rot="721072">
            <a:off x="10361325" y="5172036"/>
            <a:ext cx="3263068" cy="1194792"/>
          </a:xfrm>
          <a:prstGeom prst="rect">
            <a:avLst/>
          </a:prstGeom>
        </p:spPr>
      </p:pic>
      <p:pic>
        <p:nvPicPr>
          <p:cNvPr id="3" name="Picture 2">
            <a:extLst>
              <a:ext uri="{FF2B5EF4-FFF2-40B4-BE49-F238E27FC236}">
                <a16:creationId xmlns:a16="http://schemas.microsoft.com/office/drawing/2014/main" id="{E2C1C9C3-C1C3-4764-B217-E749E7F8AC24}"/>
              </a:ext>
            </a:extLst>
          </p:cNvPr>
          <p:cNvPicPr>
            <a:picLocks noChangeAspect="1"/>
          </p:cNvPicPr>
          <p:nvPr/>
        </p:nvPicPr>
        <p:blipFill>
          <a:blip r:embed="rId10"/>
          <a:stretch>
            <a:fillRect/>
          </a:stretch>
        </p:blipFill>
        <p:spPr>
          <a:xfrm rot="832641">
            <a:off x="7675684" y="7022023"/>
            <a:ext cx="5194023" cy="968885"/>
          </a:xfrm>
          <a:prstGeom prst="rect">
            <a:avLst/>
          </a:prstGeom>
        </p:spPr>
      </p:pic>
      <p:pic>
        <p:nvPicPr>
          <p:cNvPr id="12" name="Picture 11">
            <a:extLst>
              <a:ext uri="{FF2B5EF4-FFF2-40B4-BE49-F238E27FC236}">
                <a16:creationId xmlns:a16="http://schemas.microsoft.com/office/drawing/2014/main" id="{CC69E051-1B29-47B7-8E1A-F987ED050736}"/>
              </a:ext>
            </a:extLst>
          </p:cNvPr>
          <p:cNvPicPr>
            <a:picLocks noChangeAspect="1"/>
          </p:cNvPicPr>
          <p:nvPr/>
        </p:nvPicPr>
        <p:blipFill rotWithShape="1">
          <a:blip r:embed="rId11"/>
          <a:srcRect t="19222"/>
          <a:stretch/>
        </p:blipFill>
        <p:spPr>
          <a:xfrm>
            <a:off x="8468906" y="2669567"/>
            <a:ext cx="5957888" cy="618891"/>
          </a:xfrm>
          <a:prstGeom prst="rect">
            <a:avLst/>
          </a:prstGeom>
          <a:solidFill>
            <a:srgbClr val="353435"/>
          </a:solidFill>
        </p:spPr>
      </p:pic>
      <p:pic>
        <p:nvPicPr>
          <p:cNvPr id="4" name="Picture 3">
            <a:extLst>
              <a:ext uri="{FF2B5EF4-FFF2-40B4-BE49-F238E27FC236}">
                <a16:creationId xmlns:a16="http://schemas.microsoft.com/office/drawing/2014/main" id="{078CC0CD-5BB8-4C75-A964-EF2D2E7BD0F2}"/>
              </a:ext>
            </a:extLst>
          </p:cNvPr>
          <p:cNvPicPr>
            <a:picLocks noChangeAspect="1"/>
          </p:cNvPicPr>
          <p:nvPr/>
        </p:nvPicPr>
        <p:blipFill>
          <a:blip r:embed="rId12"/>
          <a:stretch>
            <a:fillRect/>
          </a:stretch>
        </p:blipFill>
        <p:spPr>
          <a:xfrm rot="20753645">
            <a:off x="7493021" y="3503711"/>
            <a:ext cx="2389781" cy="2288518"/>
          </a:xfrm>
          <a:prstGeom prst="rect">
            <a:avLst/>
          </a:prstGeom>
        </p:spPr>
      </p:pic>
      <p:pic>
        <p:nvPicPr>
          <p:cNvPr id="10" name="Picture 9">
            <a:extLst>
              <a:ext uri="{FF2B5EF4-FFF2-40B4-BE49-F238E27FC236}">
                <a16:creationId xmlns:a16="http://schemas.microsoft.com/office/drawing/2014/main" id="{9EEBD936-F843-43BA-AADF-923BE00A423C}"/>
              </a:ext>
            </a:extLst>
          </p:cNvPr>
          <p:cNvPicPr>
            <a:picLocks noChangeAspect="1"/>
          </p:cNvPicPr>
          <p:nvPr/>
        </p:nvPicPr>
        <p:blipFill rotWithShape="1">
          <a:blip r:embed="rId13"/>
          <a:srcRect b="68827"/>
          <a:stretch/>
        </p:blipFill>
        <p:spPr>
          <a:xfrm rot="193726">
            <a:off x="10023004" y="6409622"/>
            <a:ext cx="4442863" cy="819313"/>
          </a:xfrm>
          <a:prstGeom prst="rect">
            <a:avLst/>
          </a:prstGeom>
        </p:spPr>
      </p:pic>
      <p:pic>
        <p:nvPicPr>
          <p:cNvPr id="13" name="Picture 12">
            <a:extLst>
              <a:ext uri="{FF2B5EF4-FFF2-40B4-BE49-F238E27FC236}">
                <a16:creationId xmlns:a16="http://schemas.microsoft.com/office/drawing/2014/main" id="{336462A8-BCD1-4336-9567-89BD9A169801}"/>
              </a:ext>
            </a:extLst>
          </p:cNvPr>
          <p:cNvPicPr>
            <a:picLocks noChangeAspect="1"/>
          </p:cNvPicPr>
          <p:nvPr/>
        </p:nvPicPr>
        <p:blipFill>
          <a:blip r:embed="rId14"/>
          <a:stretch>
            <a:fillRect/>
          </a:stretch>
        </p:blipFill>
        <p:spPr>
          <a:xfrm>
            <a:off x="8009750" y="8251382"/>
            <a:ext cx="6342369" cy="1553601"/>
          </a:xfrm>
          <a:prstGeom prst="rect">
            <a:avLst/>
          </a:prstGeom>
        </p:spPr>
      </p:pic>
      <p:pic>
        <p:nvPicPr>
          <p:cNvPr id="6" name="Content Placeholder 5">
            <a:extLst>
              <a:ext uri="{FF2B5EF4-FFF2-40B4-BE49-F238E27FC236}">
                <a16:creationId xmlns:a16="http://schemas.microsoft.com/office/drawing/2014/main" id="{A64BE56C-07DC-49EC-AA4D-71A569ABD622}"/>
              </a:ext>
            </a:extLst>
          </p:cNvPr>
          <p:cNvPicPr>
            <a:picLocks noGrp="1" noChangeAspect="1"/>
          </p:cNvPicPr>
          <p:nvPr>
            <p:ph idx="1"/>
          </p:nvPr>
        </p:nvPicPr>
        <p:blipFill rotWithShape="1">
          <a:blip r:embed="rId15"/>
          <a:srcRect b="28136"/>
          <a:stretch/>
        </p:blipFill>
        <p:spPr>
          <a:xfrm rot="21244505">
            <a:off x="10602822" y="3452536"/>
            <a:ext cx="4510513" cy="495817"/>
          </a:xfrm>
          <a:prstGeom prst="rect">
            <a:avLst/>
          </a:prstGeom>
        </p:spPr>
      </p:pic>
      <p:sp>
        <p:nvSpPr>
          <p:cNvPr id="16" name="Title 1">
            <a:extLst>
              <a:ext uri="{FF2B5EF4-FFF2-40B4-BE49-F238E27FC236}">
                <a16:creationId xmlns:a16="http://schemas.microsoft.com/office/drawing/2014/main" id="{C4EC6848-2FFC-4B02-B0AE-B44E89A1FD11}"/>
              </a:ext>
            </a:extLst>
          </p:cNvPr>
          <p:cNvSpPr>
            <a:spLocks noGrp="1"/>
          </p:cNvSpPr>
          <p:nvPr>
            <p:ph type="title"/>
          </p:nvPr>
        </p:nvSpPr>
        <p:spPr>
          <a:xfrm>
            <a:off x="1117600" y="130839"/>
            <a:ext cx="14020800" cy="2356556"/>
          </a:xfrm>
        </p:spPr>
        <p:txBody>
          <a:bodyPr/>
          <a:lstStyle/>
          <a:p>
            <a:r>
              <a:rPr lang="en-GB" b="1" dirty="0"/>
              <a:t>The trouble with ‘car accidents’</a:t>
            </a:r>
          </a:p>
        </p:txBody>
      </p:sp>
      <p:sp>
        <p:nvSpPr>
          <p:cNvPr id="5" name="TextBox 4">
            <a:extLst>
              <a:ext uri="{FF2B5EF4-FFF2-40B4-BE49-F238E27FC236}">
                <a16:creationId xmlns:a16="http://schemas.microsoft.com/office/drawing/2014/main" id="{B4DDC97F-3864-49E8-9D71-62EFC031D624}"/>
              </a:ext>
            </a:extLst>
          </p:cNvPr>
          <p:cNvSpPr txBox="1"/>
          <p:nvPr/>
        </p:nvSpPr>
        <p:spPr>
          <a:xfrm>
            <a:off x="659218" y="10696353"/>
            <a:ext cx="13864855" cy="923330"/>
          </a:xfrm>
          <a:prstGeom prst="rect">
            <a:avLst/>
          </a:prstGeom>
          <a:noFill/>
        </p:spPr>
        <p:txBody>
          <a:bodyPr wrap="square" rtlCol="0">
            <a:spAutoFit/>
          </a:bodyPr>
          <a:lstStyle/>
          <a:p>
            <a:r>
              <a:rPr lang="en-GB" dirty="0"/>
              <a:t>Sources: Vehicle speed compliance statistics for Great Britain: January to March 2021 https://www.gov.uk/government/statistics/vehicle-speed-compliance-statistics-for-great-britain-january-to-march-2021/vehicle-speed-compliance-statistics-for-great-britain-january-to-march-2021</a:t>
            </a:r>
          </a:p>
          <a:p>
            <a:r>
              <a:rPr lang="en-GB" dirty="0"/>
              <a:t>Walking and cycling statistics 2019. </a:t>
            </a:r>
          </a:p>
        </p:txBody>
      </p:sp>
      <p:pic>
        <p:nvPicPr>
          <p:cNvPr id="18" name="Picture 17">
            <a:extLst>
              <a:ext uri="{FF2B5EF4-FFF2-40B4-BE49-F238E27FC236}">
                <a16:creationId xmlns:a16="http://schemas.microsoft.com/office/drawing/2014/main" id="{E410D54B-A5D8-4604-B860-D0A8AD8E7521}"/>
              </a:ext>
            </a:extLst>
          </p:cNvPr>
          <p:cNvPicPr>
            <a:picLocks noChangeAspect="1"/>
          </p:cNvPicPr>
          <p:nvPr/>
        </p:nvPicPr>
        <p:blipFill>
          <a:blip r:embed="rId16"/>
          <a:stretch>
            <a:fillRect/>
          </a:stretch>
        </p:blipFill>
        <p:spPr>
          <a:xfrm>
            <a:off x="748296" y="9540146"/>
            <a:ext cx="5514975" cy="1152525"/>
          </a:xfrm>
          <a:prstGeom prst="rect">
            <a:avLst/>
          </a:prstGeom>
        </p:spPr>
      </p:pic>
      <p:pic>
        <p:nvPicPr>
          <p:cNvPr id="25" name="Picture 24">
            <a:extLst>
              <a:ext uri="{FF2B5EF4-FFF2-40B4-BE49-F238E27FC236}">
                <a16:creationId xmlns:a16="http://schemas.microsoft.com/office/drawing/2014/main" id="{9A8D199D-7E87-4E6A-991F-C9D435859C3C}"/>
              </a:ext>
            </a:extLst>
          </p:cNvPr>
          <p:cNvPicPr>
            <a:picLocks noChangeAspect="1"/>
          </p:cNvPicPr>
          <p:nvPr/>
        </p:nvPicPr>
        <p:blipFill>
          <a:blip r:embed="rId17"/>
          <a:stretch>
            <a:fillRect/>
          </a:stretch>
        </p:blipFill>
        <p:spPr>
          <a:xfrm>
            <a:off x="1291221" y="2062965"/>
            <a:ext cx="4972050" cy="257175"/>
          </a:xfrm>
          <a:prstGeom prst="rect">
            <a:avLst/>
          </a:prstGeom>
        </p:spPr>
      </p:pic>
      <p:pic>
        <p:nvPicPr>
          <p:cNvPr id="2" name="Audio 1">
            <a:hlinkClick r:id="" action="ppaction://media"/>
            <a:extLst>
              <a:ext uri="{FF2B5EF4-FFF2-40B4-BE49-F238E27FC236}">
                <a16:creationId xmlns:a16="http://schemas.microsoft.com/office/drawing/2014/main" id="{E622F64D-5163-4D20-B3BE-6C00D43CAD08}"/>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5552738" y="11488738"/>
            <a:ext cx="487362" cy="487362"/>
          </a:xfrm>
          <a:prstGeom prst="rect">
            <a:avLst/>
          </a:prstGeom>
        </p:spPr>
      </p:pic>
    </p:spTree>
    <p:custDataLst>
      <p:tags r:id="rId1"/>
    </p:custDataLst>
    <p:extLst>
      <p:ext uri="{BB962C8B-B14F-4D97-AF65-F5344CB8AC3E}">
        <p14:creationId xmlns:p14="http://schemas.microsoft.com/office/powerpoint/2010/main" val="1212743761"/>
      </p:ext>
    </p:extLst>
  </p:cSld>
  <p:clrMapOvr>
    <a:masterClrMapping/>
  </p:clrMapOvr>
  <mc:AlternateContent xmlns:mc="http://schemas.openxmlformats.org/markup-compatibility/2006" xmlns:p14="http://schemas.microsoft.com/office/powerpoint/2010/main">
    <mc:Choice Requires="p14">
      <p:transition spd="slow" p14:dur="2000" advTm="53234"/>
    </mc:Choice>
    <mc:Fallback xmlns="">
      <p:transition spd="slow" advTm="53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249"/>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87CCB62-A1AD-42F5-BB7F-FF39C95ACF65}"/>
              </a:ext>
            </a:extLst>
          </p:cNvPr>
          <p:cNvPicPr>
            <a:picLocks noChangeAspect="1"/>
          </p:cNvPicPr>
          <p:nvPr/>
        </p:nvPicPr>
        <p:blipFill>
          <a:blip r:embed="rId5"/>
          <a:stretch>
            <a:fillRect/>
          </a:stretch>
        </p:blipFill>
        <p:spPr>
          <a:xfrm>
            <a:off x="13283575" y="910949"/>
            <a:ext cx="1240498" cy="3268879"/>
          </a:xfrm>
          <a:prstGeom prst="rect">
            <a:avLst/>
          </a:prstGeom>
        </p:spPr>
      </p:pic>
      <p:pic>
        <p:nvPicPr>
          <p:cNvPr id="7" name="Picture 6">
            <a:extLst>
              <a:ext uri="{FF2B5EF4-FFF2-40B4-BE49-F238E27FC236}">
                <a16:creationId xmlns:a16="http://schemas.microsoft.com/office/drawing/2014/main" id="{583B6269-424F-41B7-8A70-33BA4BDE627C}"/>
              </a:ext>
            </a:extLst>
          </p:cNvPr>
          <p:cNvPicPr>
            <a:picLocks noChangeAspect="1"/>
          </p:cNvPicPr>
          <p:nvPr/>
        </p:nvPicPr>
        <p:blipFill>
          <a:blip r:embed="rId6"/>
          <a:stretch>
            <a:fillRect/>
          </a:stretch>
        </p:blipFill>
        <p:spPr>
          <a:xfrm>
            <a:off x="748296" y="9540146"/>
            <a:ext cx="5514975" cy="1152525"/>
          </a:xfrm>
          <a:prstGeom prst="rect">
            <a:avLst/>
          </a:prstGeom>
        </p:spPr>
      </p:pic>
      <p:sp>
        <p:nvSpPr>
          <p:cNvPr id="2" name="TextBox 1">
            <a:extLst>
              <a:ext uri="{FF2B5EF4-FFF2-40B4-BE49-F238E27FC236}">
                <a16:creationId xmlns:a16="http://schemas.microsoft.com/office/drawing/2014/main" id="{07B2FCEB-63A4-4442-B15E-65D3B96861C3}"/>
              </a:ext>
            </a:extLst>
          </p:cNvPr>
          <p:cNvSpPr txBox="1"/>
          <p:nvPr/>
        </p:nvSpPr>
        <p:spPr>
          <a:xfrm>
            <a:off x="649792" y="2453589"/>
            <a:ext cx="9408610" cy="8217634"/>
          </a:xfrm>
          <a:prstGeom prst="rect">
            <a:avLst/>
          </a:prstGeom>
          <a:noFill/>
        </p:spPr>
        <p:txBody>
          <a:bodyPr wrap="square" rtlCol="0">
            <a:spAutoFit/>
          </a:bodyPr>
          <a:lstStyle/>
          <a:p>
            <a:pPr marL="571500" indent="-571500">
              <a:buFont typeface="Arial" panose="020B0604020202020204" pitchFamily="34" charset="0"/>
              <a:buChar char="•"/>
            </a:pPr>
            <a:r>
              <a:rPr lang="en-GB" sz="4000" dirty="0"/>
              <a:t>Road crashes kill or seriously injure someone in the UK every 20 minutes</a:t>
            </a:r>
          </a:p>
          <a:p>
            <a:pPr marL="571500" indent="-571500">
              <a:buFont typeface="Arial" panose="020B0604020202020204" pitchFamily="34" charset="0"/>
              <a:buChar char="•"/>
            </a:pPr>
            <a:r>
              <a:rPr lang="en-GB" sz="4000" dirty="0"/>
              <a:t>Road deaths have remained static for a decade… </a:t>
            </a:r>
          </a:p>
          <a:p>
            <a:pPr marL="571500" indent="-571500">
              <a:buFont typeface="Arial" panose="020B0604020202020204" pitchFamily="34" charset="0"/>
              <a:buChar char="•"/>
            </a:pPr>
            <a:r>
              <a:rPr lang="en-GB" sz="4000" dirty="0"/>
              <a:t>We accept road danger - but most road deaths are preventable</a:t>
            </a:r>
          </a:p>
          <a:p>
            <a:pPr marL="1028700" lvl="1" indent="-571500">
              <a:buFont typeface="Arial" panose="020B0604020202020204" pitchFamily="34" charset="0"/>
              <a:buChar char="•"/>
            </a:pPr>
            <a:r>
              <a:rPr lang="en-GB" sz="4000" dirty="0"/>
              <a:t>Speed</a:t>
            </a:r>
          </a:p>
          <a:p>
            <a:pPr marL="1028700" lvl="1" indent="-571500">
              <a:buFont typeface="Arial" panose="020B0604020202020204" pitchFamily="34" charset="0"/>
              <a:buChar char="•"/>
            </a:pPr>
            <a:r>
              <a:rPr lang="en-GB" sz="4000" dirty="0"/>
              <a:t>Distracted driving</a:t>
            </a:r>
          </a:p>
          <a:p>
            <a:pPr marL="1028700" lvl="1" indent="-571500">
              <a:buFont typeface="Arial" panose="020B0604020202020204" pitchFamily="34" charset="0"/>
              <a:buChar char="•"/>
            </a:pPr>
            <a:r>
              <a:rPr lang="en-GB" sz="4000" dirty="0"/>
              <a:t>Drug/drink driving</a:t>
            </a:r>
          </a:p>
          <a:p>
            <a:pPr marL="571500" indent="-571500">
              <a:buFont typeface="Arial" panose="020B0604020202020204" pitchFamily="34" charset="0"/>
              <a:buChar char="•"/>
            </a:pPr>
            <a:r>
              <a:rPr lang="en-GB" sz="4000" dirty="0"/>
              <a:t>People want to walk and cycle more but don’t feel safe</a:t>
            </a:r>
          </a:p>
          <a:p>
            <a:pPr marL="571500" indent="-571500">
              <a:buFont typeface="Arial" panose="020B0604020202020204" pitchFamily="34" charset="0"/>
              <a:buChar char="•"/>
            </a:pPr>
            <a:r>
              <a:rPr lang="en-GB" sz="4000" dirty="0"/>
              <a:t>Language is part of the solution</a:t>
            </a:r>
          </a:p>
          <a:p>
            <a:endParaRPr lang="en-GB" sz="4800" dirty="0"/>
          </a:p>
        </p:txBody>
      </p:sp>
      <p:pic>
        <p:nvPicPr>
          <p:cNvPr id="4" name="Picture 3">
            <a:extLst>
              <a:ext uri="{FF2B5EF4-FFF2-40B4-BE49-F238E27FC236}">
                <a16:creationId xmlns:a16="http://schemas.microsoft.com/office/drawing/2014/main" id="{CFC56E74-5FB9-4975-B91C-2E8A7FA24952}"/>
              </a:ext>
            </a:extLst>
          </p:cNvPr>
          <p:cNvPicPr>
            <a:picLocks noChangeAspect="1"/>
          </p:cNvPicPr>
          <p:nvPr/>
        </p:nvPicPr>
        <p:blipFill>
          <a:blip r:embed="rId7"/>
          <a:stretch>
            <a:fillRect/>
          </a:stretch>
        </p:blipFill>
        <p:spPr>
          <a:xfrm>
            <a:off x="9739424" y="2251282"/>
            <a:ext cx="5605354" cy="3555107"/>
          </a:xfrm>
          <a:prstGeom prst="rect">
            <a:avLst/>
          </a:prstGeom>
        </p:spPr>
      </p:pic>
      <p:sp>
        <p:nvSpPr>
          <p:cNvPr id="5" name="Title 1">
            <a:extLst>
              <a:ext uri="{FF2B5EF4-FFF2-40B4-BE49-F238E27FC236}">
                <a16:creationId xmlns:a16="http://schemas.microsoft.com/office/drawing/2014/main" id="{1A55C114-02EF-4E08-96A4-ADB0551F0C6A}"/>
              </a:ext>
            </a:extLst>
          </p:cNvPr>
          <p:cNvSpPr>
            <a:spLocks noGrp="1"/>
          </p:cNvSpPr>
          <p:nvPr>
            <p:ph type="title"/>
          </p:nvPr>
        </p:nvSpPr>
        <p:spPr>
          <a:xfrm>
            <a:off x="1117600" y="266342"/>
            <a:ext cx="14020800" cy="2356556"/>
          </a:xfrm>
        </p:spPr>
        <p:txBody>
          <a:bodyPr/>
          <a:lstStyle/>
          <a:p>
            <a:r>
              <a:rPr lang="en-GB" b="1" dirty="0"/>
              <a:t>Most crashes aren’t ‘car accidents’</a:t>
            </a:r>
          </a:p>
        </p:txBody>
      </p:sp>
      <p:pic>
        <p:nvPicPr>
          <p:cNvPr id="6" name="Picture 5">
            <a:extLst>
              <a:ext uri="{FF2B5EF4-FFF2-40B4-BE49-F238E27FC236}">
                <a16:creationId xmlns:a16="http://schemas.microsoft.com/office/drawing/2014/main" id="{54DD2869-3A50-4150-A318-8B4EF97E7F5C}"/>
              </a:ext>
            </a:extLst>
          </p:cNvPr>
          <p:cNvPicPr>
            <a:picLocks noChangeAspect="1"/>
          </p:cNvPicPr>
          <p:nvPr/>
        </p:nvPicPr>
        <p:blipFill>
          <a:blip r:embed="rId8"/>
          <a:stretch>
            <a:fillRect/>
          </a:stretch>
        </p:blipFill>
        <p:spPr>
          <a:xfrm>
            <a:off x="9548308" y="6096000"/>
            <a:ext cx="6057900" cy="3819525"/>
          </a:xfrm>
          <a:prstGeom prst="rect">
            <a:avLst/>
          </a:prstGeom>
        </p:spPr>
      </p:pic>
      <p:sp>
        <p:nvSpPr>
          <p:cNvPr id="8" name="TextBox 7">
            <a:extLst>
              <a:ext uri="{FF2B5EF4-FFF2-40B4-BE49-F238E27FC236}">
                <a16:creationId xmlns:a16="http://schemas.microsoft.com/office/drawing/2014/main" id="{965BEF4B-6C53-46F6-81B6-B75CB9C995EB}"/>
              </a:ext>
            </a:extLst>
          </p:cNvPr>
          <p:cNvSpPr txBox="1"/>
          <p:nvPr/>
        </p:nvSpPr>
        <p:spPr>
          <a:xfrm>
            <a:off x="1117600" y="10348057"/>
            <a:ext cx="13767981" cy="1477328"/>
          </a:xfrm>
          <a:prstGeom prst="rect">
            <a:avLst/>
          </a:prstGeom>
          <a:noFill/>
        </p:spPr>
        <p:txBody>
          <a:bodyPr wrap="square" rtlCol="0">
            <a:spAutoFit/>
          </a:bodyPr>
          <a:lstStyle/>
          <a:p>
            <a:r>
              <a:rPr lang="en-GB" dirty="0"/>
              <a:t>Sources: Reported road casualties in Great Britain: provisional estimates to year ending June 2020 https://www.gov.uk/government/statistics/vehicle-speed-compliance-statistics-for-great-britain-january-to-march-2021/vehicle-speed-compliance-statistics-for-great-britain-january-to-march-2021</a:t>
            </a:r>
          </a:p>
          <a:p>
            <a:r>
              <a:rPr lang="en-GB" dirty="0"/>
              <a:t>https://assets.publishing.service.gov.uk/government/uploads/system/uploads/attachment_data/file/906698/walking-and-cycling-statistics-england-2019.pdf</a:t>
            </a:r>
          </a:p>
        </p:txBody>
      </p:sp>
      <p:pic>
        <p:nvPicPr>
          <p:cNvPr id="15" name="Picture 14">
            <a:extLst>
              <a:ext uri="{FF2B5EF4-FFF2-40B4-BE49-F238E27FC236}">
                <a16:creationId xmlns:a16="http://schemas.microsoft.com/office/drawing/2014/main" id="{01609621-2886-4DA5-9B00-1F2CB1A4910A}"/>
              </a:ext>
            </a:extLst>
          </p:cNvPr>
          <p:cNvPicPr>
            <a:picLocks noChangeAspect="1"/>
          </p:cNvPicPr>
          <p:nvPr/>
        </p:nvPicPr>
        <p:blipFill>
          <a:blip r:embed="rId9"/>
          <a:stretch>
            <a:fillRect/>
          </a:stretch>
        </p:blipFill>
        <p:spPr>
          <a:xfrm>
            <a:off x="1291221" y="2062965"/>
            <a:ext cx="4972050" cy="257175"/>
          </a:xfrm>
          <a:prstGeom prst="rect">
            <a:avLst/>
          </a:prstGeom>
        </p:spPr>
      </p:pic>
      <p:pic>
        <p:nvPicPr>
          <p:cNvPr id="3" name="Audio 2">
            <a:hlinkClick r:id="" action="ppaction://media"/>
            <a:extLst>
              <a:ext uri="{FF2B5EF4-FFF2-40B4-BE49-F238E27FC236}">
                <a16:creationId xmlns:a16="http://schemas.microsoft.com/office/drawing/2014/main" id="{73D01FA3-07E5-44D5-87DB-11F3ABDBC6EA}"/>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5552738" y="11488738"/>
            <a:ext cx="487362" cy="487362"/>
          </a:xfrm>
          <a:prstGeom prst="rect">
            <a:avLst/>
          </a:prstGeom>
        </p:spPr>
      </p:pic>
    </p:spTree>
    <p:custDataLst>
      <p:tags r:id="rId1"/>
    </p:custDataLst>
    <p:extLst>
      <p:ext uri="{BB962C8B-B14F-4D97-AF65-F5344CB8AC3E}">
        <p14:creationId xmlns:p14="http://schemas.microsoft.com/office/powerpoint/2010/main" val="1872996165"/>
      </p:ext>
    </p:extLst>
  </p:cSld>
  <p:clrMapOvr>
    <a:masterClrMapping/>
  </p:clrMapOvr>
  <mc:AlternateContent xmlns:mc="http://schemas.openxmlformats.org/markup-compatibility/2006" xmlns:p14="http://schemas.microsoft.com/office/powerpoint/2010/main">
    <mc:Choice Requires="p14">
      <p:transition spd="slow" p14:dur="2000" advTm="102171"/>
    </mc:Choice>
    <mc:Fallback xmlns="">
      <p:transition spd="slow" advTm="102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 calcmode="lin" valueType="num">
                                      <p:cBhvr additive="base">
                                        <p:cTn id="2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 calcmode="lin" valueType="num">
                                      <p:cBhvr additive="base">
                                        <p:cTn id="2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additive="base">
                                        <p:cTn id="3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 calcmode="lin" valueType="num">
                                      <p:cBhvr additive="base">
                                        <p:cTn id="3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 calcmode="lin" valueType="num">
                                      <p:cBhvr additive="base">
                                        <p:cTn id="4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
                                            <p:txEl>
                                              <p:pRg st="7" end="7"/>
                                            </p:txEl>
                                          </p:spTgt>
                                        </p:tgtEl>
                                        <p:attrNameLst>
                                          <p:attrName>style.visibility</p:attrName>
                                        </p:attrNameLst>
                                      </p:cBhvr>
                                      <p:to>
                                        <p:strVal val="visible"/>
                                      </p:to>
                                    </p:set>
                                    <p:anim calcmode="lin" valueType="num">
                                      <p:cBhvr additive="base">
                                        <p:cTn id="5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
                                            <p:txEl>
                                              <p:pRg st="7" end="7"/>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870C75A-D7C6-45B6-A9FA-CE9F2566D56A}"/>
              </a:ext>
            </a:extLst>
          </p:cNvPr>
          <p:cNvPicPr>
            <a:picLocks noChangeAspect="1"/>
          </p:cNvPicPr>
          <p:nvPr/>
        </p:nvPicPr>
        <p:blipFill>
          <a:blip r:embed="rId6"/>
          <a:stretch>
            <a:fillRect/>
          </a:stretch>
        </p:blipFill>
        <p:spPr>
          <a:xfrm>
            <a:off x="1291221" y="2062965"/>
            <a:ext cx="4972050" cy="257175"/>
          </a:xfrm>
          <a:prstGeom prst="rect">
            <a:avLst/>
          </a:prstGeom>
        </p:spPr>
      </p:pic>
      <p:pic>
        <p:nvPicPr>
          <p:cNvPr id="8" name="Picture 7">
            <a:extLst>
              <a:ext uri="{FF2B5EF4-FFF2-40B4-BE49-F238E27FC236}">
                <a16:creationId xmlns:a16="http://schemas.microsoft.com/office/drawing/2014/main" id="{B448D276-3BF6-49EE-8C67-4A0D88892617}"/>
              </a:ext>
            </a:extLst>
          </p:cNvPr>
          <p:cNvPicPr>
            <a:picLocks noChangeAspect="1"/>
          </p:cNvPicPr>
          <p:nvPr/>
        </p:nvPicPr>
        <p:blipFill>
          <a:blip r:embed="rId7"/>
          <a:stretch>
            <a:fillRect/>
          </a:stretch>
        </p:blipFill>
        <p:spPr>
          <a:xfrm>
            <a:off x="13283575" y="910949"/>
            <a:ext cx="1240498" cy="3268879"/>
          </a:xfrm>
          <a:prstGeom prst="rect">
            <a:avLst/>
          </a:prstGeom>
        </p:spPr>
      </p:pic>
      <p:pic>
        <p:nvPicPr>
          <p:cNvPr id="7" name="Picture 6">
            <a:extLst>
              <a:ext uri="{FF2B5EF4-FFF2-40B4-BE49-F238E27FC236}">
                <a16:creationId xmlns:a16="http://schemas.microsoft.com/office/drawing/2014/main" id="{424D0B67-F6A2-4C23-8773-641CE39538B2}"/>
              </a:ext>
            </a:extLst>
          </p:cNvPr>
          <p:cNvPicPr>
            <a:picLocks noChangeAspect="1"/>
          </p:cNvPicPr>
          <p:nvPr/>
        </p:nvPicPr>
        <p:blipFill>
          <a:blip r:embed="rId8"/>
          <a:stretch>
            <a:fillRect/>
          </a:stretch>
        </p:blipFill>
        <p:spPr>
          <a:xfrm>
            <a:off x="748296" y="9540146"/>
            <a:ext cx="5514975" cy="1152525"/>
          </a:xfrm>
          <a:prstGeom prst="rect">
            <a:avLst/>
          </a:prstGeom>
        </p:spPr>
      </p:pic>
      <p:sp>
        <p:nvSpPr>
          <p:cNvPr id="2" name="Title 1">
            <a:extLst>
              <a:ext uri="{FF2B5EF4-FFF2-40B4-BE49-F238E27FC236}">
                <a16:creationId xmlns:a16="http://schemas.microsoft.com/office/drawing/2014/main" id="{F961016C-EC0B-4C19-81B9-A6A42A6EB134}"/>
              </a:ext>
            </a:extLst>
          </p:cNvPr>
          <p:cNvSpPr>
            <a:spLocks noGrp="1"/>
          </p:cNvSpPr>
          <p:nvPr>
            <p:ph type="title"/>
          </p:nvPr>
        </p:nvSpPr>
        <p:spPr/>
        <p:txBody>
          <a:bodyPr/>
          <a:lstStyle/>
          <a:p>
            <a:r>
              <a:rPr lang="en-GB" b="1" dirty="0"/>
              <a:t>What the research tells us</a:t>
            </a:r>
          </a:p>
        </p:txBody>
      </p:sp>
      <p:pic>
        <p:nvPicPr>
          <p:cNvPr id="4" name="Content Placeholder 3">
            <a:extLst>
              <a:ext uri="{FF2B5EF4-FFF2-40B4-BE49-F238E27FC236}">
                <a16:creationId xmlns:a16="http://schemas.microsoft.com/office/drawing/2014/main" id="{D1BF5D14-B4B9-430D-A9E3-F8C138A02599}"/>
              </a:ext>
            </a:extLst>
          </p:cNvPr>
          <p:cNvPicPr>
            <a:picLocks noGrp="1" noChangeAspect="1"/>
          </p:cNvPicPr>
          <p:nvPr>
            <p:ph idx="1"/>
          </p:nvPr>
        </p:nvPicPr>
        <p:blipFill>
          <a:blip r:embed="rId9"/>
          <a:stretch>
            <a:fillRect/>
          </a:stretch>
        </p:blipFill>
        <p:spPr>
          <a:xfrm>
            <a:off x="7541262" y="3005670"/>
            <a:ext cx="7518400" cy="4037347"/>
          </a:xfrm>
          <a:prstGeom prst="rect">
            <a:avLst/>
          </a:prstGeom>
        </p:spPr>
      </p:pic>
      <p:sp>
        <p:nvSpPr>
          <p:cNvPr id="5" name="TextBox 4">
            <a:extLst>
              <a:ext uri="{FF2B5EF4-FFF2-40B4-BE49-F238E27FC236}">
                <a16:creationId xmlns:a16="http://schemas.microsoft.com/office/drawing/2014/main" id="{A14531DD-1BDC-4089-9A79-9427512173E9}"/>
              </a:ext>
            </a:extLst>
          </p:cNvPr>
          <p:cNvSpPr txBox="1"/>
          <p:nvPr/>
        </p:nvSpPr>
        <p:spPr>
          <a:xfrm>
            <a:off x="808074" y="3005670"/>
            <a:ext cx="6415686" cy="5909310"/>
          </a:xfrm>
          <a:prstGeom prst="rect">
            <a:avLst/>
          </a:prstGeom>
          <a:noFill/>
        </p:spPr>
        <p:txBody>
          <a:bodyPr wrap="square" rtlCol="0">
            <a:spAutoFit/>
          </a:bodyPr>
          <a:lstStyle/>
          <a:p>
            <a:pPr marL="285750" indent="-285750">
              <a:buFont typeface="Arial" panose="020B0604020202020204" pitchFamily="34" charset="0"/>
              <a:buChar char="•"/>
            </a:pPr>
            <a:r>
              <a:rPr lang="en-GB" sz="4000" dirty="0"/>
              <a:t>Subtle language changes have big impacts</a:t>
            </a:r>
          </a:p>
          <a:p>
            <a:pPr marL="285750" indent="-285750">
              <a:buFont typeface="Arial" panose="020B0604020202020204" pitchFamily="34" charset="0"/>
              <a:buChar char="•"/>
            </a:pPr>
            <a:r>
              <a:rPr lang="en-GB" sz="4000" dirty="0"/>
              <a:t>Crash vs accident</a:t>
            </a:r>
          </a:p>
          <a:p>
            <a:pPr marL="285750" indent="-285750">
              <a:buFont typeface="Arial" panose="020B0604020202020204" pitchFamily="34" charset="0"/>
              <a:buChar char="•"/>
            </a:pPr>
            <a:r>
              <a:rPr lang="en-GB" sz="4000" dirty="0"/>
              <a:t>Driver vs car</a:t>
            </a:r>
          </a:p>
          <a:p>
            <a:pPr marL="285750" indent="-285750">
              <a:buFont typeface="Arial" panose="020B0604020202020204" pitchFamily="34" charset="0"/>
              <a:buChar char="•"/>
            </a:pPr>
            <a:r>
              <a:rPr lang="en-GB" sz="4000" dirty="0"/>
              <a:t>Context is crucial</a:t>
            </a:r>
          </a:p>
          <a:p>
            <a:pPr marL="285750" indent="-285750">
              <a:buFont typeface="Arial" panose="020B0604020202020204" pitchFamily="34" charset="0"/>
              <a:buChar char="•"/>
            </a:pPr>
            <a:r>
              <a:rPr lang="en-GB" sz="4000" dirty="0"/>
              <a:t>Avoid implications of blame</a:t>
            </a:r>
          </a:p>
          <a:p>
            <a:pPr marL="285750" indent="-285750">
              <a:buFont typeface="Arial" panose="020B0604020202020204" pitchFamily="34" charset="0"/>
              <a:buChar char="•"/>
            </a:pPr>
            <a:r>
              <a:rPr lang="en-GB" sz="4000" dirty="0"/>
              <a:t>Avoid coverage that normalises speeding or phones at the wheel</a:t>
            </a:r>
          </a:p>
          <a:p>
            <a:endParaRPr lang="en-GB" dirty="0"/>
          </a:p>
        </p:txBody>
      </p:sp>
      <p:sp>
        <p:nvSpPr>
          <p:cNvPr id="3" name="TextBox 2">
            <a:extLst>
              <a:ext uri="{FF2B5EF4-FFF2-40B4-BE49-F238E27FC236}">
                <a16:creationId xmlns:a16="http://schemas.microsoft.com/office/drawing/2014/main" id="{56D08D5F-F765-4290-9BA1-03AC5E03C437}"/>
              </a:ext>
            </a:extLst>
          </p:cNvPr>
          <p:cNvSpPr txBox="1"/>
          <p:nvPr/>
        </p:nvSpPr>
        <p:spPr>
          <a:xfrm>
            <a:off x="7541262" y="7315200"/>
            <a:ext cx="7597138" cy="3816429"/>
          </a:xfrm>
          <a:prstGeom prst="rect">
            <a:avLst/>
          </a:prstGeom>
          <a:noFill/>
        </p:spPr>
        <p:txBody>
          <a:bodyPr wrap="square" rtlCol="0">
            <a:spAutoFit/>
          </a:bodyPr>
          <a:lstStyle/>
          <a:p>
            <a:r>
              <a:rPr lang="en-GB" sz="2800" b="1" dirty="0">
                <a:effectLst/>
                <a:latin typeface="Calibri" panose="020F0502020204030204" pitchFamily="34" charset="0"/>
                <a:ea typeface="Calibri" panose="020F0502020204030204" pitchFamily="34" charset="0"/>
                <a:cs typeface="Times New Roman" panose="02020603050405020304" pitchFamily="18" charset="0"/>
              </a:rPr>
              <a:t>“I really encourage everybody to stop using the phrase ‘road accident’ which doesn’t always reflect the nature and recklessness of the driving involved and can be very offensive to bereaved families or people left seriously injured.” </a:t>
            </a:r>
            <a:r>
              <a:rPr lang="en-GB" sz="2800" dirty="0">
                <a:effectLst/>
                <a:latin typeface="Calibri" panose="020F0502020204030204" pitchFamily="34" charset="0"/>
                <a:ea typeface="Calibri" panose="020F0502020204030204" pitchFamily="34" charset="0"/>
                <a:cs typeface="Times New Roman" panose="02020603050405020304" pitchFamily="18" charset="0"/>
              </a:rPr>
              <a:t>Detective Superintendent Andy Cox, Head of Crime at Lincolnshire Police, and the National Lead for Fatal Collision Investigation.</a:t>
            </a:r>
          </a:p>
          <a:p>
            <a:endParaRPr lang="en-GB" dirty="0"/>
          </a:p>
        </p:txBody>
      </p:sp>
      <p:pic>
        <p:nvPicPr>
          <p:cNvPr id="6" name="Picture 5">
            <a:extLst>
              <a:ext uri="{FF2B5EF4-FFF2-40B4-BE49-F238E27FC236}">
                <a16:creationId xmlns:a16="http://schemas.microsoft.com/office/drawing/2014/main" id="{DCE23877-FA38-43A3-B174-1EFEA843F6E6}"/>
              </a:ext>
            </a:extLst>
          </p:cNvPr>
          <p:cNvPicPr>
            <a:picLocks noChangeAspect="1"/>
          </p:cNvPicPr>
          <p:nvPr/>
        </p:nvPicPr>
        <p:blipFill>
          <a:blip r:embed="rId10"/>
          <a:stretch>
            <a:fillRect/>
          </a:stretch>
        </p:blipFill>
        <p:spPr>
          <a:xfrm>
            <a:off x="808074" y="9878448"/>
            <a:ext cx="5372100" cy="1924050"/>
          </a:xfrm>
          <a:prstGeom prst="rect">
            <a:avLst/>
          </a:prstGeom>
        </p:spPr>
      </p:pic>
      <p:pic>
        <p:nvPicPr>
          <p:cNvPr id="9" name="Audio 8">
            <a:hlinkClick r:id="" action="ppaction://media"/>
            <a:extLst>
              <a:ext uri="{FF2B5EF4-FFF2-40B4-BE49-F238E27FC236}">
                <a16:creationId xmlns:a16="http://schemas.microsoft.com/office/drawing/2014/main" id="{5067269B-7609-4561-B7E4-73F877047EB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5552738" y="11488738"/>
            <a:ext cx="487362" cy="487362"/>
          </a:xfrm>
          <a:prstGeom prst="rect">
            <a:avLst/>
          </a:prstGeom>
        </p:spPr>
      </p:pic>
    </p:spTree>
    <p:custDataLst>
      <p:tags r:id="rId1"/>
    </p:custDataLst>
    <p:extLst>
      <p:ext uri="{BB962C8B-B14F-4D97-AF65-F5344CB8AC3E}">
        <p14:creationId xmlns:p14="http://schemas.microsoft.com/office/powerpoint/2010/main" val="1871787793"/>
      </p:ext>
    </p:extLst>
  </p:cSld>
  <p:clrMapOvr>
    <a:masterClrMapping/>
  </p:clrMapOvr>
  <mc:AlternateContent xmlns:mc="http://schemas.openxmlformats.org/markup-compatibility/2006" xmlns:p14="http://schemas.microsoft.com/office/powerpoint/2010/main">
    <mc:Choice Requires="p14">
      <p:transition spd="slow" p14:dur="2000" advTm="201373"/>
    </mc:Choice>
    <mc:Fallback xmlns="">
      <p:transition spd="slow" advTm="201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 calcmode="lin" valueType="num">
                                      <p:cBhvr additive="base">
                                        <p:cTn id="4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4" end="4"/>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 calcmode="lin" valueType="num">
                                      <p:cBhvr additive="base">
                                        <p:cTn id="4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9"/>
                </p:tgtEl>
              </p:cMediaNode>
            </p:audio>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89DBFB-05F5-4D0A-9AE7-E4BB5441820A}"/>
              </a:ext>
            </a:extLst>
          </p:cNvPr>
          <p:cNvPicPr>
            <a:picLocks noChangeAspect="1"/>
          </p:cNvPicPr>
          <p:nvPr/>
        </p:nvPicPr>
        <p:blipFill>
          <a:blip r:embed="rId5"/>
          <a:stretch>
            <a:fillRect/>
          </a:stretch>
        </p:blipFill>
        <p:spPr>
          <a:xfrm>
            <a:off x="1291221" y="2062965"/>
            <a:ext cx="4972050" cy="257175"/>
          </a:xfrm>
          <a:prstGeom prst="rect">
            <a:avLst/>
          </a:prstGeom>
        </p:spPr>
      </p:pic>
      <p:pic>
        <p:nvPicPr>
          <p:cNvPr id="8" name="Picture 7">
            <a:extLst>
              <a:ext uri="{FF2B5EF4-FFF2-40B4-BE49-F238E27FC236}">
                <a16:creationId xmlns:a16="http://schemas.microsoft.com/office/drawing/2014/main" id="{507769FD-04A3-41CE-B9E5-C310028FA4F4}"/>
              </a:ext>
            </a:extLst>
          </p:cNvPr>
          <p:cNvPicPr>
            <a:picLocks noChangeAspect="1"/>
          </p:cNvPicPr>
          <p:nvPr/>
        </p:nvPicPr>
        <p:blipFill>
          <a:blip r:embed="rId6"/>
          <a:stretch>
            <a:fillRect/>
          </a:stretch>
        </p:blipFill>
        <p:spPr>
          <a:xfrm>
            <a:off x="13283575" y="910949"/>
            <a:ext cx="1240498" cy="3268879"/>
          </a:xfrm>
          <a:prstGeom prst="rect">
            <a:avLst/>
          </a:prstGeom>
        </p:spPr>
      </p:pic>
      <p:pic>
        <p:nvPicPr>
          <p:cNvPr id="7" name="Picture 6">
            <a:extLst>
              <a:ext uri="{FF2B5EF4-FFF2-40B4-BE49-F238E27FC236}">
                <a16:creationId xmlns:a16="http://schemas.microsoft.com/office/drawing/2014/main" id="{5C18C57E-BFF1-4980-B4E1-33CDF8FA2DF2}"/>
              </a:ext>
            </a:extLst>
          </p:cNvPr>
          <p:cNvPicPr>
            <a:picLocks noChangeAspect="1"/>
          </p:cNvPicPr>
          <p:nvPr/>
        </p:nvPicPr>
        <p:blipFill>
          <a:blip r:embed="rId7"/>
          <a:stretch>
            <a:fillRect/>
          </a:stretch>
        </p:blipFill>
        <p:spPr>
          <a:xfrm>
            <a:off x="748296" y="9540146"/>
            <a:ext cx="5514975" cy="1152525"/>
          </a:xfrm>
          <a:prstGeom prst="rect">
            <a:avLst/>
          </a:prstGeom>
        </p:spPr>
      </p:pic>
      <p:sp>
        <p:nvSpPr>
          <p:cNvPr id="3" name="Content Placeholder 2">
            <a:extLst>
              <a:ext uri="{FF2B5EF4-FFF2-40B4-BE49-F238E27FC236}">
                <a16:creationId xmlns:a16="http://schemas.microsoft.com/office/drawing/2014/main" id="{35B4EB61-FA72-42A0-82B7-26B31E2C78EA}"/>
              </a:ext>
            </a:extLst>
          </p:cNvPr>
          <p:cNvSpPr>
            <a:spLocks noGrp="1"/>
          </p:cNvSpPr>
          <p:nvPr>
            <p:ph idx="1"/>
          </p:nvPr>
        </p:nvSpPr>
        <p:spPr>
          <a:xfrm>
            <a:off x="762000" y="2590800"/>
            <a:ext cx="8569137" cy="9327266"/>
          </a:xfrm>
        </p:spPr>
        <p:txBody>
          <a:bodyPr>
            <a:normAutofit fontScale="92500" lnSpcReduction="20000"/>
          </a:bodyPr>
          <a:lstStyle/>
          <a:p>
            <a:r>
              <a:rPr lang="en-GB" dirty="0"/>
              <a:t>We produced draft guidelines and held a </a:t>
            </a:r>
            <a:r>
              <a:rPr lang="en-GB" b="1" dirty="0"/>
              <a:t>public consultation </a:t>
            </a:r>
            <a:r>
              <a:rPr lang="en-GB" dirty="0"/>
              <a:t>in Autumn 2020 for six weeks on </a:t>
            </a:r>
            <a:r>
              <a:rPr lang="en-GB" dirty="0">
                <a:hlinkClick r:id="rId8"/>
              </a:rPr>
              <a:t>www.rc-rg.com</a:t>
            </a:r>
            <a:r>
              <a:rPr lang="en-GB" dirty="0"/>
              <a:t> </a:t>
            </a:r>
          </a:p>
          <a:p>
            <a:r>
              <a:rPr lang="en-GB" dirty="0"/>
              <a:t>198 responses from our online form and email</a:t>
            </a:r>
          </a:p>
          <a:p>
            <a:r>
              <a:rPr lang="en-GB" dirty="0"/>
              <a:t>72% (139) agreed with the principles of the Guidelines</a:t>
            </a:r>
          </a:p>
          <a:p>
            <a:r>
              <a:rPr lang="en-GB" dirty="0"/>
              <a:t>21% (38) indirectly expressed their support for the aims</a:t>
            </a:r>
          </a:p>
          <a:p>
            <a:r>
              <a:rPr lang="en-GB" dirty="0"/>
              <a:t>2.5% (5) did not agree</a:t>
            </a:r>
          </a:p>
          <a:p>
            <a:r>
              <a:rPr lang="en-GB" dirty="0"/>
              <a:t>Professional rationale for support </a:t>
            </a:r>
            <a:r>
              <a:rPr lang="en-GB" i="1" dirty="0"/>
              <a:t>and</a:t>
            </a:r>
            <a:r>
              <a:rPr lang="en-GB" dirty="0"/>
              <a:t> moving anecdotes around feelings of vulnerability on the roads</a:t>
            </a:r>
          </a:p>
          <a:p>
            <a:endParaRPr lang="en-GB" dirty="0"/>
          </a:p>
        </p:txBody>
      </p:sp>
      <p:pic>
        <p:nvPicPr>
          <p:cNvPr id="5" name="Picture 4">
            <a:extLst>
              <a:ext uri="{FF2B5EF4-FFF2-40B4-BE49-F238E27FC236}">
                <a16:creationId xmlns:a16="http://schemas.microsoft.com/office/drawing/2014/main" id="{717E5B6C-A327-4D17-8A43-8446423AE7E0}"/>
              </a:ext>
            </a:extLst>
          </p:cNvPr>
          <p:cNvPicPr>
            <a:picLocks noChangeAspect="1"/>
          </p:cNvPicPr>
          <p:nvPr/>
        </p:nvPicPr>
        <p:blipFill rotWithShape="1">
          <a:blip r:embed="rId9"/>
          <a:srcRect r="40597"/>
          <a:stretch/>
        </p:blipFill>
        <p:spPr>
          <a:xfrm>
            <a:off x="9411353" y="182494"/>
            <a:ext cx="5646831" cy="5105400"/>
          </a:xfrm>
          <a:prstGeom prst="rect">
            <a:avLst/>
          </a:prstGeom>
        </p:spPr>
      </p:pic>
      <p:pic>
        <p:nvPicPr>
          <p:cNvPr id="6" name="Picture 5">
            <a:extLst>
              <a:ext uri="{FF2B5EF4-FFF2-40B4-BE49-F238E27FC236}">
                <a16:creationId xmlns:a16="http://schemas.microsoft.com/office/drawing/2014/main" id="{3A061E45-383C-4EE0-9915-38CA03081E9E}"/>
              </a:ext>
            </a:extLst>
          </p:cNvPr>
          <p:cNvPicPr>
            <a:picLocks noChangeAspect="1"/>
          </p:cNvPicPr>
          <p:nvPr/>
        </p:nvPicPr>
        <p:blipFill>
          <a:blip r:embed="rId10"/>
          <a:stretch>
            <a:fillRect/>
          </a:stretch>
        </p:blipFill>
        <p:spPr>
          <a:xfrm>
            <a:off x="9492633" y="4107566"/>
            <a:ext cx="5486400" cy="7810500"/>
          </a:xfrm>
          <a:prstGeom prst="rect">
            <a:avLst/>
          </a:prstGeom>
        </p:spPr>
      </p:pic>
      <p:sp>
        <p:nvSpPr>
          <p:cNvPr id="4" name="TextBox 3">
            <a:extLst>
              <a:ext uri="{FF2B5EF4-FFF2-40B4-BE49-F238E27FC236}">
                <a16:creationId xmlns:a16="http://schemas.microsoft.com/office/drawing/2014/main" id="{52968859-D5C6-4ACD-A5D1-680FCC3E6BD1}"/>
              </a:ext>
            </a:extLst>
          </p:cNvPr>
          <p:cNvSpPr txBox="1"/>
          <p:nvPr/>
        </p:nvSpPr>
        <p:spPr>
          <a:xfrm>
            <a:off x="1123504" y="837609"/>
            <a:ext cx="8128946" cy="1323439"/>
          </a:xfrm>
          <a:prstGeom prst="rect">
            <a:avLst/>
          </a:prstGeom>
          <a:noFill/>
        </p:spPr>
        <p:txBody>
          <a:bodyPr wrap="square" rtlCol="0">
            <a:spAutoFit/>
          </a:bodyPr>
          <a:lstStyle/>
          <a:p>
            <a:r>
              <a:rPr lang="en-GB" sz="8000" dirty="0"/>
              <a:t>Consultation</a:t>
            </a:r>
          </a:p>
        </p:txBody>
      </p:sp>
      <p:pic>
        <p:nvPicPr>
          <p:cNvPr id="2" name="Audio 1">
            <a:hlinkClick r:id="" action="ppaction://media"/>
            <a:extLst>
              <a:ext uri="{FF2B5EF4-FFF2-40B4-BE49-F238E27FC236}">
                <a16:creationId xmlns:a16="http://schemas.microsoft.com/office/drawing/2014/main" id="{8A037019-1C8F-4761-961B-29921EFA8F62}"/>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5552738" y="11488738"/>
            <a:ext cx="487362" cy="487362"/>
          </a:xfrm>
          <a:prstGeom prst="rect">
            <a:avLst/>
          </a:prstGeom>
        </p:spPr>
      </p:pic>
    </p:spTree>
    <p:custDataLst>
      <p:tags r:id="rId1"/>
    </p:custDataLst>
    <p:extLst>
      <p:ext uri="{BB962C8B-B14F-4D97-AF65-F5344CB8AC3E}">
        <p14:creationId xmlns:p14="http://schemas.microsoft.com/office/powerpoint/2010/main" val="2842651798"/>
      </p:ext>
    </p:extLst>
  </p:cSld>
  <p:clrMapOvr>
    <a:masterClrMapping/>
  </p:clrMapOvr>
  <mc:AlternateContent xmlns:mc="http://schemas.openxmlformats.org/markup-compatibility/2006" xmlns:p14="http://schemas.microsoft.com/office/powerpoint/2010/main">
    <mc:Choice Requires="p14">
      <p:transition spd="slow" p14:dur="2000" advTm="101708"/>
    </mc:Choice>
    <mc:Fallback xmlns="">
      <p:transition spd="slow" advTm="101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1B5EB5-0BA3-4AFC-9420-C4FE059F3D80}"/>
              </a:ext>
            </a:extLst>
          </p:cNvPr>
          <p:cNvPicPr>
            <a:picLocks noChangeAspect="1"/>
          </p:cNvPicPr>
          <p:nvPr/>
        </p:nvPicPr>
        <p:blipFill>
          <a:blip r:embed="rId5"/>
          <a:stretch>
            <a:fillRect/>
          </a:stretch>
        </p:blipFill>
        <p:spPr>
          <a:xfrm>
            <a:off x="1291221" y="2062965"/>
            <a:ext cx="4972050" cy="257175"/>
          </a:xfrm>
          <a:prstGeom prst="rect">
            <a:avLst/>
          </a:prstGeom>
        </p:spPr>
      </p:pic>
      <p:pic>
        <p:nvPicPr>
          <p:cNvPr id="5" name="Picture 4">
            <a:extLst>
              <a:ext uri="{FF2B5EF4-FFF2-40B4-BE49-F238E27FC236}">
                <a16:creationId xmlns:a16="http://schemas.microsoft.com/office/drawing/2014/main" id="{E673102E-FCA6-48B4-AC29-713F66AB1239}"/>
              </a:ext>
            </a:extLst>
          </p:cNvPr>
          <p:cNvPicPr>
            <a:picLocks noChangeAspect="1"/>
          </p:cNvPicPr>
          <p:nvPr/>
        </p:nvPicPr>
        <p:blipFill>
          <a:blip r:embed="rId6"/>
          <a:stretch>
            <a:fillRect/>
          </a:stretch>
        </p:blipFill>
        <p:spPr>
          <a:xfrm>
            <a:off x="13283575" y="910949"/>
            <a:ext cx="1240498" cy="3268879"/>
          </a:xfrm>
          <a:prstGeom prst="rect">
            <a:avLst/>
          </a:prstGeom>
        </p:spPr>
      </p:pic>
      <p:pic>
        <p:nvPicPr>
          <p:cNvPr id="4" name="Picture 3">
            <a:extLst>
              <a:ext uri="{FF2B5EF4-FFF2-40B4-BE49-F238E27FC236}">
                <a16:creationId xmlns:a16="http://schemas.microsoft.com/office/drawing/2014/main" id="{F771F4ED-704B-42A5-8906-75CA4458622E}"/>
              </a:ext>
            </a:extLst>
          </p:cNvPr>
          <p:cNvPicPr>
            <a:picLocks noChangeAspect="1"/>
          </p:cNvPicPr>
          <p:nvPr/>
        </p:nvPicPr>
        <p:blipFill>
          <a:blip r:embed="rId7"/>
          <a:stretch>
            <a:fillRect/>
          </a:stretch>
        </p:blipFill>
        <p:spPr>
          <a:xfrm>
            <a:off x="748296" y="9540146"/>
            <a:ext cx="5514975" cy="1152525"/>
          </a:xfrm>
          <a:prstGeom prst="rect">
            <a:avLst/>
          </a:prstGeom>
        </p:spPr>
      </p:pic>
      <p:sp>
        <p:nvSpPr>
          <p:cNvPr id="2" name="Title 1">
            <a:extLst>
              <a:ext uri="{FF2B5EF4-FFF2-40B4-BE49-F238E27FC236}">
                <a16:creationId xmlns:a16="http://schemas.microsoft.com/office/drawing/2014/main" id="{4B3336F9-0A91-4A12-B260-F9C66E305955}"/>
              </a:ext>
            </a:extLst>
          </p:cNvPr>
          <p:cNvSpPr>
            <a:spLocks noGrp="1"/>
          </p:cNvSpPr>
          <p:nvPr>
            <p:ph type="title"/>
          </p:nvPr>
        </p:nvSpPr>
        <p:spPr/>
        <p:txBody>
          <a:bodyPr/>
          <a:lstStyle/>
          <a:p>
            <a:r>
              <a:rPr lang="en-GB" b="1" dirty="0"/>
              <a:t>The Guidelines</a:t>
            </a:r>
          </a:p>
        </p:txBody>
      </p:sp>
      <p:sp>
        <p:nvSpPr>
          <p:cNvPr id="3" name="Content Placeholder 2">
            <a:extLst>
              <a:ext uri="{FF2B5EF4-FFF2-40B4-BE49-F238E27FC236}">
                <a16:creationId xmlns:a16="http://schemas.microsoft.com/office/drawing/2014/main" id="{BE8CFE3E-D2C1-4D02-AFB6-55EFF0F17D77}"/>
              </a:ext>
            </a:extLst>
          </p:cNvPr>
          <p:cNvSpPr>
            <a:spLocks noGrp="1"/>
          </p:cNvSpPr>
          <p:nvPr>
            <p:ph idx="1"/>
          </p:nvPr>
        </p:nvSpPr>
        <p:spPr/>
        <p:txBody>
          <a:bodyPr>
            <a:normAutofit fontScale="85000" lnSpcReduction="20000"/>
          </a:bodyPr>
          <a:lstStyle/>
          <a:p>
            <a:pPr marL="0" indent="0">
              <a:buNone/>
            </a:pPr>
            <a:r>
              <a:rPr lang="en-US" b="0" i="0" dirty="0">
                <a:solidFill>
                  <a:srgbClr val="0F1419"/>
                </a:solidFill>
                <a:effectLst/>
                <a:latin typeface="-apple-system"/>
              </a:rPr>
              <a:t>1. </a:t>
            </a:r>
            <a:r>
              <a:rPr lang="en-US" b="1" i="0" dirty="0">
                <a:solidFill>
                  <a:srgbClr val="0F1419"/>
                </a:solidFill>
                <a:effectLst/>
                <a:latin typeface="-apple-system"/>
              </a:rPr>
              <a:t>Be accurate: </a:t>
            </a:r>
            <a:r>
              <a:rPr lang="en-US" b="0" i="0" dirty="0">
                <a:solidFill>
                  <a:srgbClr val="0F1419"/>
                </a:solidFill>
                <a:effectLst/>
                <a:latin typeface="-apple-system"/>
              </a:rPr>
              <a:t>Be clear about what you know and don't know. When you learn more later, update your story to reflect that.</a:t>
            </a:r>
          </a:p>
          <a:p>
            <a:pPr marL="0" indent="0">
              <a:buNone/>
            </a:pPr>
            <a:r>
              <a:rPr lang="en-US" b="0" i="0" dirty="0">
                <a:solidFill>
                  <a:srgbClr val="0F1419"/>
                </a:solidFill>
                <a:effectLst/>
                <a:latin typeface="-apple-system"/>
              </a:rPr>
              <a:t>2. </a:t>
            </a:r>
            <a:r>
              <a:rPr lang="en-US" b="1" i="0" dirty="0">
                <a:solidFill>
                  <a:srgbClr val="0F1419"/>
                </a:solidFill>
                <a:effectLst/>
                <a:latin typeface="-apple-system"/>
              </a:rPr>
              <a:t>Avoid calling it an accident:</a:t>
            </a:r>
            <a:r>
              <a:rPr lang="en-US" b="0" i="0" dirty="0">
                <a:solidFill>
                  <a:srgbClr val="0F1419"/>
                </a:solidFill>
                <a:effectLst/>
                <a:latin typeface="-apple-system"/>
              </a:rPr>
              <a:t> unless it actually is one. Most collisions are preventable.</a:t>
            </a:r>
          </a:p>
          <a:p>
            <a:pPr marL="0" indent="0">
              <a:buNone/>
            </a:pPr>
            <a:r>
              <a:rPr lang="en-US" b="0" i="0" dirty="0">
                <a:solidFill>
                  <a:srgbClr val="0F1419"/>
                </a:solidFill>
                <a:effectLst/>
                <a:latin typeface="-apple-system"/>
              </a:rPr>
              <a:t>3. </a:t>
            </a:r>
            <a:r>
              <a:rPr lang="en-US" b="1" i="0" dirty="0">
                <a:solidFill>
                  <a:srgbClr val="0F1419"/>
                </a:solidFill>
                <a:effectLst/>
                <a:latin typeface="-apple-system"/>
              </a:rPr>
              <a:t>Talk about the driver, not their car</a:t>
            </a:r>
            <a:r>
              <a:rPr lang="en-US" b="0" i="0" dirty="0">
                <a:solidFill>
                  <a:srgbClr val="0F1419"/>
                </a:solidFill>
                <a:effectLst/>
                <a:latin typeface="-apple-system"/>
              </a:rPr>
              <a:t>: Use phrases like "the driver hit a pedestrian" over "the car hit a pedestrian”.</a:t>
            </a:r>
          </a:p>
          <a:p>
            <a:pPr marL="0" indent="0">
              <a:buNone/>
            </a:pPr>
            <a:r>
              <a:rPr lang="en-US" b="0" i="0" dirty="0">
                <a:solidFill>
                  <a:srgbClr val="0F1419"/>
                </a:solidFill>
                <a:effectLst/>
                <a:latin typeface="-apple-system"/>
              </a:rPr>
              <a:t>4. </a:t>
            </a:r>
            <a:r>
              <a:rPr lang="en-US" b="1" i="0" dirty="0">
                <a:solidFill>
                  <a:srgbClr val="0F1419"/>
                </a:solidFill>
                <a:effectLst/>
                <a:latin typeface="-apple-system"/>
              </a:rPr>
              <a:t>Consider the family of the victim: </a:t>
            </a:r>
            <a:r>
              <a:rPr lang="en-US" b="0" i="0" dirty="0">
                <a:solidFill>
                  <a:srgbClr val="0F1419"/>
                </a:solidFill>
                <a:effectLst/>
                <a:latin typeface="-apple-system"/>
              </a:rPr>
              <a:t>when publishing details of collisions.</a:t>
            </a:r>
          </a:p>
          <a:p>
            <a:pPr marL="0" indent="0">
              <a:buNone/>
            </a:pPr>
            <a:r>
              <a:rPr lang="en-US" b="0" i="0" dirty="0">
                <a:solidFill>
                  <a:srgbClr val="0F1419"/>
                </a:solidFill>
                <a:effectLst/>
                <a:latin typeface="-apple-system"/>
              </a:rPr>
              <a:t>5. </a:t>
            </a:r>
            <a:r>
              <a:rPr lang="en-US" b="1" i="0" dirty="0">
                <a:solidFill>
                  <a:srgbClr val="0F1419"/>
                </a:solidFill>
                <a:effectLst/>
                <a:latin typeface="-apple-system"/>
              </a:rPr>
              <a:t>Be careful with photos and images: </a:t>
            </a:r>
            <a:r>
              <a:rPr lang="en-US" dirty="0">
                <a:solidFill>
                  <a:srgbClr val="0F1419"/>
                </a:solidFill>
                <a:latin typeface="-apple-system"/>
              </a:rPr>
              <a:t>Beware of publishing</a:t>
            </a:r>
            <a:r>
              <a:rPr lang="en-US" b="0" i="0" dirty="0">
                <a:solidFill>
                  <a:srgbClr val="0F1419"/>
                </a:solidFill>
                <a:effectLst/>
                <a:latin typeface="-apple-system"/>
              </a:rPr>
              <a:t> numbe</a:t>
            </a:r>
            <a:r>
              <a:rPr lang="en-US" dirty="0">
                <a:solidFill>
                  <a:srgbClr val="0F1419"/>
                </a:solidFill>
                <a:latin typeface="-apple-system"/>
              </a:rPr>
              <a:t>r plates, or </a:t>
            </a:r>
            <a:r>
              <a:rPr lang="en-US" b="0" i="0" dirty="0">
                <a:solidFill>
                  <a:srgbClr val="0F1419"/>
                </a:solidFill>
                <a:effectLst/>
                <a:latin typeface="-apple-system"/>
              </a:rPr>
              <a:t>footage or images taken behind the wheel, that might condone phone use while driving.</a:t>
            </a:r>
          </a:p>
          <a:p>
            <a:pPr marL="0" indent="0">
              <a:buNone/>
            </a:pPr>
            <a:r>
              <a:rPr lang="en-US" b="0" i="0" dirty="0">
                <a:solidFill>
                  <a:srgbClr val="0F1419"/>
                </a:solidFill>
                <a:effectLst/>
                <a:latin typeface="-apple-system"/>
              </a:rPr>
              <a:t>6. </a:t>
            </a:r>
            <a:r>
              <a:rPr lang="en-US" b="1" dirty="0">
                <a:solidFill>
                  <a:srgbClr val="0F1419"/>
                </a:solidFill>
                <a:latin typeface="-apple-system"/>
              </a:rPr>
              <a:t>Injury is more important than delays</a:t>
            </a:r>
            <a:r>
              <a:rPr lang="en-US" b="1" i="0" dirty="0">
                <a:solidFill>
                  <a:srgbClr val="0F1419"/>
                </a:solidFill>
                <a:effectLst/>
                <a:latin typeface="-apple-system"/>
              </a:rPr>
              <a:t>: </a:t>
            </a:r>
            <a:r>
              <a:rPr lang="en-US" b="0" i="0" dirty="0">
                <a:solidFill>
                  <a:srgbClr val="0F1419"/>
                </a:solidFill>
                <a:effectLst/>
                <a:latin typeface="-apple-system"/>
              </a:rPr>
              <a:t>Loss of life or injury shouldn’t be overshadowed by traffic delays.</a:t>
            </a:r>
            <a:endParaRPr lang="en-GB" dirty="0"/>
          </a:p>
        </p:txBody>
      </p:sp>
      <p:pic>
        <p:nvPicPr>
          <p:cNvPr id="7" name="Audio 6">
            <a:hlinkClick r:id="" action="ppaction://media"/>
            <a:extLst>
              <a:ext uri="{FF2B5EF4-FFF2-40B4-BE49-F238E27FC236}">
                <a16:creationId xmlns:a16="http://schemas.microsoft.com/office/drawing/2014/main" id="{F5813A3B-9424-4E4B-87D3-B8EEDD6B5B8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5552738" y="11488738"/>
            <a:ext cx="487362" cy="487362"/>
          </a:xfrm>
          <a:prstGeom prst="rect">
            <a:avLst/>
          </a:prstGeom>
        </p:spPr>
      </p:pic>
    </p:spTree>
    <p:custDataLst>
      <p:tags r:id="rId1"/>
    </p:custDataLst>
    <p:extLst>
      <p:ext uri="{BB962C8B-B14F-4D97-AF65-F5344CB8AC3E}">
        <p14:creationId xmlns:p14="http://schemas.microsoft.com/office/powerpoint/2010/main" val="2989060355"/>
      </p:ext>
    </p:extLst>
  </p:cSld>
  <p:clrMapOvr>
    <a:masterClrMapping/>
  </p:clrMapOvr>
  <mc:AlternateContent xmlns:mc="http://schemas.openxmlformats.org/markup-compatibility/2006" xmlns:p14="http://schemas.microsoft.com/office/powerpoint/2010/main">
    <mc:Choice Requires="p14">
      <p:transition spd="slow" p14:dur="2000" advTm="111817"/>
    </mc:Choice>
    <mc:Fallback xmlns="">
      <p:transition spd="slow" advTm="111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D10095-4199-4C78-9CEE-FADD70DA96D7}"/>
              </a:ext>
            </a:extLst>
          </p:cNvPr>
          <p:cNvPicPr>
            <a:picLocks noChangeAspect="1"/>
          </p:cNvPicPr>
          <p:nvPr/>
        </p:nvPicPr>
        <p:blipFill>
          <a:blip r:embed="rId5"/>
          <a:stretch>
            <a:fillRect/>
          </a:stretch>
        </p:blipFill>
        <p:spPr>
          <a:xfrm>
            <a:off x="1291221" y="2062965"/>
            <a:ext cx="4972050" cy="257175"/>
          </a:xfrm>
          <a:prstGeom prst="rect">
            <a:avLst/>
          </a:prstGeom>
        </p:spPr>
      </p:pic>
      <p:pic>
        <p:nvPicPr>
          <p:cNvPr id="5" name="Picture 4">
            <a:extLst>
              <a:ext uri="{FF2B5EF4-FFF2-40B4-BE49-F238E27FC236}">
                <a16:creationId xmlns:a16="http://schemas.microsoft.com/office/drawing/2014/main" id="{81B9384D-3FDD-49A9-A9A8-A8C81297F18B}"/>
              </a:ext>
            </a:extLst>
          </p:cNvPr>
          <p:cNvPicPr>
            <a:picLocks noChangeAspect="1"/>
          </p:cNvPicPr>
          <p:nvPr/>
        </p:nvPicPr>
        <p:blipFill>
          <a:blip r:embed="rId6"/>
          <a:stretch>
            <a:fillRect/>
          </a:stretch>
        </p:blipFill>
        <p:spPr>
          <a:xfrm>
            <a:off x="13283575" y="910949"/>
            <a:ext cx="1240498" cy="3268879"/>
          </a:xfrm>
          <a:prstGeom prst="rect">
            <a:avLst/>
          </a:prstGeom>
        </p:spPr>
      </p:pic>
      <p:pic>
        <p:nvPicPr>
          <p:cNvPr id="4" name="Picture 3">
            <a:extLst>
              <a:ext uri="{FF2B5EF4-FFF2-40B4-BE49-F238E27FC236}">
                <a16:creationId xmlns:a16="http://schemas.microsoft.com/office/drawing/2014/main" id="{78034496-CFAB-4194-B983-2D612BDF1F29}"/>
              </a:ext>
            </a:extLst>
          </p:cNvPr>
          <p:cNvPicPr>
            <a:picLocks noChangeAspect="1"/>
          </p:cNvPicPr>
          <p:nvPr/>
        </p:nvPicPr>
        <p:blipFill>
          <a:blip r:embed="rId7"/>
          <a:stretch>
            <a:fillRect/>
          </a:stretch>
        </p:blipFill>
        <p:spPr>
          <a:xfrm>
            <a:off x="748296" y="9540146"/>
            <a:ext cx="5514975" cy="1152525"/>
          </a:xfrm>
          <a:prstGeom prst="rect">
            <a:avLst/>
          </a:prstGeom>
        </p:spPr>
      </p:pic>
      <p:sp>
        <p:nvSpPr>
          <p:cNvPr id="2" name="Title 1">
            <a:extLst>
              <a:ext uri="{FF2B5EF4-FFF2-40B4-BE49-F238E27FC236}">
                <a16:creationId xmlns:a16="http://schemas.microsoft.com/office/drawing/2014/main" id="{8E3588C0-8649-41D0-885D-F831367361A9}"/>
              </a:ext>
            </a:extLst>
          </p:cNvPr>
          <p:cNvSpPr>
            <a:spLocks noGrp="1"/>
          </p:cNvSpPr>
          <p:nvPr>
            <p:ph type="title"/>
          </p:nvPr>
        </p:nvSpPr>
        <p:spPr>
          <a:xfrm>
            <a:off x="1117600" y="87386"/>
            <a:ext cx="14020800" cy="2356556"/>
          </a:xfrm>
        </p:spPr>
        <p:txBody>
          <a:bodyPr/>
          <a:lstStyle/>
          <a:p>
            <a:r>
              <a:rPr lang="en-GB" b="1" dirty="0"/>
              <a:t>The Guidelines</a:t>
            </a:r>
          </a:p>
        </p:txBody>
      </p:sp>
      <p:sp>
        <p:nvSpPr>
          <p:cNvPr id="3" name="Content Placeholder 2">
            <a:extLst>
              <a:ext uri="{FF2B5EF4-FFF2-40B4-BE49-F238E27FC236}">
                <a16:creationId xmlns:a16="http://schemas.microsoft.com/office/drawing/2014/main" id="{6EA709E0-C72A-4F48-8501-3882CF053C5B}"/>
              </a:ext>
            </a:extLst>
          </p:cNvPr>
          <p:cNvSpPr>
            <a:spLocks noGrp="1"/>
          </p:cNvSpPr>
          <p:nvPr>
            <p:ph idx="1"/>
          </p:nvPr>
        </p:nvSpPr>
        <p:spPr>
          <a:xfrm>
            <a:off x="1117600" y="2277686"/>
            <a:ext cx="14020800" cy="9579033"/>
          </a:xfrm>
        </p:spPr>
        <p:txBody>
          <a:bodyPr>
            <a:normAutofit fontScale="92500" lnSpcReduction="20000"/>
          </a:bodyPr>
          <a:lstStyle/>
          <a:p>
            <a:pPr marL="0" indent="0">
              <a:buNone/>
            </a:pPr>
            <a:r>
              <a:rPr lang="en-US" b="0" i="0" dirty="0">
                <a:solidFill>
                  <a:srgbClr val="0F1419"/>
                </a:solidFill>
                <a:effectLst/>
                <a:latin typeface="-apple-system"/>
              </a:rPr>
              <a:t>7. </a:t>
            </a:r>
            <a:r>
              <a:rPr lang="en-US" b="1" i="0" dirty="0">
                <a:solidFill>
                  <a:srgbClr val="0F1419"/>
                </a:solidFill>
                <a:effectLst/>
                <a:latin typeface="-apple-system"/>
              </a:rPr>
              <a:t>Be wary of generalizing groups: </a:t>
            </a:r>
            <a:r>
              <a:rPr lang="en-US" b="0" i="0" dirty="0">
                <a:solidFill>
                  <a:srgbClr val="0F1419"/>
                </a:solidFill>
                <a:effectLst/>
                <a:latin typeface="-apple-system"/>
              </a:rPr>
              <a:t>Does your writing negatively </a:t>
            </a:r>
            <a:r>
              <a:rPr lang="en-US" b="0" i="0" dirty="0" err="1">
                <a:solidFill>
                  <a:srgbClr val="0F1419"/>
                </a:solidFill>
                <a:effectLst/>
                <a:latin typeface="-apple-system"/>
              </a:rPr>
              <a:t>generalise</a:t>
            </a:r>
            <a:r>
              <a:rPr lang="en-US" b="0" i="0" dirty="0">
                <a:solidFill>
                  <a:srgbClr val="0F1419"/>
                </a:solidFill>
                <a:effectLst/>
                <a:latin typeface="-apple-system"/>
              </a:rPr>
              <a:t> a group of people like cyclists or disabled people? This can lead to them being treated badly on the roads.</a:t>
            </a:r>
          </a:p>
          <a:p>
            <a:pPr marL="0" indent="0">
              <a:buNone/>
            </a:pPr>
            <a:r>
              <a:rPr lang="en-US" b="0" i="0" dirty="0">
                <a:solidFill>
                  <a:srgbClr val="0F1419"/>
                </a:solidFill>
                <a:effectLst/>
                <a:latin typeface="-apple-system"/>
              </a:rPr>
              <a:t>8. </a:t>
            </a:r>
            <a:r>
              <a:rPr lang="en-US" b="1" i="0" dirty="0">
                <a:solidFill>
                  <a:srgbClr val="0F1419"/>
                </a:solidFill>
                <a:effectLst/>
                <a:latin typeface="-apple-system"/>
              </a:rPr>
              <a:t>Give context: </a:t>
            </a:r>
            <a:r>
              <a:rPr lang="en-US" b="0" i="0" dirty="0">
                <a:solidFill>
                  <a:srgbClr val="0F1419"/>
                </a:solidFill>
                <a:effectLst/>
                <a:latin typeface="-apple-system"/>
              </a:rPr>
              <a:t>Large vehicles like SUVs cause more damage than small ones. Pedestrians and cyclists are at greater risk in a collision. Some junctions are notorious -- if collisions aren't isolated, don't let people believe they are.</a:t>
            </a:r>
            <a:endParaRPr lang="en-US" dirty="0">
              <a:solidFill>
                <a:srgbClr val="0F1419"/>
              </a:solidFill>
              <a:latin typeface="-apple-system"/>
            </a:endParaRPr>
          </a:p>
          <a:p>
            <a:pPr marL="0" indent="0">
              <a:buNone/>
            </a:pPr>
            <a:r>
              <a:rPr lang="en-US" b="0" i="0" dirty="0">
                <a:solidFill>
                  <a:srgbClr val="0F1419"/>
                </a:solidFill>
                <a:effectLst/>
                <a:latin typeface="-apple-system"/>
              </a:rPr>
              <a:t>9. </a:t>
            </a:r>
            <a:r>
              <a:rPr lang="en-US" b="1" i="0" dirty="0">
                <a:solidFill>
                  <a:srgbClr val="0F1419"/>
                </a:solidFill>
                <a:effectLst/>
                <a:latin typeface="-apple-system"/>
              </a:rPr>
              <a:t>Don’t OK lawbreaking: </a:t>
            </a:r>
            <a:r>
              <a:rPr lang="en-US" b="0" i="0" dirty="0">
                <a:solidFill>
                  <a:srgbClr val="0F1419"/>
                </a:solidFill>
                <a:effectLst/>
                <a:latin typeface="-apple-system"/>
              </a:rPr>
              <a:t>Speed cameras don't "target" drivers, they save lives. Research shows reporting that reflects that makes people more likely to support enforcement of these laws.</a:t>
            </a:r>
          </a:p>
          <a:p>
            <a:pPr marL="0" indent="0">
              <a:buNone/>
            </a:pPr>
            <a:r>
              <a:rPr lang="en-US" b="0" i="0" dirty="0">
                <a:solidFill>
                  <a:srgbClr val="0F1419"/>
                </a:solidFill>
                <a:effectLst/>
                <a:latin typeface="-apple-system"/>
              </a:rPr>
              <a:t>10.</a:t>
            </a:r>
            <a:r>
              <a:rPr lang="en-US" b="1" i="0" dirty="0">
                <a:solidFill>
                  <a:srgbClr val="0F1419"/>
                </a:solidFill>
                <a:effectLst/>
                <a:latin typeface="-apple-system"/>
              </a:rPr>
              <a:t> Talk to the professionals: </a:t>
            </a:r>
            <a:r>
              <a:rPr lang="en-US" b="0" i="0" dirty="0">
                <a:solidFill>
                  <a:srgbClr val="0F1419"/>
                </a:solidFill>
                <a:effectLst/>
                <a:latin typeface="-apple-system"/>
              </a:rPr>
              <a:t>Journalists aren’t expected to be experts in road collisions, so the guidelines document provides relevant contacts.</a:t>
            </a:r>
            <a:endParaRPr lang="en-GB" dirty="0"/>
          </a:p>
        </p:txBody>
      </p:sp>
      <p:pic>
        <p:nvPicPr>
          <p:cNvPr id="7" name="Audio 6">
            <a:hlinkClick r:id="" action="ppaction://media"/>
            <a:extLst>
              <a:ext uri="{FF2B5EF4-FFF2-40B4-BE49-F238E27FC236}">
                <a16:creationId xmlns:a16="http://schemas.microsoft.com/office/drawing/2014/main" id="{58594289-C8F0-438E-98D5-A15DC770B37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5552738" y="11488738"/>
            <a:ext cx="487362" cy="487362"/>
          </a:xfrm>
          <a:prstGeom prst="rect">
            <a:avLst/>
          </a:prstGeom>
        </p:spPr>
      </p:pic>
    </p:spTree>
    <p:custDataLst>
      <p:tags r:id="rId1"/>
    </p:custDataLst>
    <p:extLst>
      <p:ext uri="{BB962C8B-B14F-4D97-AF65-F5344CB8AC3E}">
        <p14:creationId xmlns:p14="http://schemas.microsoft.com/office/powerpoint/2010/main" val="2364310991"/>
      </p:ext>
    </p:extLst>
  </p:cSld>
  <p:clrMapOvr>
    <a:masterClrMapping/>
  </p:clrMapOvr>
  <mc:AlternateContent xmlns:mc="http://schemas.openxmlformats.org/markup-compatibility/2006" xmlns:p14="http://schemas.microsoft.com/office/powerpoint/2010/main">
    <mc:Choice Requires="p14">
      <p:transition spd="slow" p14:dur="2000" advTm="80401"/>
    </mc:Choice>
    <mc:Fallback xmlns="">
      <p:transition spd="slow" advTm="80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D14847-6E74-4DC2-B6E4-0437E0F0FB51}"/>
              </a:ext>
            </a:extLst>
          </p:cNvPr>
          <p:cNvPicPr>
            <a:picLocks noChangeAspect="1"/>
          </p:cNvPicPr>
          <p:nvPr/>
        </p:nvPicPr>
        <p:blipFill>
          <a:blip r:embed="rId4"/>
          <a:stretch>
            <a:fillRect/>
          </a:stretch>
        </p:blipFill>
        <p:spPr>
          <a:xfrm>
            <a:off x="1291221" y="2062965"/>
            <a:ext cx="4972050" cy="257175"/>
          </a:xfrm>
          <a:prstGeom prst="rect">
            <a:avLst/>
          </a:prstGeom>
        </p:spPr>
      </p:pic>
      <p:pic>
        <p:nvPicPr>
          <p:cNvPr id="4" name="Picture 3">
            <a:extLst>
              <a:ext uri="{FF2B5EF4-FFF2-40B4-BE49-F238E27FC236}">
                <a16:creationId xmlns:a16="http://schemas.microsoft.com/office/drawing/2014/main" id="{4B238E56-9BED-4FD1-B5D2-441A535BE61B}"/>
              </a:ext>
            </a:extLst>
          </p:cNvPr>
          <p:cNvPicPr>
            <a:picLocks noChangeAspect="1"/>
          </p:cNvPicPr>
          <p:nvPr/>
        </p:nvPicPr>
        <p:blipFill>
          <a:blip r:embed="rId5"/>
          <a:stretch>
            <a:fillRect/>
          </a:stretch>
        </p:blipFill>
        <p:spPr>
          <a:xfrm>
            <a:off x="748296" y="9540146"/>
            <a:ext cx="5514975" cy="1152525"/>
          </a:xfrm>
          <a:prstGeom prst="rect">
            <a:avLst/>
          </a:prstGeom>
        </p:spPr>
      </p:pic>
      <p:sp>
        <p:nvSpPr>
          <p:cNvPr id="2" name="Title 1">
            <a:extLst>
              <a:ext uri="{FF2B5EF4-FFF2-40B4-BE49-F238E27FC236}">
                <a16:creationId xmlns:a16="http://schemas.microsoft.com/office/drawing/2014/main" id="{C6DA4238-14C5-4570-8F1C-885E8AF075CC}"/>
              </a:ext>
            </a:extLst>
          </p:cNvPr>
          <p:cNvSpPr>
            <a:spLocks noGrp="1"/>
          </p:cNvSpPr>
          <p:nvPr>
            <p:ph type="title"/>
          </p:nvPr>
        </p:nvSpPr>
        <p:spPr/>
        <p:txBody>
          <a:bodyPr/>
          <a:lstStyle/>
          <a:p>
            <a:r>
              <a:rPr lang="en-GB" b="1" dirty="0"/>
              <a:t>What happens next?</a:t>
            </a:r>
          </a:p>
        </p:txBody>
      </p:sp>
      <p:sp>
        <p:nvSpPr>
          <p:cNvPr id="3" name="Content Placeholder 2">
            <a:extLst>
              <a:ext uri="{FF2B5EF4-FFF2-40B4-BE49-F238E27FC236}">
                <a16:creationId xmlns:a16="http://schemas.microsoft.com/office/drawing/2014/main" id="{BBABB84C-84E8-4B1E-A167-085414B9B29A}"/>
              </a:ext>
            </a:extLst>
          </p:cNvPr>
          <p:cNvSpPr>
            <a:spLocks noGrp="1"/>
          </p:cNvSpPr>
          <p:nvPr>
            <p:ph idx="1"/>
          </p:nvPr>
        </p:nvSpPr>
        <p:spPr/>
        <p:txBody>
          <a:bodyPr>
            <a:normAutofit fontScale="92500" lnSpcReduction="10000"/>
          </a:bodyPr>
          <a:lstStyle/>
          <a:p>
            <a:r>
              <a:rPr lang="en-GB" dirty="0"/>
              <a:t>‘Standards by consensus’</a:t>
            </a:r>
          </a:p>
          <a:p>
            <a:r>
              <a:rPr lang="en-GB" dirty="0"/>
              <a:t>Support from major organisations </a:t>
            </a:r>
          </a:p>
          <a:p>
            <a:r>
              <a:rPr lang="en-GB" dirty="0"/>
              <a:t>Team effort </a:t>
            </a:r>
          </a:p>
          <a:p>
            <a:pPr lvl="1"/>
            <a:r>
              <a:rPr lang="en-GB" dirty="0"/>
              <a:t>Publishers</a:t>
            </a:r>
          </a:p>
          <a:p>
            <a:pPr lvl="1"/>
            <a:r>
              <a:rPr lang="en-GB" dirty="0"/>
              <a:t>Emergency services</a:t>
            </a:r>
          </a:p>
          <a:p>
            <a:pPr lvl="1"/>
            <a:r>
              <a:rPr lang="en-GB" dirty="0"/>
              <a:t>Government</a:t>
            </a:r>
          </a:p>
          <a:p>
            <a:pPr lvl="1"/>
            <a:r>
              <a:rPr lang="en-GB" dirty="0"/>
              <a:t>Professionals</a:t>
            </a:r>
          </a:p>
          <a:p>
            <a:r>
              <a:rPr lang="en-GB" dirty="0"/>
              <a:t>Culture change</a:t>
            </a:r>
          </a:p>
          <a:p>
            <a:pPr lvl="1"/>
            <a:r>
              <a:rPr lang="en-GB" dirty="0"/>
              <a:t>Politely point people to our Guidelines</a:t>
            </a:r>
          </a:p>
          <a:p>
            <a:pPr lvl="1"/>
            <a:r>
              <a:rPr lang="en-GB" dirty="0"/>
              <a:t>Tell us how to improve them!</a:t>
            </a:r>
          </a:p>
          <a:p>
            <a:pPr lvl="2"/>
            <a:r>
              <a:rPr lang="en-GB" dirty="0">
                <a:hlinkClick r:id="rId6"/>
              </a:rPr>
              <a:t>contact@rc-rg.com</a:t>
            </a:r>
            <a:endParaRPr lang="en-GB" dirty="0"/>
          </a:p>
          <a:p>
            <a:pPr lvl="2"/>
            <a:r>
              <a:rPr lang="en-GB" dirty="0">
                <a:hlinkClick r:id="rId7"/>
              </a:rPr>
              <a:t>www.rc-rg.com/guidelines</a:t>
            </a:r>
            <a:endParaRPr lang="en-GB" dirty="0"/>
          </a:p>
          <a:p>
            <a:pPr lvl="2"/>
            <a:endParaRPr lang="en-GB" dirty="0"/>
          </a:p>
          <a:p>
            <a:pPr lvl="1"/>
            <a:endParaRPr lang="en-GB" dirty="0"/>
          </a:p>
          <a:p>
            <a:pPr lvl="1"/>
            <a:endParaRPr lang="en-GB" dirty="0"/>
          </a:p>
        </p:txBody>
      </p:sp>
      <p:pic>
        <p:nvPicPr>
          <p:cNvPr id="5" name="Picture 4">
            <a:extLst>
              <a:ext uri="{FF2B5EF4-FFF2-40B4-BE49-F238E27FC236}">
                <a16:creationId xmlns:a16="http://schemas.microsoft.com/office/drawing/2014/main" id="{370D7057-A892-4057-800D-9671E92DB71D}"/>
              </a:ext>
            </a:extLst>
          </p:cNvPr>
          <p:cNvPicPr>
            <a:picLocks noChangeAspect="1"/>
          </p:cNvPicPr>
          <p:nvPr/>
        </p:nvPicPr>
        <p:blipFill>
          <a:blip r:embed="rId8"/>
          <a:stretch>
            <a:fillRect/>
          </a:stretch>
        </p:blipFill>
        <p:spPr>
          <a:xfrm>
            <a:off x="13283575" y="910949"/>
            <a:ext cx="1240498" cy="3268879"/>
          </a:xfrm>
          <a:prstGeom prst="rect">
            <a:avLst/>
          </a:prstGeom>
        </p:spPr>
      </p:pic>
      <p:pic>
        <p:nvPicPr>
          <p:cNvPr id="6" name="Content Placeholder 4">
            <a:extLst>
              <a:ext uri="{FF2B5EF4-FFF2-40B4-BE49-F238E27FC236}">
                <a16:creationId xmlns:a16="http://schemas.microsoft.com/office/drawing/2014/main" id="{A0B9B0F6-2129-4A4E-AA1A-ED64C596CFB9}"/>
              </a:ext>
            </a:extLst>
          </p:cNvPr>
          <p:cNvPicPr>
            <a:picLocks noChangeAspect="1"/>
          </p:cNvPicPr>
          <p:nvPr/>
        </p:nvPicPr>
        <p:blipFill>
          <a:blip r:embed="rId9"/>
          <a:stretch>
            <a:fillRect/>
          </a:stretch>
        </p:blipFill>
        <p:spPr>
          <a:xfrm>
            <a:off x="10566400" y="4179828"/>
            <a:ext cx="4572000" cy="6162675"/>
          </a:xfrm>
          <a:prstGeom prst="rect">
            <a:avLst/>
          </a:prstGeom>
        </p:spPr>
      </p:pic>
      <p:pic>
        <p:nvPicPr>
          <p:cNvPr id="8" name="Audio 7">
            <a:hlinkClick r:id="" action="ppaction://media"/>
            <a:extLst>
              <a:ext uri="{FF2B5EF4-FFF2-40B4-BE49-F238E27FC236}">
                <a16:creationId xmlns:a16="http://schemas.microsoft.com/office/drawing/2014/main" id="{1BECF34B-823A-4127-8A7C-6DCAADA5EEC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552738" y="11488738"/>
            <a:ext cx="487362" cy="487362"/>
          </a:xfrm>
          <a:prstGeom prst="rect">
            <a:avLst/>
          </a:prstGeom>
        </p:spPr>
      </p:pic>
    </p:spTree>
    <p:extLst>
      <p:ext uri="{BB962C8B-B14F-4D97-AF65-F5344CB8AC3E}">
        <p14:creationId xmlns:p14="http://schemas.microsoft.com/office/powerpoint/2010/main" val="3761999366"/>
      </p:ext>
    </p:extLst>
  </p:cSld>
  <p:clrMapOvr>
    <a:masterClrMapping/>
  </p:clrMapOvr>
  <mc:AlternateContent xmlns:mc="http://schemas.openxmlformats.org/markup-compatibility/2006" xmlns:p14="http://schemas.microsoft.com/office/powerpoint/2010/main">
    <mc:Choice Requires="p14">
      <p:transition spd="slow" p14:dur="2000" advTm="87280"/>
    </mc:Choice>
    <mc:Fallback xmlns="">
      <p:transition spd="slow" advTm="87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9171E8-B261-46F5-9C37-8F3E0E0EB981}"/>
              </a:ext>
            </a:extLst>
          </p:cNvPr>
          <p:cNvPicPr>
            <a:picLocks noChangeAspect="1"/>
          </p:cNvPicPr>
          <p:nvPr/>
        </p:nvPicPr>
        <p:blipFill>
          <a:blip r:embed="rId5"/>
          <a:stretch>
            <a:fillRect/>
          </a:stretch>
        </p:blipFill>
        <p:spPr>
          <a:xfrm>
            <a:off x="1291221" y="2062965"/>
            <a:ext cx="4972050" cy="257175"/>
          </a:xfrm>
          <a:prstGeom prst="rect">
            <a:avLst/>
          </a:prstGeom>
        </p:spPr>
      </p:pic>
      <p:pic>
        <p:nvPicPr>
          <p:cNvPr id="6" name="Picture 5">
            <a:extLst>
              <a:ext uri="{FF2B5EF4-FFF2-40B4-BE49-F238E27FC236}">
                <a16:creationId xmlns:a16="http://schemas.microsoft.com/office/drawing/2014/main" id="{43E41B6A-CF24-45B6-96ED-FB506E495D2D}"/>
              </a:ext>
            </a:extLst>
          </p:cNvPr>
          <p:cNvPicPr>
            <a:picLocks noChangeAspect="1"/>
          </p:cNvPicPr>
          <p:nvPr/>
        </p:nvPicPr>
        <p:blipFill>
          <a:blip r:embed="rId6"/>
          <a:stretch>
            <a:fillRect/>
          </a:stretch>
        </p:blipFill>
        <p:spPr>
          <a:xfrm>
            <a:off x="13283575" y="910949"/>
            <a:ext cx="1240498" cy="3268879"/>
          </a:xfrm>
          <a:prstGeom prst="rect">
            <a:avLst/>
          </a:prstGeom>
        </p:spPr>
      </p:pic>
      <p:pic>
        <p:nvPicPr>
          <p:cNvPr id="5" name="Picture 4">
            <a:extLst>
              <a:ext uri="{FF2B5EF4-FFF2-40B4-BE49-F238E27FC236}">
                <a16:creationId xmlns:a16="http://schemas.microsoft.com/office/drawing/2014/main" id="{74B8C619-4411-4F92-98D3-B1F945DAF973}"/>
              </a:ext>
            </a:extLst>
          </p:cNvPr>
          <p:cNvPicPr>
            <a:picLocks noChangeAspect="1"/>
          </p:cNvPicPr>
          <p:nvPr/>
        </p:nvPicPr>
        <p:blipFill>
          <a:blip r:embed="rId7"/>
          <a:stretch>
            <a:fillRect/>
          </a:stretch>
        </p:blipFill>
        <p:spPr>
          <a:xfrm>
            <a:off x="748296" y="9540146"/>
            <a:ext cx="5514975" cy="1152525"/>
          </a:xfrm>
          <a:prstGeom prst="rect">
            <a:avLst/>
          </a:prstGeom>
        </p:spPr>
      </p:pic>
      <p:sp>
        <p:nvSpPr>
          <p:cNvPr id="2" name="Title 1">
            <a:extLst>
              <a:ext uri="{FF2B5EF4-FFF2-40B4-BE49-F238E27FC236}">
                <a16:creationId xmlns:a16="http://schemas.microsoft.com/office/drawing/2014/main" id="{0F05FFC6-8615-4BA3-AC98-1F0B841E08B9}"/>
              </a:ext>
            </a:extLst>
          </p:cNvPr>
          <p:cNvSpPr>
            <a:spLocks noGrp="1"/>
          </p:cNvSpPr>
          <p:nvPr>
            <p:ph type="title"/>
          </p:nvPr>
        </p:nvSpPr>
        <p:spPr/>
        <p:txBody>
          <a:bodyPr/>
          <a:lstStyle/>
          <a:p>
            <a:r>
              <a:rPr lang="en-GB" b="1" dirty="0"/>
              <a:t>About the Active Travel Academy</a:t>
            </a:r>
          </a:p>
        </p:txBody>
      </p:sp>
      <p:sp>
        <p:nvSpPr>
          <p:cNvPr id="3" name="Content Placeholder 2">
            <a:extLst>
              <a:ext uri="{FF2B5EF4-FFF2-40B4-BE49-F238E27FC236}">
                <a16:creationId xmlns:a16="http://schemas.microsoft.com/office/drawing/2014/main" id="{92ED54B1-43F5-49EA-A490-92FEC5CAE949}"/>
              </a:ext>
            </a:extLst>
          </p:cNvPr>
          <p:cNvSpPr>
            <a:spLocks noGrp="1"/>
          </p:cNvSpPr>
          <p:nvPr>
            <p:ph idx="1"/>
          </p:nvPr>
        </p:nvSpPr>
        <p:spPr>
          <a:xfrm>
            <a:off x="1117600" y="3005670"/>
            <a:ext cx="13432118" cy="7994024"/>
          </a:xfrm>
        </p:spPr>
        <p:txBody>
          <a:bodyPr>
            <a:normAutofit/>
          </a:bodyPr>
          <a:lstStyle/>
          <a:p>
            <a:r>
              <a:rPr lang="en-GB" sz="3600" dirty="0"/>
              <a:t>Launched September 2019 by Professor Rachel </a:t>
            </a:r>
            <a:r>
              <a:rPr lang="en-GB" sz="3600" dirty="0" err="1"/>
              <a:t>Aldred</a:t>
            </a:r>
            <a:endParaRPr lang="en-GB" sz="3600" dirty="0"/>
          </a:p>
          <a:p>
            <a:r>
              <a:rPr lang="en-GB" sz="3600" dirty="0"/>
              <a:t>Expertise from within the University of Westminster, and outside</a:t>
            </a:r>
          </a:p>
          <a:p>
            <a:r>
              <a:rPr lang="en-GB" sz="3600" dirty="0"/>
              <a:t>Focus on walking and cycling, </a:t>
            </a:r>
            <a:r>
              <a:rPr lang="en-GB" sz="3600" dirty="0" err="1"/>
              <a:t>micromobilities</a:t>
            </a:r>
            <a:r>
              <a:rPr lang="en-GB" sz="3600" dirty="0"/>
              <a:t> – reductions in car use</a:t>
            </a:r>
          </a:p>
          <a:p>
            <a:r>
              <a:rPr lang="en-GB" sz="3600" dirty="0"/>
              <a:t>Issues: air pollution and climate change, inactivity, road danger, unequal access to transport, the loss of independent mobility in young and old</a:t>
            </a:r>
          </a:p>
          <a:p>
            <a:r>
              <a:rPr lang="en-GB" sz="3600" dirty="0"/>
              <a:t>PhD studentships, international summer schools and visiting international fellowships</a:t>
            </a:r>
          </a:p>
          <a:p>
            <a:r>
              <a:rPr lang="en-GB" sz="3600" dirty="0"/>
              <a:t>Open, online access journal for the field</a:t>
            </a:r>
          </a:p>
          <a:p>
            <a:r>
              <a:rPr lang="en-GB" sz="3600" dirty="0"/>
              <a:t>Media awards</a:t>
            </a:r>
          </a:p>
          <a:p>
            <a:r>
              <a:rPr lang="en-GB" sz="3600" dirty="0"/>
              <a:t>Media reporting guidelines</a:t>
            </a:r>
          </a:p>
          <a:p>
            <a:r>
              <a:rPr lang="en-GB" sz="3600" dirty="0"/>
              <a:t>blog.westminster.ac.uk/ata/</a:t>
            </a:r>
          </a:p>
        </p:txBody>
      </p:sp>
      <p:pic>
        <p:nvPicPr>
          <p:cNvPr id="4" name="Content Placeholder 3">
            <a:extLst>
              <a:ext uri="{FF2B5EF4-FFF2-40B4-BE49-F238E27FC236}">
                <a16:creationId xmlns:a16="http://schemas.microsoft.com/office/drawing/2014/main" id="{77ED4BB4-12C5-492C-98E5-A381C8D521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61059" y="8433337"/>
            <a:ext cx="2987632" cy="2082264"/>
          </a:xfrm>
          <a:prstGeom prst="rect">
            <a:avLst/>
          </a:prstGeom>
        </p:spPr>
      </p:pic>
      <p:pic>
        <p:nvPicPr>
          <p:cNvPr id="8" name="Audio 7">
            <a:hlinkClick r:id="" action="ppaction://media"/>
            <a:extLst>
              <a:ext uri="{FF2B5EF4-FFF2-40B4-BE49-F238E27FC236}">
                <a16:creationId xmlns:a16="http://schemas.microsoft.com/office/drawing/2014/main" id="{EAD5663F-2463-4493-964B-5545DA85131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552738" y="11488738"/>
            <a:ext cx="487362" cy="487362"/>
          </a:xfrm>
          <a:prstGeom prst="rect">
            <a:avLst/>
          </a:prstGeom>
        </p:spPr>
      </p:pic>
    </p:spTree>
    <p:extLst>
      <p:ext uri="{BB962C8B-B14F-4D97-AF65-F5344CB8AC3E}">
        <p14:creationId xmlns:p14="http://schemas.microsoft.com/office/powerpoint/2010/main" val="3349838571"/>
      </p:ext>
    </p:extLst>
  </p:cSld>
  <p:clrMapOvr>
    <a:masterClrMapping/>
  </p:clrMapOvr>
  <mc:AlternateContent xmlns:mc="http://schemas.openxmlformats.org/markup-compatibility/2006" xmlns:p14="http://schemas.microsoft.com/office/powerpoint/2010/main">
    <mc:Choice Requires="p14">
      <p:transition spd="slow" p14:dur="2000" advTm="51544"/>
    </mc:Choice>
    <mc:Fallback xmlns="">
      <p:transition spd="slow" advTm="51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5|8.9|4.7|1.5"/>
</p:tagLst>
</file>

<file path=ppt/tags/tag2.xml><?xml version="1.0" encoding="utf-8"?>
<p:tagLst xmlns:a="http://schemas.openxmlformats.org/drawingml/2006/main" xmlns:r="http://schemas.openxmlformats.org/officeDocument/2006/relationships" xmlns:p="http://schemas.openxmlformats.org/presentationml/2006/main">
  <p:tag name="TIMING" val="|5.6|17.1|4.3|23.6|22.4"/>
</p:tagLst>
</file>

<file path=ppt/tags/tag3.xml><?xml version="1.0" encoding="utf-8"?>
<p:tagLst xmlns:a="http://schemas.openxmlformats.org/drawingml/2006/main" xmlns:r="http://schemas.openxmlformats.org/officeDocument/2006/relationships" xmlns:p="http://schemas.openxmlformats.org/presentationml/2006/main">
  <p:tag name="TIMING" val="|16.7|3.6|44.4|47|12.8"/>
</p:tagLst>
</file>

<file path=ppt/tags/tag4.xml><?xml version="1.0" encoding="utf-8"?>
<p:tagLst xmlns:a="http://schemas.openxmlformats.org/drawingml/2006/main" xmlns:r="http://schemas.openxmlformats.org/officeDocument/2006/relationships" xmlns:p="http://schemas.openxmlformats.org/presentationml/2006/main">
  <p:tag name="TIMING" val="|9.2|8.2|11.7|2.4|10.4"/>
</p:tagLst>
</file>

<file path=ppt/tags/tag5.xml><?xml version="1.0" encoding="utf-8"?>
<p:tagLst xmlns:a="http://schemas.openxmlformats.org/drawingml/2006/main" xmlns:r="http://schemas.openxmlformats.org/officeDocument/2006/relationships" xmlns:p="http://schemas.openxmlformats.org/presentationml/2006/main">
  <p:tag name="TIMING" val="|26.8|19.6|13.2|17.3|2.1|12.7"/>
</p:tagLst>
</file>

<file path=ppt/tags/tag6.xml><?xml version="1.0" encoding="utf-8"?>
<p:tagLst xmlns:a="http://schemas.openxmlformats.org/drawingml/2006/main" xmlns:r="http://schemas.openxmlformats.org/officeDocument/2006/relationships" xmlns:p="http://schemas.openxmlformats.org/presentationml/2006/main">
  <p:tag name="TIMING" val="|0.8|11.7|27.3|3.3"/>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3866</TotalTime>
  <Words>791</Words>
  <Application>Microsoft Office PowerPoint</Application>
  <PresentationFormat>Custom</PresentationFormat>
  <Paragraphs>75</Paragraphs>
  <Slides>10</Slides>
  <Notes>3</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-apple-system</vt:lpstr>
      <vt:lpstr>Arial</vt:lpstr>
      <vt:lpstr>Calibri</vt:lpstr>
      <vt:lpstr>Calibri Light</vt:lpstr>
      <vt:lpstr>Office Theme</vt:lpstr>
      <vt:lpstr> </vt:lpstr>
      <vt:lpstr>The trouble with ‘car accidents’</vt:lpstr>
      <vt:lpstr>Most crashes aren’t ‘car accidents’</vt:lpstr>
      <vt:lpstr>What the research tells us</vt:lpstr>
      <vt:lpstr>PowerPoint Presentation</vt:lpstr>
      <vt:lpstr>The Guidelines</vt:lpstr>
      <vt:lpstr>The Guidelines</vt:lpstr>
      <vt:lpstr>What happens next?</vt:lpstr>
      <vt:lpstr>About the Active Travel Academy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Active Travel Media Awards</dc:title>
  <dc:creator>Laura Laker</dc:creator>
  <cp:lastModifiedBy>Laura Laker</cp:lastModifiedBy>
  <cp:revision>107</cp:revision>
  <dcterms:created xsi:type="dcterms:W3CDTF">2019-11-19T17:39:21Z</dcterms:created>
  <dcterms:modified xsi:type="dcterms:W3CDTF">2021-05-20T13:44:54Z</dcterms:modified>
</cp:coreProperties>
</file>