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0" r:id="rId3"/>
  </p:sldMasterIdLst>
  <p:notesMasterIdLst>
    <p:notesMasterId r:id="rId26"/>
  </p:notesMasterIdLst>
  <p:handoutMasterIdLst>
    <p:handoutMasterId r:id="rId27"/>
  </p:handoutMasterIdLst>
  <p:sldIdLst>
    <p:sldId id="264" r:id="rId4"/>
    <p:sldId id="365" r:id="rId5"/>
    <p:sldId id="266" r:id="rId6"/>
    <p:sldId id="305" r:id="rId7"/>
    <p:sldId id="356" r:id="rId8"/>
    <p:sldId id="357" r:id="rId9"/>
    <p:sldId id="358" r:id="rId10"/>
    <p:sldId id="316" r:id="rId11"/>
    <p:sldId id="319" r:id="rId12"/>
    <p:sldId id="318" r:id="rId13"/>
    <p:sldId id="320" r:id="rId14"/>
    <p:sldId id="323" r:id="rId15"/>
    <p:sldId id="324" r:id="rId16"/>
    <p:sldId id="325" r:id="rId17"/>
    <p:sldId id="360" r:id="rId18"/>
    <p:sldId id="361" r:id="rId19"/>
    <p:sldId id="359" r:id="rId20"/>
    <p:sldId id="362" r:id="rId21"/>
    <p:sldId id="363" r:id="rId22"/>
    <p:sldId id="364" r:id="rId23"/>
    <p:sldId id="353" r:id="rId24"/>
    <p:sldId id="329" r:id="rId25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434" autoAdjust="0"/>
  </p:normalViewPr>
  <p:slideViewPr>
    <p:cSldViewPr>
      <p:cViewPr varScale="1">
        <p:scale>
          <a:sx n="109" d="100"/>
          <a:sy n="109" d="100"/>
        </p:scale>
        <p:origin x="17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46" y="90"/>
      </p:cViewPr>
      <p:guideLst>
        <p:guide orient="horz" pos="313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F704F-96B9-43E1-87FA-3937F771DF4E}" type="datetimeFigureOut">
              <a:rPr lang="en-GB" smtClean="0"/>
              <a:pPr/>
              <a:t>06/06/2017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19723-E54D-400C-AECB-D9B8CC312F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436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F8173-156E-452D-B218-80315B814CB0}" type="datetimeFigureOut">
              <a:rPr lang="en-GB" smtClean="0"/>
              <a:pPr/>
              <a:t>06/06/2017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974F1-67AE-48D8-B820-35B8FD46A6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05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62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Attending </a:t>
            </a:r>
          </a:p>
          <a:p>
            <a:endParaRPr lang="en-GB" dirty="0"/>
          </a:p>
          <a:p>
            <a:r>
              <a:rPr lang="en-GB" dirty="0" smtClean="0"/>
              <a:t>Maria Le Cartier de </a:t>
            </a:r>
            <a:r>
              <a:rPr lang="en-GB" dirty="0" err="1" smtClean="0"/>
              <a:t>Vesuld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Massimilliano</a:t>
            </a:r>
            <a:r>
              <a:rPr lang="en-GB" dirty="0" smtClean="0"/>
              <a:t> </a:t>
            </a:r>
            <a:r>
              <a:rPr lang="en-GB" dirty="0" err="1" smtClean="0"/>
              <a:t>Fusari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Nicola </a:t>
            </a:r>
            <a:r>
              <a:rPr lang="en-GB" dirty="0" err="1" smtClean="0"/>
              <a:t>Allett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Phillip Hedges</a:t>
            </a:r>
          </a:p>
          <a:p>
            <a:endParaRPr lang="en-GB" dirty="0"/>
          </a:p>
          <a:p>
            <a:r>
              <a:rPr lang="en-GB" dirty="0" smtClean="0"/>
              <a:t>Victoria Watson </a:t>
            </a:r>
          </a:p>
          <a:p>
            <a:endParaRPr lang="en-GB" dirty="0"/>
          </a:p>
          <a:p>
            <a:r>
              <a:rPr lang="en-GB" dirty="0" smtClean="0"/>
              <a:t>Xin Li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259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Attending</a:t>
            </a:r>
          </a:p>
          <a:p>
            <a:endParaRPr lang="en-GB" dirty="0"/>
          </a:p>
          <a:p>
            <a:r>
              <a:rPr lang="en-GB" dirty="0" err="1" smtClean="0"/>
              <a:t>Ashif</a:t>
            </a:r>
            <a:r>
              <a:rPr lang="en-GB" dirty="0" smtClean="0"/>
              <a:t> </a:t>
            </a:r>
            <a:r>
              <a:rPr lang="en-GB" dirty="0" err="1" smtClean="0"/>
              <a:t>Tejani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Chris Kennett</a:t>
            </a:r>
          </a:p>
          <a:p>
            <a:endParaRPr lang="en-GB" dirty="0"/>
          </a:p>
          <a:p>
            <a:r>
              <a:rPr lang="en-GB" dirty="0" smtClean="0"/>
              <a:t>Claire Robertson</a:t>
            </a:r>
          </a:p>
          <a:p>
            <a:endParaRPr lang="en-GB" dirty="0"/>
          </a:p>
          <a:p>
            <a:r>
              <a:rPr lang="en-GB" dirty="0" smtClean="0"/>
              <a:t>Dimitris </a:t>
            </a:r>
            <a:r>
              <a:rPr lang="en-GB" dirty="0" err="1" smtClean="0"/>
              <a:t>Dracopoulos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Gillian Rhodes</a:t>
            </a:r>
          </a:p>
          <a:p>
            <a:endParaRPr lang="en-GB" dirty="0"/>
          </a:p>
          <a:p>
            <a:r>
              <a:rPr lang="en-GB" dirty="0" smtClean="0"/>
              <a:t>Graham </a:t>
            </a:r>
            <a:r>
              <a:rPr lang="en-GB" dirty="0" err="1" smtClean="0"/>
              <a:t>Keikle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61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Attending</a:t>
            </a:r>
          </a:p>
          <a:p>
            <a:endParaRPr lang="en-GB" dirty="0"/>
          </a:p>
          <a:p>
            <a:r>
              <a:rPr lang="en-GB" dirty="0" smtClean="0"/>
              <a:t>Kate Weir</a:t>
            </a:r>
          </a:p>
          <a:p>
            <a:endParaRPr lang="en-GB" dirty="0"/>
          </a:p>
          <a:p>
            <a:r>
              <a:rPr lang="en-GB" dirty="0" err="1" smtClean="0"/>
              <a:t>Ihemere</a:t>
            </a:r>
            <a:r>
              <a:rPr lang="en-GB" dirty="0" smtClean="0"/>
              <a:t> </a:t>
            </a:r>
            <a:r>
              <a:rPr lang="en-GB" dirty="0" err="1" smtClean="0"/>
              <a:t>Kelechukwu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Mark Odell</a:t>
            </a:r>
          </a:p>
          <a:p>
            <a:endParaRPr lang="en-GB" dirty="0"/>
          </a:p>
          <a:p>
            <a:r>
              <a:rPr lang="en-GB" dirty="0" smtClean="0"/>
              <a:t>Regina Keith</a:t>
            </a:r>
          </a:p>
          <a:p>
            <a:endParaRPr lang="en-GB" dirty="0"/>
          </a:p>
          <a:p>
            <a:r>
              <a:rPr lang="en-GB" dirty="0" err="1" smtClean="0"/>
              <a:t>Savraj</a:t>
            </a:r>
            <a:r>
              <a:rPr lang="en-GB" dirty="0" smtClean="0"/>
              <a:t> </a:t>
            </a:r>
            <a:r>
              <a:rPr lang="en-GB" dirty="0" err="1" smtClean="0"/>
              <a:t>Matharu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050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2326" y="4752315"/>
            <a:ext cx="5486400" cy="447556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Attending </a:t>
            </a:r>
          </a:p>
          <a:p>
            <a:endParaRPr lang="en-GB" dirty="0"/>
          </a:p>
          <a:p>
            <a:r>
              <a:rPr lang="en-GB" dirty="0" smtClean="0"/>
              <a:t>Wendy Purdy</a:t>
            </a:r>
          </a:p>
          <a:p>
            <a:endParaRPr lang="en-GB" dirty="0"/>
          </a:p>
          <a:p>
            <a:r>
              <a:rPr lang="en-GB" dirty="0" smtClean="0"/>
              <a:t>Philip Trwoga</a:t>
            </a:r>
          </a:p>
          <a:p>
            <a:endParaRPr lang="en-GB" dirty="0"/>
          </a:p>
          <a:p>
            <a:r>
              <a:rPr lang="en-GB" dirty="0" err="1" smtClean="0"/>
              <a:t>Kaoruko</a:t>
            </a:r>
            <a:r>
              <a:rPr lang="en-GB" dirty="0" smtClean="0"/>
              <a:t> Kondo</a:t>
            </a:r>
          </a:p>
          <a:p>
            <a:endParaRPr lang="en-GB" dirty="0"/>
          </a:p>
          <a:p>
            <a:r>
              <a:rPr lang="en-GB" dirty="0" smtClean="0"/>
              <a:t>Sophie </a:t>
            </a:r>
            <a:r>
              <a:rPr lang="en-GB" dirty="0" err="1" smtClean="0"/>
              <a:t>Triantiaphillidou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Susan </a:t>
            </a:r>
            <a:r>
              <a:rPr lang="en-GB" dirty="0" err="1" smtClean="0"/>
              <a:t>Balint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057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505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595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749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are hoping Kevin can attend to receive this. He is trying to arrange teaching cover.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121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764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7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914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037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656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85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6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55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346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Non attending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47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Attending</a:t>
            </a:r>
          </a:p>
          <a:p>
            <a:endParaRPr lang="en-GB" dirty="0"/>
          </a:p>
          <a:p>
            <a:r>
              <a:rPr lang="en-GB" dirty="0" smtClean="0"/>
              <a:t>Ali </a:t>
            </a:r>
            <a:r>
              <a:rPr lang="en-GB" dirty="0" err="1" smtClean="0"/>
              <a:t>Shahin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Bradley Elliot</a:t>
            </a:r>
          </a:p>
          <a:p>
            <a:endParaRPr lang="en-GB" dirty="0"/>
          </a:p>
          <a:p>
            <a:r>
              <a:rPr lang="en-GB" dirty="0" smtClean="0"/>
              <a:t>Diane </a:t>
            </a:r>
            <a:r>
              <a:rPr lang="en-GB" dirty="0" err="1" smtClean="0"/>
              <a:t>Astin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David </a:t>
            </a:r>
            <a:r>
              <a:rPr lang="en-GB" dirty="0" err="1" smtClean="0"/>
              <a:t>Khabaz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Elaine Fisher</a:t>
            </a:r>
          </a:p>
          <a:p>
            <a:endParaRPr lang="en-GB" dirty="0"/>
          </a:p>
          <a:p>
            <a:r>
              <a:rPr lang="en-GB" dirty="0" err="1" smtClean="0"/>
              <a:t>Elisabetta</a:t>
            </a:r>
            <a:r>
              <a:rPr lang="en-GB" dirty="0" smtClean="0"/>
              <a:t> </a:t>
            </a:r>
            <a:r>
              <a:rPr lang="en-GB" dirty="0" err="1" smtClean="0"/>
              <a:t>Brighi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Emanuela</a:t>
            </a:r>
            <a:r>
              <a:rPr lang="en-GB" dirty="0" smtClean="0"/>
              <a:t> </a:t>
            </a:r>
            <a:r>
              <a:rPr lang="en-GB" dirty="0" err="1" smtClean="0"/>
              <a:t>Volpi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111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Encrica</a:t>
            </a:r>
            <a:r>
              <a:rPr lang="en-GB" dirty="0" smtClean="0"/>
              <a:t> Papa</a:t>
            </a:r>
          </a:p>
          <a:p>
            <a:endParaRPr lang="en-GB" dirty="0"/>
          </a:p>
          <a:p>
            <a:r>
              <a:rPr lang="en-GB" dirty="0" smtClean="0"/>
              <a:t>Fiona Daniels</a:t>
            </a:r>
          </a:p>
          <a:p>
            <a:endParaRPr lang="en-GB" dirty="0"/>
          </a:p>
          <a:p>
            <a:r>
              <a:rPr lang="en-GB" dirty="0" err="1" smtClean="0"/>
              <a:t>Hayet</a:t>
            </a:r>
            <a:r>
              <a:rPr lang="en-GB" dirty="0" smtClean="0"/>
              <a:t> </a:t>
            </a:r>
            <a:r>
              <a:rPr lang="en-GB" dirty="0" err="1" smtClean="0"/>
              <a:t>Bahri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Ian </a:t>
            </a:r>
            <a:r>
              <a:rPr lang="en-GB" dirty="0" err="1" smtClean="0"/>
              <a:t>Cannings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Laurence Randell</a:t>
            </a:r>
          </a:p>
          <a:p>
            <a:endParaRPr lang="en-GB" dirty="0"/>
          </a:p>
          <a:p>
            <a:r>
              <a:rPr lang="en-GB" dirty="0" smtClean="0"/>
              <a:t>Maria Blanco </a:t>
            </a:r>
            <a:r>
              <a:rPr lang="en-GB" dirty="0" err="1" smtClean="0"/>
              <a:t>Hermidia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974F1-67AE-48D8-B820-35B8FD46A60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50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0688" y="1474788"/>
            <a:ext cx="7197725" cy="1470025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068638"/>
            <a:ext cx="7197725" cy="3455987"/>
          </a:xfrm>
        </p:spPr>
        <p:txBody>
          <a:bodyPr/>
          <a:lstStyle>
            <a:lvl1pPr marL="0" indent="0">
              <a:buFont typeface="Arial" pitchFamily="-10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371600" cy="69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2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82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1363" y="1474788"/>
            <a:ext cx="1798637" cy="5049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0688" y="1474788"/>
            <a:ext cx="5248275" cy="504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515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0688" y="1474788"/>
            <a:ext cx="7197725" cy="1470025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068638"/>
            <a:ext cx="7197725" cy="3455987"/>
          </a:xfrm>
        </p:spPr>
        <p:txBody>
          <a:bodyPr/>
          <a:lstStyle>
            <a:lvl1pPr marL="0" indent="0">
              <a:buFont typeface="Arial" pitchFamily="-10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371600" cy="69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914400"/>
            <a:ext cx="7197725" cy="658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44650"/>
            <a:ext cx="7197725" cy="43195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98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61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914400"/>
            <a:ext cx="7197725" cy="658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5675" y="1644650"/>
            <a:ext cx="352266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644650"/>
            <a:ext cx="35226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4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4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80000"/>
            <a:ext cx="7197725" cy="2160000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92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466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02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97725" cy="658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97725" cy="4319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1914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26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6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1363" y="1474788"/>
            <a:ext cx="1798637" cy="504983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0688" y="1474788"/>
            <a:ext cx="5248275" cy="504983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8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OW Leading the Way white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42875"/>
            <a:ext cx="13128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UOW Leading the Way claret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42875"/>
            <a:ext cx="13128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0688" y="1474788"/>
            <a:ext cx="7197725" cy="1470025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068638"/>
            <a:ext cx="7197725" cy="3455987"/>
          </a:xfrm>
        </p:spPr>
        <p:txBody>
          <a:bodyPr/>
          <a:lstStyle>
            <a:lvl1pPr marL="0" indent="0">
              <a:buFont typeface="Arial" pitchFamily="-10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4520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914400"/>
            <a:ext cx="7197725" cy="658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44650"/>
            <a:ext cx="7197725" cy="43195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43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801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838200"/>
            <a:ext cx="7197725" cy="658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5675" y="1568450"/>
            <a:ext cx="352266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68450"/>
            <a:ext cx="35226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2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5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80000"/>
            <a:ext cx="7197725" cy="2160000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2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96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314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5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98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30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1363" y="1474788"/>
            <a:ext cx="1798637" cy="504983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0688" y="1474788"/>
            <a:ext cx="5248275" cy="504983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3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97725" cy="658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187" y="1568450"/>
            <a:ext cx="352266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568450"/>
            <a:ext cx="35226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890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80000"/>
            <a:ext cx="7197725" cy="2160000"/>
          </a:xfrm>
        </p:spPr>
        <p:txBody>
          <a:bodyPr/>
          <a:lstStyle>
            <a:lvl1pPr>
              <a:lnSpc>
                <a:spcPts val="50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79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6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83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0"/>
            <a:ext cx="71977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09800"/>
            <a:ext cx="71977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371600" cy="69769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6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9pPr>
    </p:titleStyle>
    <p:bodyStyle>
      <a:lvl1pPr marL="342900" indent="-3429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2"/>
            </a:gs>
            <a:gs pos="100000">
              <a:srgbClr val="6A1A4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0688" y="1474788"/>
            <a:ext cx="71977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2205038"/>
            <a:ext cx="71977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371600" cy="69769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0688" y="1474788"/>
            <a:ext cx="71977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2205038"/>
            <a:ext cx="71977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5124" name="Picture 4" descr="UOW Leading the Way white1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42875"/>
            <a:ext cx="13128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UOW Leading the Way claret15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42875"/>
            <a:ext cx="13128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A1A41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D9AAA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–"/>
        <a:defRPr sz="2400">
          <a:solidFill>
            <a:srgbClr val="7D9AAA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400">
          <a:solidFill>
            <a:srgbClr val="7D9AAA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D9AAA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D9AAA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9AAA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9AAA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9AAA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D9AAA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" descr="118704_9578+Burn7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" y="57406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1" descr="Leadingtheway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6388"/>
            <a:ext cx="2573337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920240"/>
            <a:ext cx="8229600" cy="65836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GB" sz="4000" b="1" dirty="0">
                <a:latin typeface="Calibri Light" panose="020F0302020204030204" pitchFamily="34" charset="0"/>
              </a:rPr>
              <a:t>Inspiring Teaching : </a:t>
            </a:r>
            <a:r>
              <a:rPr lang="en-GB" sz="4000" dirty="0">
                <a:latin typeface="Calibri Light" panose="020F0302020204030204" pitchFamily="34" charset="0"/>
              </a:rPr>
              <a:t>Inspiring Learning</a:t>
            </a:r>
            <a:endParaRPr lang="en-GB" sz="4000" b="1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9800"/>
            <a:ext cx="3965448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Maria Granados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Marie Le </a:t>
            </a:r>
            <a:r>
              <a:rPr lang="en-GB" dirty="0" smtClean="0">
                <a:latin typeface="Calibri Light" panose="020F0302020204030204" pitchFamily="34" charset="0"/>
              </a:rPr>
              <a:t>Cartier de </a:t>
            </a:r>
            <a:r>
              <a:rPr lang="en-GB" dirty="0" err="1" smtClean="0">
                <a:latin typeface="Calibri Light" panose="020F0302020204030204" pitchFamily="34" charset="0"/>
              </a:rPr>
              <a:t>Vesuld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Marilyn Freeman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Martin Percy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Masssimiliano</a:t>
            </a:r>
            <a:r>
              <a:rPr lang="en-GB" dirty="0">
                <a:latin typeface="Calibri Light" panose="020F0302020204030204" pitchFamily="34" charset="0"/>
              </a:rPr>
              <a:t> Fusari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Nicola </a:t>
            </a:r>
            <a:r>
              <a:rPr lang="en-GB" dirty="0" err="1">
                <a:latin typeface="Calibri Light" panose="020F0302020204030204" pitchFamily="34" charset="0"/>
              </a:rPr>
              <a:t>Allett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Pete Astor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Philip Hedges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Sara Marino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Simon McArthur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Victoria Brooks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Victoria Watson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Wilfred </a:t>
            </a:r>
            <a:r>
              <a:rPr lang="en-GB" dirty="0" err="1">
                <a:latin typeface="Calibri Light" panose="020F0302020204030204" pitchFamily="34" charset="0"/>
              </a:rPr>
              <a:t>Achille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Xin Li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30766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Senior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Arman </a:t>
            </a:r>
            <a:r>
              <a:rPr lang="en-GB" dirty="0" err="1">
                <a:latin typeface="Calibri Light" panose="020F0302020204030204" pitchFamily="34" charset="0"/>
              </a:rPr>
              <a:t>Farakish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Ashif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Tejani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Christian Kennett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Claire Robertson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Dimitris Dracopoulos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Giannis Keramidas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Gillian Rhodes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Graham Meikle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John Murphy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Kamalini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Sivagurunathan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2494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Senior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Kate Weir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Kelechukwu Ihemere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Lucy Soutter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Mark Odell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Nadia Amin</a:t>
            </a: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Natalie Newey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Regina Keith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Samir Pandya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Savraj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 smtClean="0">
                <a:latin typeface="Calibri Light" panose="020F0302020204030204" pitchFamily="34" charset="0"/>
              </a:rPr>
              <a:t>Matharu</a:t>
            </a:r>
            <a:endParaRPr lang="en-GB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alibri Light" panose="020F0302020204030204" pitchFamily="34" charset="0"/>
              </a:rPr>
              <a:t>Sylvia Shaw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Simon </a:t>
            </a:r>
            <a:r>
              <a:rPr lang="en-GB" dirty="0" err="1">
                <a:latin typeface="Calibri Light" panose="020F0302020204030204" pitchFamily="34" charset="0"/>
              </a:rPr>
              <a:t>Courtenage</a:t>
            </a:r>
            <a:r>
              <a:rPr lang="en-GB" dirty="0">
                <a:latin typeface="Calibri Light" panose="020F0302020204030204" pitchFamily="34" charset="0"/>
              </a:rPr>
              <a:t> </a:t>
            </a: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22739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Senior Fellows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Wendy Purdy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William McLean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Xanthy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Kallis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Phil </a:t>
            </a:r>
            <a:r>
              <a:rPr lang="en-GB" dirty="0" err="1">
                <a:latin typeface="Calibri Light" panose="020F0302020204030204" pitchFamily="34" charset="0"/>
              </a:rPr>
              <a:t>Trwoga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Kaoruko</a:t>
            </a:r>
            <a:r>
              <a:rPr lang="en-GB" dirty="0">
                <a:latin typeface="Calibri Light" panose="020F0302020204030204" pitchFamily="34" charset="0"/>
              </a:rPr>
              <a:t> Kondo</a:t>
            </a: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Sophie </a:t>
            </a:r>
            <a:r>
              <a:rPr lang="en-GB" dirty="0" err="1" smtClean="0">
                <a:latin typeface="Calibri Light" panose="020F0302020204030204" pitchFamily="34" charset="0"/>
              </a:rPr>
              <a:t>Triantaphillidou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Susan Balint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Thoralf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Dassler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Virginia Grose</a:t>
            </a: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41489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 smtClean="0">
                <a:latin typeface="Calibri Light" panose="020F0302020204030204" pitchFamily="34" charset="0"/>
              </a:rPr>
              <a:t>Westminster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 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Teaching Excellence Award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Lara Rettondini</a:t>
            </a: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Individual </a:t>
            </a:r>
            <a:r>
              <a:rPr lang="en-GB" sz="2800" dirty="0" smtClean="0">
                <a:latin typeface="Calibri Light" panose="020F0302020204030204" pitchFamily="34" charset="0"/>
              </a:rPr>
              <a:t>Award </a:t>
            </a:r>
            <a:r>
              <a:rPr lang="en-GB" sz="2800" dirty="0">
                <a:latin typeface="Calibri Light" panose="020F0302020204030204" pitchFamily="34" charset="0"/>
              </a:rPr>
              <a:t>for the innovative use of live projects in Dept. of Architecture, </a:t>
            </a:r>
            <a:r>
              <a:rPr lang="en-GB" sz="2800" dirty="0" smtClean="0">
                <a:latin typeface="Calibri Light" panose="020F0302020204030204" pitchFamily="34" charset="0"/>
              </a:rPr>
              <a:t>FABE. 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9930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Westminster </a:t>
            </a: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>
                <a:latin typeface="Calibri Light" panose="020F0302020204030204" pitchFamily="34" charset="0"/>
              </a:rPr>
              <a:t/>
            </a:r>
            <a:br>
              <a:rPr lang="en-GB" sz="4400" dirty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Teaching Excellent Awards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Ricardo </a:t>
            </a:r>
            <a:r>
              <a:rPr lang="en-GB" sz="2800" dirty="0" err="1">
                <a:latin typeface="Calibri Light" panose="020F0302020204030204" pitchFamily="34" charset="0"/>
              </a:rPr>
              <a:t>Blaug</a:t>
            </a:r>
            <a:r>
              <a:rPr lang="en-GB" sz="2800" dirty="0">
                <a:latin typeface="Calibri Light" panose="020F0302020204030204" pitchFamily="34" charset="0"/>
              </a:rPr>
              <a:t>, Thomas Moore &amp; </a:t>
            </a:r>
            <a:r>
              <a:rPr lang="en-GB" sz="2800" dirty="0" err="1">
                <a:latin typeface="Calibri Light" panose="020F0302020204030204" pitchFamily="34" charset="0"/>
              </a:rPr>
              <a:t>Farhang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Morady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Team </a:t>
            </a:r>
            <a:r>
              <a:rPr lang="en-GB" sz="2800" dirty="0" smtClean="0">
                <a:latin typeface="Calibri Light" panose="020F0302020204030204" pitchFamily="34" charset="0"/>
              </a:rPr>
              <a:t>Award </a:t>
            </a:r>
            <a:r>
              <a:rPr lang="en-GB" sz="2800" dirty="0">
                <a:latin typeface="Calibri Light" panose="020F0302020204030204" pitchFamily="34" charset="0"/>
              </a:rPr>
              <a:t>for their globally engaged curriculum in Politics and International </a:t>
            </a:r>
            <a:r>
              <a:rPr lang="en-GB" sz="2800" dirty="0" err="1" smtClean="0">
                <a:latin typeface="Calibri Light" panose="020F0302020204030204" pitchFamily="34" charset="0"/>
              </a:rPr>
              <a:t>Relations,SSH</a:t>
            </a:r>
            <a:r>
              <a:rPr lang="en-GB" sz="2800" dirty="0" smtClean="0">
                <a:latin typeface="Calibri Light" panose="020F0302020204030204" pitchFamily="34" charset="0"/>
              </a:rPr>
              <a:t>.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35847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Westminster </a:t>
            </a: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Teaching Excellence Awards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Dorrie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Chetty</a:t>
            </a:r>
            <a:r>
              <a:rPr lang="en-GB" sz="2800" dirty="0">
                <a:latin typeface="Calibri Light" panose="020F0302020204030204" pitchFamily="34" charset="0"/>
              </a:rPr>
              <a:t>, Adam Eldridge, </a:t>
            </a:r>
            <a:r>
              <a:rPr lang="en-GB" sz="2800" dirty="0" err="1">
                <a:latin typeface="Calibri Light" panose="020F0302020204030204" pitchFamily="34" charset="0"/>
              </a:rPr>
              <a:t>Umit</a:t>
            </a:r>
            <a:r>
              <a:rPr lang="en-GB" sz="2800" dirty="0">
                <a:latin typeface="Calibri Light" panose="020F0302020204030204" pitchFamily="34" charset="0"/>
              </a:rPr>
              <a:t> Cetin, Emily Falconer, Celia Jenkins, David Khabaz, Ben Pitcher, Naomi </a:t>
            </a:r>
            <a:r>
              <a:rPr lang="en-GB" sz="2800" dirty="0" err="1">
                <a:latin typeface="Calibri Light" panose="020F0302020204030204" pitchFamily="34" charset="0"/>
              </a:rPr>
              <a:t>Rudoe</a:t>
            </a:r>
            <a:r>
              <a:rPr lang="en-GB" sz="2800" dirty="0">
                <a:latin typeface="Calibri Light" panose="020F0302020204030204" pitchFamily="34" charset="0"/>
              </a:rPr>
              <a:t>, Hilde </a:t>
            </a:r>
            <a:r>
              <a:rPr lang="en-GB" sz="2800" dirty="0" err="1">
                <a:latin typeface="Calibri Light" panose="020F0302020204030204" pitchFamily="34" charset="0"/>
              </a:rPr>
              <a:t>Stephansen</a:t>
            </a:r>
            <a:r>
              <a:rPr lang="en-GB" sz="2800" dirty="0">
                <a:latin typeface="Calibri Light" panose="020F0302020204030204" pitchFamily="34" charset="0"/>
              </a:rPr>
              <a:t> &amp; Francis Ray White </a:t>
            </a:r>
            <a:endParaRPr lang="en-GB" sz="2800" b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Team award for innovative </a:t>
            </a:r>
            <a:r>
              <a:rPr lang="en-GB" sz="2800" dirty="0" smtClean="0">
                <a:latin typeface="Calibri Light" panose="020F0302020204030204" pitchFamily="34" charset="0"/>
              </a:rPr>
              <a:t>curriculum</a:t>
            </a:r>
          </a:p>
          <a:p>
            <a:pPr marL="0" indent="0" algn="ctr">
              <a:buNone/>
            </a:pPr>
            <a:r>
              <a:rPr lang="en-GB" sz="2800" dirty="0" smtClean="0">
                <a:latin typeface="Calibri Light" panose="020F0302020204030204" pitchFamily="34" charset="0"/>
              </a:rPr>
              <a:t>The </a:t>
            </a:r>
            <a:r>
              <a:rPr lang="en-GB" sz="2800" dirty="0">
                <a:latin typeface="Calibri Light" panose="020F0302020204030204" pitchFamily="34" charset="0"/>
              </a:rPr>
              <a:t>Sociology course </a:t>
            </a:r>
            <a:r>
              <a:rPr lang="en-GB" sz="2800" dirty="0" err="1" smtClean="0">
                <a:latin typeface="Calibri Light" panose="020F0302020204030204" pitchFamily="34" charset="0"/>
              </a:rPr>
              <a:t>team,SSH</a:t>
            </a:r>
            <a:r>
              <a:rPr lang="en-GB" sz="2800" dirty="0">
                <a:latin typeface="Calibri Light" panose="020F0302020204030204" pitchFamily="34" charset="0"/>
              </a:rPr>
              <a:t>.</a:t>
            </a: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16862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990600"/>
            <a:ext cx="7197725" cy="1039812"/>
          </a:xfrm>
        </p:spPr>
        <p:txBody>
          <a:bodyPr anchor="ctr" anchorCtr="1"/>
          <a:lstStyle/>
          <a:p>
            <a:pPr algn="ctr"/>
            <a:r>
              <a:rPr lang="en-GB" sz="4400" dirty="0" smtClean="0">
                <a:latin typeface="Calibri Light" panose="020F0302020204030204" pitchFamily="34" charset="0"/>
              </a:rPr>
              <a:t>Westminster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>
                <a:latin typeface="Calibri Light" panose="020F0302020204030204" pitchFamily="34" charset="0"/>
              </a:rPr>
              <a:t/>
            </a:r>
            <a:br>
              <a:rPr lang="en-GB" sz="4400" dirty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 </a:t>
            </a:r>
            <a:r>
              <a:rPr lang="en-GB" sz="4400" dirty="0">
                <a:latin typeface="Calibri Light" panose="020F0302020204030204" pitchFamily="34" charset="0"/>
              </a:rPr>
              <a:t>Teaching </a:t>
            </a:r>
            <a:r>
              <a:rPr lang="en-GB" sz="4400" dirty="0" smtClean="0">
                <a:latin typeface="Calibri Light" panose="020F0302020204030204" pitchFamily="34" charset="0"/>
              </a:rPr>
              <a:t>Excellence Awards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Kevin Lawley, Jemma Perrin &amp; Charles </a:t>
            </a:r>
            <a:r>
              <a:rPr lang="en-GB" sz="2800" dirty="0" err="1">
                <a:latin typeface="Calibri Light" panose="020F0302020204030204" pitchFamily="34" charset="0"/>
              </a:rPr>
              <a:t>Glancey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Team </a:t>
            </a:r>
            <a:r>
              <a:rPr lang="en-GB" sz="2800" dirty="0" smtClean="0">
                <a:latin typeface="Calibri Light" panose="020F0302020204030204" pitchFamily="34" charset="0"/>
              </a:rPr>
              <a:t>Award </a:t>
            </a:r>
            <a:r>
              <a:rPr lang="en-GB" sz="2800" dirty="0">
                <a:latin typeface="Calibri Light" panose="020F0302020204030204" pitchFamily="34" charset="0"/>
              </a:rPr>
              <a:t>for creative approaches to developing talent though IT </a:t>
            </a:r>
            <a:r>
              <a:rPr lang="en-GB" sz="2800" dirty="0" smtClean="0">
                <a:latin typeface="Calibri Light" panose="020F0302020204030204" pitchFamily="34" charset="0"/>
              </a:rPr>
              <a:t>training.  </a:t>
            </a:r>
          </a:p>
          <a:p>
            <a:pPr marL="0" indent="0" algn="ctr">
              <a:buNone/>
            </a:pPr>
            <a:r>
              <a:rPr lang="en-GB" sz="2800" dirty="0" smtClean="0">
                <a:latin typeface="Calibri Light" panose="020F0302020204030204" pitchFamily="34" charset="0"/>
              </a:rPr>
              <a:t>IT </a:t>
            </a:r>
            <a:r>
              <a:rPr lang="en-GB" sz="2800" dirty="0">
                <a:latin typeface="Calibri Light" panose="020F0302020204030204" pitchFamily="34" charset="0"/>
              </a:rPr>
              <a:t>Training Team, Student Affairs</a:t>
            </a: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10774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916" y="1295673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 smtClean="0">
                <a:latin typeface="Calibri Light" panose="020F0302020204030204" pitchFamily="34" charset="0"/>
              </a:rPr>
              <a:t>Westminster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 </a:t>
            </a:r>
            <a:r>
              <a:rPr lang="en-GB" sz="4400" dirty="0">
                <a:latin typeface="Calibri Light" panose="020F0302020204030204" pitchFamily="34" charset="0"/>
              </a:rPr>
              <a:t>Teaching </a:t>
            </a:r>
            <a:r>
              <a:rPr lang="en-GB" sz="4400" dirty="0" smtClean="0">
                <a:latin typeface="Calibri Light" panose="020F0302020204030204" pitchFamily="34" charset="0"/>
              </a:rPr>
              <a:t>Excellence Awards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Alexander Bolotov, </a:t>
            </a:r>
            <a:r>
              <a:rPr lang="en-GB" sz="2800" dirty="0" err="1">
                <a:latin typeface="Calibri Light" panose="020F0302020204030204" pitchFamily="34" charset="0"/>
              </a:rPr>
              <a:t>Anastassia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Angelopoulou</a:t>
            </a:r>
            <a:r>
              <a:rPr lang="en-GB" sz="2800" dirty="0">
                <a:latin typeface="Calibri Light" panose="020F0302020204030204" pitchFamily="34" charset="0"/>
              </a:rPr>
              <a:t>, </a:t>
            </a:r>
            <a:endParaRPr lang="en-GB" sz="28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Calibri Light" panose="020F0302020204030204" pitchFamily="34" charset="0"/>
              </a:rPr>
              <a:t>Phil </a:t>
            </a:r>
            <a:r>
              <a:rPr lang="en-GB" sz="2800" dirty="0" err="1">
                <a:latin typeface="Calibri Light" panose="020F0302020204030204" pitchFamily="34" charset="0"/>
              </a:rPr>
              <a:t>Trwoga</a:t>
            </a:r>
            <a:r>
              <a:rPr lang="en-GB" sz="2800" dirty="0">
                <a:latin typeface="Calibri Light" panose="020F0302020204030204" pitchFamily="34" charset="0"/>
              </a:rPr>
              <a:t> &amp; Mark Baldwin</a:t>
            </a: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Team award for innovative approaches to Mathematics </a:t>
            </a:r>
            <a:r>
              <a:rPr lang="en-GB" sz="2800" dirty="0" smtClean="0">
                <a:latin typeface="Calibri Light" panose="020F0302020204030204" pitchFamily="34" charset="0"/>
              </a:rPr>
              <a:t>provision, FST</a:t>
            </a:r>
            <a:r>
              <a:rPr lang="en-GB" sz="2800" dirty="0">
                <a:latin typeface="Calibri Light" panose="020F0302020204030204" pitchFamily="34" charset="0"/>
              </a:rPr>
              <a:t>.</a:t>
            </a: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2099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Principal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133600"/>
            <a:ext cx="7851648" cy="4038600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Gunter Saunders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Kathryn Waddington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12835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74" y="990600"/>
            <a:ext cx="7197725" cy="658812"/>
          </a:xfrm>
        </p:spPr>
        <p:txBody>
          <a:bodyPr/>
          <a:lstStyle/>
          <a:p>
            <a:pPr algn="ctr"/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The Professional Recognition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 and Enhancement Scheme for 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/>
            </a:r>
            <a:br>
              <a:rPr lang="en-GB" sz="4400" dirty="0" smtClean="0">
                <a:latin typeface="Calibri Light" panose="020F0302020204030204" pitchFamily="34" charset="0"/>
              </a:rPr>
            </a:br>
            <a:r>
              <a:rPr lang="en-GB" sz="4400" dirty="0" smtClean="0">
                <a:latin typeface="Calibri Light" panose="020F0302020204030204" pitchFamily="34" charset="0"/>
              </a:rPr>
              <a:t>Teaching (</a:t>
            </a:r>
            <a:r>
              <a:rPr lang="en-GB" sz="4400" dirty="0" err="1" smtClean="0">
                <a:latin typeface="Calibri Light" panose="020F0302020204030204" pitchFamily="34" charset="0"/>
              </a:rPr>
              <a:t>PRESTige</a:t>
            </a:r>
            <a:r>
              <a:rPr lang="en-GB" sz="4400" dirty="0" smtClean="0">
                <a:latin typeface="Calibri Light" panose="020F0302020204030204" pitchFamily="34" charset="0"/>
              </a:rPr>
              <a:t>)</a:t>
            </a:r>
            <a:br>
              <a:rPr lang="en-GB" sz="4400" dirty="0" smtClean="0">
                <a:latin typeface="Calibri Light" panose="020F0302020204030204" pitchFamily="34" charset="0"/>
              </a:rPr>
            </a:b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971800"/>
            <a:ext cx="7197725" cy="3352800"/>
          </a:xfrm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770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1600"/>
            <a:ext cx="8382000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National Teaching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133600"/>
            <a:ext cx="7851648" cy="4038600"/>
          </a:xfrm>
        </p:spPr>
        <p:txBody>
          <a:bodyPr anchor="t" anchorCtr="1"/>
          <a:lstStyle/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Frands Pedersen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Jennifer Fraser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29605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100000">
              <a:srgbClr val="6A1A4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75" y="228600"/>
            <a:ext cx="7197725" cy="1449932"/>
          </a:xfrm>
        </p:spPr>
        <p:txBody>
          <a:bodyPr anchor="ctr" anchorCtr="1"/>
          <a:lstStyle/>
          <a:p>
            <a:pPr algn="ctr"/>
            <a:r>
              <a:rPr lang="en-GB" sz="4400" dirty="0" err="1" smtClean="0">
                <a:latin typeface="Calibri Light" panose="020F0302020204030204" pitchFamily="34" charset="0"/>
              </a:rPr>
              <a:t>PRESTige</a:t>
            </a:r>
            <a:r>
              <a:rPr lang="en-GB" sz="4400" dirty="0" smtClean="0">
                <a:latin typeface="Calibri Light" panose="020F0302020204030204" pitchFamily="34" charset="0"/>
              </a:rPr>
              <a:t> Advisers 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712464" cy="441832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400" dirty="0" err="1" smtClean="0">
                <a:latin typeface="Calibri Light" panose="020F0302020204030204" pitchFamily="34" charset="0"/>
              </a:rPr>
              <a:t>Efthimia</a:t>
            </a:r>
            <a:r>
              <a:rPr lang="en-GB" sz="2400" dirty="0" smtClean="0">
                <a:latin typeface="Calibri Light" panose="020F0302020204030204" pitchFamily="34" charset="0"/>
              </a:rPr>
              <a:t> </a:t>
            </a:r>
            <a:r>
              <a:rPr lang="en-GB" sz="2400" dirty="0" err="1" smtClean="0">
                <a:latin typeface="Calibri Light" panose="020F0302020204030204" pitchFamily="34" charset="0"/>
              </a:rPr>
              <a:t>Bilissi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Jennifer Bright</a:t>
            </a: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Tony Burke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Jane </a:t>
            </a:r>
            <a:r>
              <a:rPr lang="en-GB" sz="2400" dirty="0" smtClean="0">
                <a:latin typeface="Calibri Light" panose="020F0302020204030204" pitchFamily="34" charset="0"/>
              </a:rPr>
              <a:t>Chang</a:t>
            </a: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Maria	 </a:t>
            </a:r>
            <a:r>
              <a:rPr lang="en-GB" sz="2400" dirty="0" err="1">
                <a:latin typeface="Calibri Light" panose="020F0302020204030204" pitchFamily="34" charset="0"/>
              </a:rPr>
              <a:t>Chondrogianni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Sibyl </a:t>
            </a:r>
            <a:r>
              <a:rPr lang="en-GB" sz="2400" dirty="0">
                <a:latin typeface="Calibri Light" panose="020F0302020204030204" pitchFamily="34" charset="0"/>
              </a:rPr>
              <a:t>Coldham</a:t>
            </a: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Steven </a:t>
            </a:r>
            <a:r>
              <a:rPr lang="en-GB" sz="2400" dirty="0" smtClean="0">
                <a:latin typeface="Calibri Light" panose="020F0302020204030204" pitchFamily="34" charset="0"/>
              </a:rPr>
              <a:t>Cranfield</a:t>
            </a: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Paul Curley 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Rebecca </a:t>
            </a:r>
            <a:r>
              <a:rPr lang="en-GB" sz="2400" dirty="0" err="1" smtClean="0">
                <a:latin typeface="Calibri Light" panose="020F0302020204030204" pitchFamily="34" charset="0"/>
              </a:rPr>
              <a:t>Eliahoo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Anna </a:t>
            </a:r>
            <a:r>
              <a:rPr lang="en-GB" sz="2400" dirty="0" err="1" smtClean="0">
                <a:latin typeface="Calibri Light" panose="020F0302020204030204" pitchFamily="34" charset="0"/>
              </a:rPr>
              <a:t>Hawarth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Patrick </a:t>
            </a:r>
            <a:r>
              <a:rPr lang="en-GB" sz="2400" dirty="0" err="1" smtClean="0">
                <a:latin typeface="Calibri Light" panose="020F0302020204030204" pitchFamily="34" charset="0"/>
              </a:rPr>
              <a:t>Kimmett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 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30737" y="1371600"/>
            <a:ext cx="3712464" cy="441832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Rachel Lander</a:t>
            </a: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Matthew </a:t>
            </a:r>
            <a:r>
              <a:rPr lang="en-GB" sz="2400" dirty="0" err="1" smtClean="0">
                <a:latin typeface="Calibri Light" panose="020F0302020204030204" pitchFamily="34" charset="0"/>
              </a:rPr>
              <a:t>Linfoot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Jackie </a:t>
            </a:r>
            <a:r>
              <a:rPr lang="en-GB" sz="2400" dirty="0" smtClean="0">
                <a:latin typeface="Calibri Light" panose="020F0302020204030204" pitchFamily="34" charset="0"/>
              </a:rPr>
              <a:t>Lynch</a:t>
            </a: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Fiona </a:t>
            </a:r>
            <a:r>
              <a:rPr lang="en-GB" sz="2400" dirty="0" smtClean="0">
                <a:latin typeface="Calibri Light" panose="020F0302020204030204" pitchFamily="34" charset="0"/>
              </a:rPr>
              <a:t>O’Brien</a:t>
            </a: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Federica </a:t>
            </a:r>
            <a:r>
              <a:rPr lang="en-GB" sz="2400" dirty="0" err="1" smtClean="0">
                <a:latin typeface="Calibri Light" panose="020F0302020204030204" pitchFamily="34" charset="0"/>
              </a:rPr>
              <a:t>Oradini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Richard Paterson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Ali </a:t>
            </a:r>
            <a:r>
              <a:rPr lang="en-GB" sz="2400" dirty="0">
                <a:latin typeface="Calibri Light" panose="020F0302020204030204" pitchFamily="34" charset="0"/>
              </a:rPr>
              <a:t>Press 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Lara </a:t>
            </a:r>
            <a:r>
              <a:rPr lang="en-GB" sz="2400" dirty="0" err="1" smtClean="0">
                <a:latin typeface="Calibri Light" panose="020F0302020204030204" pitchFamily="34" charset="0"/>
              </a:rPr>
              <a:t>Rettondini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 panose="020F0302020204030204" pitchFamily="34" charset="0"/>
              </a:rPr>
              <a:t>Ruth </a:t>
            </a:r>
            <a:r>
              <a:rPr lang="en-GB" sz="2400" dirty="0" smtClean="0">
                <a:latin typeface="Calibri Light" panose="020F0302020204030204" pitchFamily="34" charset="0"/>
              </a:rPr>
              <a:t>Sacks</a:t>
            </a:r>
          </a:p>
          <a:p>
            <a:pPr marL="0" indent="0" algn="ctr">
              <a:buNone/>
            </a:pPr>
            <a:r>
              <a:rPr lang="en-GB" sz="2400" dirty="0" smtClean="0">
                <a:latin typeface="Calibri Light" panose="020F0302020204030204" pitchFamily="34" charset="0"/>
              </a:rPr>
              <a:t>Jane </a:t>
            </a:r>
            <a:r>
              <a:rPr lang="en-GB" sz="2400" dirty="0" err="1" smtClean="0">
                <a:latin typeface="Calibri Light" panose="020F0302020204030204" pitchFamily="34" charset="0"/>
              </a:rPr>
              <a:t>Stonestreet</a:t>
            </a:r>
            <a:endParaRPr lang="en-GB" sz="2400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400" dirty="0" err="1">
                <a:latin typeface="Calibri Light" panose="020F0302020204030204" pitchFamily="34" charset="0"/>
              </a:rPr>
              <a:t>Anush</a:t>
            </a:r>
            <a:r>
              <a:rPr lang="en-GB" sz="2400" dirty="0">
                <a:latin typeface="Calibri Light" panose="020F0302020204030204" pitchFamily="34" charset="0"/>
              </a:rPr>
              <a:t> </a:t>
            </a:r>
            <a:r>
              <a:rPr lang="en-GB" sz="2400" dirty="0" err="1">
                <a:latin typeface="Calibri Light" panose="020F0302020204030204" pitchFamily="34" charset="0"/>
              </a:rPr>
              <a:t>Yardim</a:t>
            </a:r>
            <a:endParaRPr lang="en-GB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4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" descr="118704_9578+Burn7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" y="57406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1" descr="Leadingtheway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6388"/>
            <a:ext cx="2573337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920240"/>
            <a:ext cx="8229600" cy="65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alibri Light" panose="020F0302020204030204" pitchFamily="34" charset="0"/>
              </a:rPr>
              <a:t>Inspiring Teaching : </a:t>
            </a:r>
            <a:r>
              <a:rPr lang="en-GB" sz="4000" dirty="0">
                <a:latin typeface="Calibri Light" panose="020F0302020204030204" pitchFamily="34" charset="0"/>
              </a:rPr>
              <a:t>Inspiring Learning</a:t>
            </a:r>
            <a:endParaRPr lang="en-GB" sz="4000" b="1" dirty="0">
              <a:latin typeface="Calibri Light" panose="020F0302020204030204" pitchFamily="34" charset="0"/>
            </a:endParaRPr>
          </a:p>
        </p:txBody>
      </p:sp>
      <p:pic>
        <p:nvPicPr>
          <p:cNvPr id="5" name="Picture 4" descr="C:\Users\Jon\AppData\Local\Microsoft\Windows\INetCache\IE\IP71FEHG\c177853_m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176177" cy="32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9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Associate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Adem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Coskun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Alina </a:t>
            </a:r>
            <a:r>
              <a:rPr lang="en-GB" sz="2800" dirty="0" err="1">
                <a:latin typeface="Calibri Light" panose="020F0302020204030204" pitchFamily="34" charset="0"/>
              </a:rPr>
              <a:t>Benyaminova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Anna McNally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Anthony </a:t>
            </a:r>
            <a:r>
              <a:rPr lang="en-GB" sz="2800" dirty="0" err="1">
                <a:latin typeface="Calibri Light" panose="020F0302020204030204" pitchFamily="34" charset="0"/>
              </a:rPr>
              <a:t>Crean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Chahna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Gonsalves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Charusmita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Charusmita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Christy Thomas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797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Associate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David </a:t>
            </a:r>
            <a:r>
              <a:rPr lang="en-GB" sz="2800" dirty="0" smtClean="0">
                <a:latin typeface="Calibri Light" panose="020F0302020204030204" pitchFamily="34" charset="0"/>
              </a:rPr>
              <a:t>Barron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Doug Specht</a:t>
            </a:r>
          </a:p>
          <a:p>
            <a:pPr marL="0" indent="0" algn="ctr">
              <a:buNone/>
            </a:pPr>
            <a:r>
              <a:rPr lang="en-GB" sz="2800" dirty="0" smtClean="0">
                <a:latin typeface="Calibri Light" panose="020F0302020204030204" pitchFamily="34" charset="0"/>
              </a:rPr>
              <a:t>Edward </a:t>
            </a:r>
            <a:r>
              <a:rPr lang="en-GB" sz="2800" dirty="0" err="1">
                <a:latin typeface="Calibri Light" panose="020F0302020204030204" pitchFamily="34" charset="0"/>
              </a:rPr>
              <a:t>Wickstead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Gillian Ackerman </a:t>
            </a: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Guangpie</a:t>
            </a:r>
            <a:r>
              <a:rPr lang="en-GB" sz="2800" dirty="0">
                <a:latin typeface="Calibri Light" panose="020F0302020204030204" pitchFamily="34" charset="0"/>
              </a:rPr>
              <a:t> Ran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Robin Law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Gustavo Ronald Espinoza Ramos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23133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Associate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Hiba Hussein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Jennifer </a:t>
            </a:r>
            <a:r>
              <a:rPr lang="en-GB" sz="2800" dirty="0" err="1">
                <a:latin typeface="Calibri Light" panose="020F0302020204030204" pitchFamily="34" charset="0"/>
              </a:rPr>
              <a:t>Yellin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Joanna </a:t>
            </a:r>
            <a:r>
              <a:rPr lang="en-GB" sz="2800" dirty="0" err="1">
                <a:latin typeface="Calibri Light" panose="020F0302020204030204" pitchFamily="34" charset="0"/>
              </a:rPr>
              <a:t>Boehnert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Jumaid</a:t>
            </a:r>
            <a:r>
              <a:rPr lang="en-GB" sz="2800" dirty="0">
                <a:latin typeface="Calibri Light" panose="020F0302020204030204" pitchFamily="34" charset="0"/>
              </a:rPr>
              <a:t> Arshad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Kate Squire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Margherita </a:t>
            </a:r>
            <a:r>
              <a:rPr lang="en-GB" sz="2800" dirty="0" err="1">
                <a:latin typeface="Calibri Light" panose="020F0302020204030204" pitchFamily="34" charset="0"/>
              </a:rPr>
              <a:t>Blandini</a:t>
            </a: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15118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Associate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Mark Leonard</a:t>
            </a: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Moustafa</a:t>
            </a:r>
            <a:r>
              <a:rPr lang="en-GB" sz="2800" dirty="0">
                <a:latin typeface="Calibri Light" panose="020F0302020204030204" pitchFamily="34" charset="0"/>
              </a:rPr>
              <a:t> Haj Youssef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Natasha </a:t>
            </a:r>
            <a:r>
              <a:rPr lang="en-GB" sz="2800" dirty="0" smtClean="0">
                <a:latin typeface="Calibri Light" panose="020F0302020204030204" pitchFamily="34" charset="0"/>
              </a:rPr>
              <a:t>Sheni </a:t>
            </a:r>
            <a:r>
              <a:rPr lang="en-GB" sz="2800" dirty="0" err="1">
                <a:latin typeface="Calibri Light" panose="020F0302020204030204" pitchFamily="34" charset="0"/>
              </a:rPr>
              <a:t>Edirippulige</a:t>
            </a:r>
            <a:r>
              <a:rPr lang="en-GB" sz="2800" dirty="0">
                <a:latin typeface="Calibri Light" panose="020F0302020204030204" pitchFamily="34" charset="0"/>
              </a:rPr>
              <a:t> Fernando</a:t>
            </a: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Noha</a:t>
            </a:r>
            <a:r>
              <a:rPr lang="en-GB" sz="2800" dirty="0">
                <a:latin typeface="Calibri Light" panose="020F0302020204030204" pitchFamily="34" charset="0"/>
              </a:rPr>
              <a:t> Al-Ahmadi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Pablo Morales</a:t>
            </a: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Parya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Moshtasham</a:t>
            </a: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8079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9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812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Associate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209800"/>
            <a:ext cx="7197725" cy="3754437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Pooja </a:t>
            </a:r>
            <a:r>
              <a:rPr lang="en-GB" sz="2800" dirty="0" err="1">
                <a:latin typeface="Calibri Light" panose="020F0302020204030204" pitchFamily="34" charset="0"/>
              </a:rPr>
              <a:t>Basnett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Roisin De Cogan</a:t>
            </a:r>
          </a:p>
          <a:p>
            <a:pPr marL="0" indent="0" algn="ctr">
              <a:buNone/>
            </a:pPr>
            <a:r>
              <a:rPr lang="en-GB" sz="2800" dirty="0">
                <a:latin typeface="Calibri Light" panose="020F0302020204030204" pitchFamily="34" charset="0"/>
              </a:rPr>
              <a:t>Sara Raimondi</a:t>
            </a: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Tayebeh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err="1">
                <a:latin typeface="Calibri Light" panose="020F0302020204030204" pitchFamily="34" charset="0"/>
              </a:rPr>
              <a:t>Azimi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Calibri Light" panose="020F0302020204030204" pitchFamily="34" charset="0"/>
              </a:rPr>
              <a:t>Treasa</a:t>
            </a:r>
            <a:r>
              <a:rPr lang="en-GB" sz="2800" dirty="0">
                <a:latin typeface="Calibri Light" panose="020F0302020204030204" pitchFamily="34" charset="0"/>
              </a:rPr>
              <a:t> </a:t>
            </a:r>
            <a:r>
              <a:rPr lang="en-GB" sz="2800" dirty="0" smtClean="0">
                <a:latin typeface="Calibri Light" panose="020F0302020204030204" pitchFamily="34" charset="0"/>
              </a:rPr>
              <a:t>O’Brien</a:t>
            </a:r>
            <a:endParaRPr lang="en-GB" sz="2800" dirty="0">
              <a:latin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11430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0552"/>
            <a:ext cx="4572000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Ali Sahin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Amanda Rodrigues </a:t>
            </a:r>
            <a:r>
              <a:rPr lang="en-GB" dirty="0" err="1">
                <a:latin typeface="Calibri Light" panose="020F0302020204030204" pitchFamily="34" charset="0"/>
              </a:rPr>
              <a:t>Amorim</a:t>
            </a:r>
            <a:r>
              <a:rPr lang="en-GB" dirty="0">
                <a:latin typeface="Calibri Light" panose="020F0302020204030204" pitchFamily="34" charset="0"/>
              </a:rPr>
              <a:t> Adegboye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Bradley Elliott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Bryan Bonaparte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Caterina </a:t>
            </a:r>
            <a:r>
              <a:rPr lang="en-GB" dirty="0" err="1">
                <a:latin typeface="Calibri Light" panose="020F0302020204030204" pitchFamily="34" charset="0"/>
              </a:rPr>
              <a:t>Nirta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David Khabaz</a:t>
            </a: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2130552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Diane Astin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Donna </a:t>
            </a:r>
            <a:r>
              <a:rPr lang="en-GB" dirty="0" err="1">
                <a:latin typeface="Calibri Light" panose="020F0302020204030204" pitchFamily="34" charset="0"/>
              </a:rPr>
              <a:t>Jodhan</a:t>
            </a:r>
            <a:r>
              <a:rPr lang="en-GB" dirty="0">
                <a:latin typeface="Calibri Light" panose="020F0302020204030204" pitchFamily="34" charset="0"/>
              </a:rPr>
              <a:t>-Gall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Elaine Fisher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Eleni </a:t>
            </a:r>
            <a:r>
              <a:rPr lang="en-GB" dirty="0" err="1">
                <a:latin typeface="Calibri Light" panose="020F0302020204030204" pitchFamily="34" charset="0"/>
              </a:rPr>
              <a:t>Chatzivgeri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Eleni Frantziou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Elisabetta Brighi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Emanuela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Volpi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37296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37" y="1371600"/>
            <a:ext cx="7197725" cy="658368"/>
          </a:xfrm>
        </p:spPr>
        <p:txBody>
          <a:bodyPr anchor="ctr" anchorCtr="1"/>
          <a:lstStyle/>
          <a:p>
            <a:pPr algn="ctr"/>
            <a:r>
              <a:rPr lang="en-GB" sz="4400" dirty="0">
                <a:latin typeface="Calibri Light" panose="020F0302020204030204" pitchFamily="34" charset="0"/>
              </a:rPr>
              <a:t>HEA </a:t>
            </a:r>
            <a:r>
              <a:rPr lang="en-GB" sz="4400" dirty="0" smtClean="0">
                <a:latin typeface="Calibri Light" panose="020F0302020204030204" pitchFamily="34" charset="0"/>
              </a:rPr>
              <a:t>Fellowship</a:t>
            </a:r>
            <a:endParaRPr lang="en-GB" sz="44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716339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Emma Perkin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Enrica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smtClean="0">
                <a:latin typeface="Calibri Light" panose="020F0302020204030204" pitchFamily="34" charset="0"/>
              </a:rPr>
              <a:t>Papa</a:t>
            </a:r>
          </a:p>
          <a:p>
            <a:pPr marL="0" indent="0" algn="ctr">
              <a:buNone/>
            </a:pPr>
            <a:r>
              <a:rPr lang="en-GB" dirty="0" smtClean="0">
                <a:latin typeface="Calibri Light" panose="020F0302020204030204" pitchFamily="34" charset="0"/>
              </a:rPr>
              <a:t>Epaminondas </a:t>
            </a:r>
            <a:r>
              <a:rPr lang="en-GB" dirty="0" err="1" smtClean="0">
                <a:latin typeface="Calibri Light" panose="020F0302020204030204" pitchFamily="34" charset="0"/>
              </a:rPr>
              <a:t>Kapetanios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Fiona Daniels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Guy Waddell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Hashem </a:t>
            </a:r>
            <a:r>
              <a:rPr lang="en-GB" dirty="0" err="1">
                <a:latin typeface="Calibri Light" panose="020F0302020204030204" pitchFamily="34" charset="0"/>
              </a:rPr>
              <a:t>Abou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Wafia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Hayet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Bahri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2133600"/>
            <a:ext cx="3712464" cy="4038600"/>
          </a:xfrm>
        </p:spPr>
        <p:txBody>
          <a:bodyPr anchor="t" anchorCtr="1"/>
          <a:lstStyle/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Ian </a:t>
            </a:r>
            <a:r>
              <a:rPr lang="en-GB" dirty="0" err="1">
                <a:latin typeface="Calibri Light" panose="020F0302020204030204" pitchFamily="34" charset="0"/>
              </a:rPr>
              <a:t>Cannings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alibri Light" panose="020F0302020204030204" pitchFamily="34" charset="0"/>
              </a:rPr>
              <a:t>Jacqueline </a:t>
            </a:r>
            <a:r>
              <a:rPr lang="en-GB" dirty="0">
                <a:latin typeface="Calibri Light" panose="020F0302020204030204" pitchFamily="34" charset="0"/>
              </a:rPr>
              <a:t>Springer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Jonathan Schofield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Laura </a:t>
            </a:r>
            <a:r>
              <a:rPr lang="en-GB" dirty="0" err="1">
                <a:latin typeface="Calibri Light" panose="020F0302020204030204" pitchFamily="34" charset="0"/>
              </a:rPr>
              <a:t>Niada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Laurence Randall</a:t>
            </a: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Louise Thomas</a:t>
            </a:r>
          </a:p>
          <a:p>
            <a:pPr marL="0" indent="0" algn="ctr">
              <a:buNone/>
            </a:pPr>
            <a:r>
              <a:rPr lang="en-GB" dirty="0" err="1">
                <a:latin typeface="Calibri Light" panose="020F0302020204030204" pitchFamily="34" charset="0"/>
              </a:rPr>
              <a:t>Mahammed</a:t>
            </a:r>
            <a:r>
              <a:rPr lang="en-GB" dirty="0">
                <a:latin typeface="Calibri Light" panose="020F0302020204030204" pitchFamily="34" charset="0"/>
              </a:rPr>
              <a:t> </a:t>
            </a:r>
            <a:r>
              <a:rPr lang="en-GB" dirty="0" err="1">
                <a:latin typeface="Calibri Light" panose="020F0302020204030204" pitchFamily="34" charset="0"/>
              </a:rPr>
              <a:t>Bouabdallah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alibri Light" panose="020F0302020204030204" pitchFamily="34" charset="0"/>
              </a:rPr>
              <a:t>Maria Blanco </a:t>
            </a:r>
            <a:r>
              <a:rPr lang="en-GB" dirty="0" err="1">
                <a:latin typeface="Calibri Light" panose="020F0302020204030204" pitchFamily="34" charset="0"/>
              </a:rPr>
              <a:t>Hermida</a:t>
            </a:r>
            <a:endParaRPr lang="en-GB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6474868"/>
            <a:ext cx="3429000" cy="261610"/>
          </a:xfrm>
          <a:prstGeom prst="rect">
            <a:avLst/>
          </a:prstGeom>
          <a:noFill/>
        </p:spPr>
        <p:txBody>
          <a:bodyPr wrap="square" tIns="0" rtlCol="0" anchor="ctr" anchorCtr="1">
            <a:spAutoFit/>
          </a:bodyPr>
          <a:lstStyle/>
          <a:p>
            <a:pPr algn="ctr"/>
            <a:r>
              <a:rPr lang="en-GB" sz="1400" b="1" dirty="0">
                <a:latin typeface="Calibri Light" panose="020F0302020204030204" pitchFamily="34" charset="0"/>
              </a:rPr>
              <a:t>Inspiring Teaching : </a:t>
            </a:r>
            <a:r>
              <a:rPr lang="en-GB" sz="1400" dirty="0">
                <a:latin typeface="Calibri Light" panose="020F0302020204030204" pitchFamily="34" charset="0"/>
              </a:rPr>
              <a:t>Inspiring Learning  2017</a:t>
            </a:r>
          </a:p>
        </p:txBody>
      </p:sp>
    </p:spTree>
    <p:extLst>
      <p:ext uri="{BB962C8B-B14F-4D97-AF65-F5344CB8AC3E}">
        <p14:creationId xmlns:p14="http://schemas.microsoft.com/office/powerpoint/2010/main" val="40834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W-Powerpoint-template-animated">
  <a:themeElements>
    <a:clrScheme name="Bluegrey 1">
      <a:dk1>
        <a:srgbClr val="8C6CD0"/>
      </a:dk1>
      <a:lt1>
        <a:srgbClr val="FFFFFF"/>
      </a:lt1>
      <a:dk2>
        <a:srgbClr val="7D9AAA"/>
      </a:dk2>
      <a:lt2>
        <a:srgbClr val="000000"/>
      </a:lt2>
      <a:accent1>
        <a:srgbClr val="4B92DB"/>
      </a:accent1>
      <a:accent2>
        <a:srgbClr val="F7403A"/>
      </a:accent2>
      <a:accent3>
        <a:srgbClr val="BFCAD2"/>
      </a:accent3>
      <a:accent4>
        <a:srgbClr val="DADADA"/>
      </a:accent4>
      <a:accent5>
        <a:srgbClr val="B1C7EA"/>
      </a:accent5>
      <a:accent6>
        <a:srgbClr val="E03934"/>
      </a:accent6>
      <a:hlink>
        <a:srgbClr val="009999"/>
      </a:hlink>
      <a:folHlink>
        <a:srgbClr val="99CC00"/>
      </a:folHlink>
    </a:clrScheme>
    <a:fontScheme name="Bluegre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grey 1">
        <a:dk1>
          <a:srgbClr val="8C6CD0"/>
        </a:dk1>
        <a:lt1>
          <a:srgbClr val="FFFFFF"/>
        </a:lt1>
        <a:dk2>
          <a:srgbClr val="7D9AAA"/>
        </a:dk2>
        <a:lt2>
          <a:srgbClr val="000000"/>
        </a:lt2>
        <a:accent1>
          <a:srgbClr val="4B92DB"/>
        </a:accent1>
        <a:accent2>
          <a:srgbClr val="F7403A"/>
        </a:accent2>
        <a:accent3>
          <a:srgbClr val="BFCAD2"/>
        </a:accent3>
        <a:accent4>
          <a:srgbClr val="DADADA"/>
        </a:accent4>
        <a:accent5>
          <a:srgbClr val="B1C7EA"/>
        </a:accent5>
        <a:accent6>
          <a:srgbClr val="E03934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ey 2">
        <a:dk1>
          <a:srgbClr val="7D9AAA"/>
        </a:dk1>
        <a:lt1>
          <a:srgbClr val="FFFFFF"/>
        </a:lt1>
        <a:dk2>
          <a:srgbClr val="6A1A41"/>
        </a:dk2>
        <a:lt2>
          <a:srgbClr val="8C6CD0"/>
        </a:lt2>
        <a:accent1>
          <a:srgbClr val="F7403A"/>
        </a:accent1>
        <a:accent2>
          <a:srgbClr val="34B233"/>
        </a:accent2>
        <a:accent3>
          <a:srgbClr val="FFFFFF"/>
        </a:accent3>
        <a:accent4>
          <a:srgbClr val="6A8391"/>
        </a:accent4>
        <a:accent5>
          <a:srgbClr val="FAAFAE"/>
        </a:accent5>
        <a:accent6>
          <a:srgbClr val="2EA12D"/>
        </a:accent6>
        <a:hlink>
          <a:srgbClr val="D10074"/>
        </a:hlink>
        <a:folHlink>
          <a:srgbClr val="E4D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aduated">
  <a:themeElements>
    <a:clrScheme name="Graduated 1">
      <a:dk1>
        <a:srgbClr val="8C6CD0"/>
      </a:dk1>
      <a:lt1>
        <a:srgbClr val="FFFFFF"/>
      </a:lt1>
      <a:dk2>
        <a:srgbClr val="7D9AAA"/>
      </a:dk2>
      <a:lt2>
        <a:srgbClr val="000000"/>
      </a:lt2>
      <a:accent1>
        <a:srgbClr val="4B92DB"/>
      </a:accent1>
      <a:accent2>
        <a:srgbClr val="F7403A"/>
      </a:accent2>
      <a:accent3>
        <a:srgbClr val="BFCAD2"/>
      </a:accent3>
      <a:accent4>
        <a:srgbClr val="DADADA"/>
      </a:accent4>
      <a:accent5>
        <a:srgbClr val="B1C7EA"/>
      </a:accent5>
      <a:accent6>
        <a:srgbClr val="E03934"/>
      </a:accent6>
      <a:hlink>
        <a:srgbClr val="009999"/>
      </a:hlink>
      <a:folHlink>
        <a:srgbClr val="99CC00"/>
      </a:folHlink>
    </a:clrScheme>
    <a:fontScheme name="Graduat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raduated 1">
        <a:dk1>
          <a:srgbClr val="8C6CD0"/>
        </a:dk1>
        <a:lt1>
          <a:srgbClr val="FFFFFF"/>
        </a:lt1>
        <a:dk2>
          <a:srgbClr val="7D9AAA"/>
        </a:dk2>
        <a:lt2>
          <a:srgbClr val="000000"/>
        </a:lt2>
        <a:accent1>
          <a:srgbClr val="4B92DB"/>
        </a:accent1>
        <a:accent2>
          <a:srgbClr val="F7403A"/>
        </a:accent2>
        <a:accent3>
          <a:srgbClr val="BFCAD2"/>
        </a:accent3>
        <a:accent4>
          <a:srgbClr val="DADADA"/>
        </a:accent4>
        <a:accent5>
          <a:srgbClr val="B1C7EA"/>
        </a:accent5>
        <a:accent6>
          <a:srgbClr val="E03934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duated 2">
        <a:dk1>
          <a:srgbClr val="7D9AAA"/>
        </a:dk1>
        <a:lt1>
          <a:srgbClr val="FFFFFF"/>
        </a:lt1>
        <a:dk2>
          <a:srgbClr val="6A1A41"/>
        </a:dk2>
        <a:lt2>
          <a:srgbClr val="8C6CD0"/>
        </a:lt2>
        <a:accent1>
          <a:srgbClr val="F7403A"/>
        </a:accent1>
        <a:accent2>
          <a:srgbClr val="34B233"/>
        </a:accent2>
        <a:accent3>
          <a:srgbClr val="FFFFFF"/>
        </a:accent3>
        <a:accent4>
          <a:srgbClr val="6A8391"/>
        </a:accent4>
        <a:accent5>
          <a:srgbClr val="FAAFAE"/>
        </a:accent5>
        <a:accent6>
          <a:srgbClr val="2EA12D"/>
        </a:accent6>
        <a:hlink>
          <a:srgbClr val="D10074"/>
        </a:hlink>
        <a:folHlink>
          <a:srgbClr val="E4D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hite">
  <a:themeElements>
    <a:clrScheme name="White 2">
      <a:dk1>
        <a:srgbClr val="7D9AAA"/>
      </a:dk1>
      <a:lt1>
        <a:srgbClr val="FFFFFF"/>
      </a:lt1>
      <a:dk2>
        <a:srgbClr val="6A1A41"/>
      </a:dk2>
      <a:lt2>
        <a:srgbClr val="8C6CD0"/>
      </a:lt2>
      <a:accent1>
        <a:srgbClr val="F7403A"/>
      </a:accent1>
      <a:accent2>
        <a:srgbClr val="34B233"/>
      </a:accent2>
      <a:accent3>
        <a:srgbClr val="FFFFFF"/>
      </a:accent3>
      <a:accent4>
        <a:srgbClr val="6A8391"/>
      </a:accent4>
      <a:accent5>
        <a:srgbClr val="FAAFAE"/>
      </a:accent5>
      <a:accent6>
        <a:srgbClr val="2EA12D"/>
      </a:accent6>
      <a:hlink>
        <a:srgbClr val="D10074"/>
      </a:hlink>
      <a:folHlink>
        <a:srgbClr val="E4D700"/>
      </a:folHlink>
    </a:clrScheme>
    <a:fontScheme name="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hite 1">
        <a:dk1>
          <a:srgbClr val="8C6CD0"/>
        </a:dk1>
        <a:lt1>
          <a:srgbClr val="FFFFFF"/>
        </a:lt1>
        <a:dk2>
          <a:srgbClr val="7D9AAA"/>
        </a:dk2>
        <a:lt2>
          <a:srgbClr val="000000"/>
        </a:lt2>
        <a:accent1>
          <a:srgbClr val="4B92DB"/>
        </a:accent1>
        <a:accent2>
          <a:srgbClr val="F7403A"/>
        </a:accent2>
        <a:accent3>
          <a:srgbClr val="BFCAD2"/>
        </a:accent3>
        <a:accent4>
          <a:srgbClr val="DADADA"/>
        </a:accent4>
        <a:accent5>
          <a:srgbClr val="B1C7EA"/>
        </a:accent5>
        <a:accent6>
          <a:srgbClr val="E03934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2">
        <a:dk1>
          <a:srgbClr val="7D9AAA"/>
        </a:dk1>
        <a:lt1>
          <a:srgbClr val="FFFFFF"/>
        </a:lt1>
        <a:dk2>
          <a:srgbClr val="6A1A41"/>
        </a:dk2>
        <a:lt2>
          <a:srgbClr val="8C6CD0"/>
        </a:lt2>
        <a:accent1>
          <a:srgbClr val="F7403A"/>
        </a:accent1>
        <a:accent2>
          <a:srgbClr val="34B233"/>
        </a:accent2>
        <a:accent3>
          <a:srgbClr val="FFFFFF"/>
        </a:accent3>
        <a:accent4>
          <a:srgbClr val="6A8391"/>
        </a:accent4>
        <a:accent5>
          <a:srgbClr val="FAAFAE"/>
        </a:accent5>
        <a:accent6>
          <a:srgbClr val="2EA12D"/>
        </a:accent6>
        <a:hlink>
          <a:srgbClr val="D10074"/>
        </a:hlink>
        <a:folHlink>
          <a:srgbClr val="E4D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UOW-Powerpoint-template-animated</Template>
  <TotalTime>1794</TotalTime>
  <Words>675</Words>
  <Application>Microsoft Office PowerPoint</Application>
  <PresentationFormat>On-screen Show (4:3)</PresentationFormat>
  <Paragraphs>303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UOW-Powerpoint-template-animated</vt:lpstr>
      <vt:lpstr>Graduated</vt:lpstr>
      <vt:lpstr>White</vt:lpstr>
      <vt:lpstr>PowerPoint Presentation</vt:lpstr>
      <vt:lpstr> The Professional Recognition   and Enhancement Scheme for   Teaching (PRESTige) </vt:lpstr>
      <vt:lpstr>HEA Associate Fellowship</vt:lpstr>
      <vt:lpstr>HEA Associate Fellowship</vt:lpstr>
      <vt:lpstr>HEA Associate Fellowship</vt:lpstr>
      <vt:lpstr>HEA Associate Fellowship</vt:lpstr>
      <vt:lpstr>HEA Associate Fellowship</vt:lpstr>
      <vt:lpstr>HEA Fellowship</vt:lpstr>
      <vt:lpstr>HEA Fellowship</vt:lpstr>
      <vt:lpstr>HEA Fellowship</vt:lpstr>
      <vt:lpstr>HEA Senior Fellowship</vt:lpstr>
      <vt:lpstr>HEA Senior Fellowship</vt:lpstr>
      <vt:lpstr>HEA Senior Fellows</vt:lpstr>
      <vt:lpstr>Westminster   Teaching Excellence Award</vt:lpstr>
      <vt:lpstr>Westminster   Teaching Excellent Awards</vt:lpstr>
      <vt:lpstr>Westminster   Teaching Excellence Awards</vt:lpstr>
      <vt:lpstr>Westminster   Teaching Excellence Awards</vt:lpstr>
      <vt:lpstr>Westminster   Teaching Excellence Awards</vt:lpstr>
      <vt:lpstr>HEA Principal Fellowship</vt:lpstr>
      <vt:lpstr>HEA National Teaching Fellowship</vt:lpstr>
      <vt:lpstr>PRESTige Advisers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Jane Lamarque</cp:lastModifiedBy>
  <cp:revision>154</cp:revision>
  <cp:lastPrinted>2016-05-08T14:44:08Z</cp:lastPrinted>
  <dcterms:created xsi:type="dcterms:W3CDTF">2016-05-08T11:18:15Z</dcterms:created>
  <dcterms:modified xsi:type="dcterms:W3CDTF">2017-06-06T14:11:13Z</dcterms:modified>
</cp:coreProperties>
</file>