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0" r:id="rId3"/>
  </p:sldMasterIdLst>
  <p:notesMasterIdLst>
    <p:notesMasterId r:id="rId23"/>
  </p:notesMasterIdLst>
  <p:handoutMasterIdLst>
    <p:handoutMasterId r:id="rId24"/>
  </p:handoutMasterIdLst>
  <p:sldIdLst>
    <p:sldId id="351" r:id="rId4"/>
    <p:sldId id="386" r:id="rId5"/>
    <p:sldId id="302" r:id="rId6"/>
    <p:sldId id="412" r:id="rId7"/>
    <p:sldId id="408" r:id="rId8"/>
    <p:sldId id="410" r:id="rId9"/>
    <p:sldId id="411" r:id="rId10"/>
    <p:sldId id="400" r:id="rId11"/>
    <p:sldId id="417" r:id="rId12"/>
    <p:sldId id="415" r:id="rId13"/>
    <p:sldId id="416" r:id="rId14"/>
    <p:sldId id="420" r:id="rId15"/>
    <p:sldId id="418" r:id="rId16"/>
    <p:sldId id="413" r:id="rId17"/>
    <p:sldId id="414" r:id="rId18"/>
    <p:sldId id="409" r:id="rId19"/>
    <p:sldId id="404" r:id="rId20"/>
    <p:sldId id="405" r:id="rId21"/>
    <p:sldId id="406" r:id="rId2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35" autoAdjust="0"/>
  </p:normalViewPr>
  <p:slideViewPr>
    <p:cSldViewPr>
      <p:cViewPr varScale="1">
        <p:scale>
          <a:sx n="85" d="100"/>
          <a:sy n="85" d="100"/>
        </p:scale>
        <p:origin x="2364" y="84"/>
      </p:cViewPr>
      <p:guideLst>
        <p:guide orient="horz" pos="2160"/>
        <p:guide pos="2880"/>
      </p:guideLst>
    </p:cSldViewPr>
  </p:slideViewPr>
  <p:notesTextViewPr>
    <p:cViewPr>
      <p:scale>
        <a:sx n="1" d="1"/>
        <a:sy n="1" d="1"/>
      </p:scale>
      <p:origin x="0" y="0"/>
    </p:cViewPr>
  </p:notesTextViewPr>
  <p:sorterViewPr>
    <p:cViewPr>
      <p:scale>
        <a:sx n="130" d="100"/>
        <a:sy n="130" d="100"/>
      </p:scale>
      <p:origin x="0" y="-21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12F1480-5E04-4673-A168-DE5A7013F37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a:p>
        </p:txBody>
      </p:sp>
      <p:sp>
        <p:nvSpPr>
          <p:cNvPr id="3" name="Date Placeholder 2">
            <a:extLst>
              <a:ext uri="{FF2B5EF4-FFF2-40B4-BE49-F238E27FC236}">
                <a16:creationId xmlns:a16="http://schemas.microsoft.com/office/drawing/2014/main" xmlns="" id="{91A40A23-8FDB-444A-9306-0FC4708E301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B46A4467-50D6-42B0-BBB3-CF88D835DD92}" type="datetimeFigureOut">
              <a:rPr lang="en-GB"/>
              <a:pPr>
                <a:defRPr/>
              </a:pPr>
              <a:t>02/03/2020</a:t>
            </a:fld>
            <a:endParaRPr lang="en-GB"/>
          </a:p>
        </p:txBody>
      </p:sp>
      <p:sp>
        <p:nvSpPr>
          <p:cNvPr id="4" name="Footer Placeholder 3">
            <a:extLst>
              <a:ext uri="{FF2B5EF4-FFF2-40B4-BE49-F238E27FC236}">
                <a16:creationId xmlns:a16="http://schemas.microsoft.com/office/drawing/2014/main" xmlns="" id="{78B8B201-5712-4D3B-AF5C-CA8CE3BD92F9}"/>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xmlns="" id="{4A85358D-CFA3-47D8-873F-A4CEB57ACB3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85AD80B-AB47-40C9-99A2-4371C679588C}" type="slidenum">
              <a:rPr lang="en-GB" altLang="en-US"/>
              <a:pPr>
                <a:defRPr/>
              </a:pPr>
              <a:t>‹#›</a:t>
            </a:fld>
            <a:endParaRPr lang="en-GB" altLang="en-US"/>
          </a:p>
        </p:txBody>
      </p:sp>
    </p:spTree>
    <p:extLst>
      <p:ext uri="{BB962C8B-B14F-4D97-AF65-F5344CB8AC3E}">
        <p14:creationId xmlns:p14="http://schemas.microsoft.com/office/powerpoint/2010/main" val="314375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7D3B1C-DA8E-45A8-8D6A-AE07FBF2279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a:p>
        </p:txBody>
      </p:sp>
      <p:sp>
        <p:nvSpPr>
          <p:cNvPr id="3" name="Date Placeholder 2">
            <a:extLst>
              <a:ext uri="{FF2B5EF4-FFF2-40B4-BE49-F238E27FC236}">
                <a16:creationId xmlns:a16="http://schemas.microsoft.com/office/drawing/2014/main" xmlns="" id="{99CD2AA9-035C-499B-A001-5CD8FE6F0DD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62F058C8-44A5-425A-B407-F02C65A98AC0}" type="datetimeFigureOut">
              <a:rPr lang="en-GB"/>
              <a:pPr>
                <a:defRPr/>
              </a:pPr>
              <a:t>02/03/2020</a:t>
            </a:fld>
            <a:endParaRPr lang="en-GB"/>
          </a:p>
        </p:txBody>
      </p:sp>
      <p:sp>
        <p:nvSpPr>
          <p:cNvPr id="4" name="Slide Image Placeholder 3">
            <a:extLst>
              <a:ext uri="{FF2B5EF4-FFF2-40B4-BE49-F238E27FC236}">
                <a16:creationId xmlns:a16="http://schemas.microsoft.com/office/drawing/2014/main" xmlns="" id="{6AE0DD1A-0E79-450F-87F2-706ECFB1AC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DB8001FE-93E0-4361-B18F-6639AC49EDB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54AA2FA3-7006-4D15-A3F5-72E97E1D237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BF9078A0-5741-4B6A-AF28-11C2E381A64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2F1F74A-1016-48CD-BDF8-E5523A5C2113}" type="slidenum">
              <a:rPr lang="en-GB" altLang="en-US"/>
              <a:pPr>
                <a:defRPr/>
              </a:pPr>
              <a:t>‹#›</a:t>
            </a:fld>
            <a:endParaRPr lang="en-GB" altLang="en-US"/>
          </a:p>
        </p:txBody>
      </p:sp>
    </p:spTree>
    <p:extLst>
      <p:ext uri="{BB962C8B-B14F-4D97-AF65-F5344CB8AC3E}">
        <p14:creationId xmlns:p14="http://schemas.microsoft.com/office/powerpoint/2010/main" val="4119808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635491EA-8814-4D11-B15A-3089C163B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7C580D6E-219A-4DB4-82D8-1B4676780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Slide Number Placeholder 3">
            <a:extLst>
              <a:ext uri="{FF2B5EF4-FFF2-40B4-BE49-F238E27FC236}">
                <a16:creationId xmlns:a16="http://schemas.microsoft.com/office/drawing/2014/main" xmlns="" id="{3FCED427-9A0D-40B9-91B0-B558DF3146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703F74-9769-4B51-BE1F-BE84DF296090}" type="slidenum">
              <a:rPr lang="en-GB" altLang="en-US"/>
              <a:pPr/>
              <a:t>2</a:t>
            </a:fld>
            <a:endParaRPr lang="en-GB" altLang="en-US"/>
          </a:p>
        </p:txBody>
      </p:sp>
    </p:spTree>
    <p:extLst>
      <p:ext uri="{BB962C8B-B14F-4D97-AF65-F5344CB8AC3E}">
        <p14:creationId xmlns:p14="http://schemas.microsoft.com/office/powerpoint/2010/main" val="15683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439B66F5-2461-4504-AC56-D2A586A55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xmlns="" id="{A9162F52-7EEE-4B75-83FF-C37EF0AD53B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7053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4CBC7DAB-D760-4079-B7E5-57C7CC9E76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9CE86B87-A64E-4890-8077-920F122433B4}"/>
              </a:ext>
            </a:extLst>
          </p:cNvPr>
          <p:cNvSpPr>
            <a:spLocks noGrp="1"/>
          </p:cNvSpPr>
          <p:nvPr>
            <p:ph type="body" idx="1"/>
          </p:nvPr>
        </p:nvSpPr>
        <p:spPr/>
        <p:txBody>
          <a:bodyPr>
            <a:normAutofit/>
          </a:bodyPr>
          <a:lstStyle/>
          <a:p>
            <a:pPr>
              <a:defRPr/>
            </a:pPr>
            <a:r>
              <a:rPr lang="en-GB" dirty="0"/>
              <a:t>Colleagues were invited to attend the event so as to support CLs and to explore ways in which relationships between CLs and the professional services they have to deal with can be developed, so that there is collaboration.</a:t>
            </a:r>
          </a:p>
          <a:p>
            <a:pPr>
              <a:defRPr/>
            </a:pPr>
            <a:r>
              <a:rPr lang="en-GB" dirty="0"/>
              <a:t> </a:t>
            </a:r>
          </a:p>
          <a:p>
            <a:pPr>
              <a:defRPr/>
            </a:pPr>
            <a:r>
              <a:rPr lang="en-GB" dirty="0"/>
              <a:t>Marketing emerged strongly as an issue in the four course leader forum meetings that Roland organised last January - mainly because there was a sense that CLs had ideas about their programmes and would like to feed them in, so we started with this. The purpose of the CLFSG is to build relationships and share perspectives, </a:t>
            </a:r>
          </a:p>
          <a:p>
            <a:pPr>
              <a:defRPr/>
            </a:pPr>
            <a:endParaRPr lang="en-GB" dirty="0"/>
          </a:p>
          <a:p>
            <a:pPr>
              <a:defRPr/>
            </a:pPr>
            <a:endParaRPr lang="en-GB" dirty="0"/>
          </a:p>
          <a:p>
            <a:pPr>
              <a:defRPr/>
            </a:pPr>
            <a:r>
              <a:rPr lang="en-GB" dirty="0"/>
              <a:t>This approach was also suggested as a positive way forward because some CLs felt that they had built a much closer personal relationship with prof services and that this was key to managing the CL role effectively and successfully.</a:t>
            </a:r>
          </a:p>
          <a:p>
            <a:pPr>
              <a:defRPr/>
            </a:pPr>
            <a:r>
              <a:rPr lang="en-GB" dirty="0"/>
              <a:t> </a:t>
            </a:r>
          </a:p>
          <a:p>
            <a:pPr>
              <a:defRPr/>
            </a:pPr>
            <a:r>
              <a:rPr lang="en-GB" dirty="0"/>
              <a:t>The purpose of the CLFSG is not to develop University strategy – but to support CLs in developing their own approach or ’strategy’ for enhancing the marketability of their courses. The purpose of the CLFSG is about creating a positive forum for exchange in order to build bridges as many CLs across the Faculties (as they were in January 2018) felt that there was a need for more collaboration, connectedness and camaraderie.</a:t>
            </a:r>
          </a:p>
          <a:p>
            <a:pPr>
              <a:defRPr/>
            </a:pPr>
            <a:endParaRPr lang="en-GB" dirty="0"/>
          </a:p>
        </p:txBody>
      </p:sp>
      <p:sp>
        <p:nvSpPr>
          <p:cNvPr id="13316" name="Slide Number Placeholder 3">
            <a:extLst>
              <a:ext uri="{FF2B5EF4-FFF2-40B4-BE49-F238E27FC236}">
                <a16:creationId xmlns:a16="http://schemas.microsoft.com/office/drawing/2014/main" xmlns="" id="{20DEB4FD-A16D-4467-BD15-AC275FB01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FDD9EA-36D0-48CC-AE75-7C907EEB8E64}" type="slidenum">
              <a:rPr lang="en-GB" altLang="en-US"/>
              <a:pPr/>
              <a:t>8</a:t>
            </a:fld>
            <a:endParaRPr lang="en-GB" altLang="en-US"/>
          </a:p>
        </p:txBody>
      </p:sp>
    </p:spTree>
    <p:extLst>
      <p:ext uri="{BB962C8B-B14F-4D97-AF65-F5344CB8AC3E}">
        <p14:creationId xmlns:p14="http://schemas.microsoft.com/office/powerpoint/2010/main" val="3701305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OW Leading the Way white150">
            <a:extLst>
              <a:ext uri="{FF2B5EF4-FFF2-40B4-BE49-F238E27FC236}">
                <a16:creationId xmlns:a16="http://schemas.microsoft.com/office/drawing/2014/main" xmlns="" id="{3C5683F2-074D-4D7F-9412-E0D356F62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a:t>Click to edit Master title style</a:t>
            </a:r>
          </a:p>
        </p:txBody>
      </p:sp>
      <p:sp>
        <p:nvSpPr>
          <p:cNvPr id="3075"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306376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7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620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W Leading the Way white150">
            <a:extLst>
              <a:ext uri="{FF2B5EF4-FFF2-40B4-BE49-F238E27FC236}">
                <a16:creationId xmlns:a16="http://schemas.microsoft.com/office/drawing/2014/main" xmlns="" id="{E4834792-79D5-420F-B46D-100B47AFB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a:t>Click to edit Master title style</a:t>
            </a:r>
          </a:p>
        </p:txBody>
      </p:sp>
      <p:sp>
        <p:nvSpPr>
          <p:cNvPr id="20483"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204786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851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90240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359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030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GB"/>
              <a:t>Click to edit Master title style</a:t>
            </a:r>
            <a:endParaRPr lang="en-US"/>
          </a:p>
        </p:txBody>
      </p:sp>
    </p:spTree>
    <p:extLst>
      <p:ext uri="{BB962C8B-B14F-4D97-AF65-F5344CB8AC3E}">
        <p14:creationId xmlns:p14="http://schemas.microsoft.com/office/powerpoint/2010/main" val="276735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843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7664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56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55780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0399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2990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W Leading the Way white150">
            <a:extLst>
              <a:ext uri="{FF2B5EF4-FFF2-40B4-BE49-F238E27FC236}">
                <a16:creationId xmlns:a16="http://schemas.microsoft.com/office/drawing/2014/main" xmlns="" id="{871ECBAA-10BA-4EEA-99B0-3115E8434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OW Leading the Way claret150">
            <a:extLst>
              <a:ext uri="{FF2B5EF4-FFF2-40B4-BE49-F238E27FC236}">
                <a16:creationId xmlns:a16="http://schemas.microsoft.com/office/drawing/2014/main" xmlns="" id="{9F80055B-AE8A-489B-8C18-2BE5E9DD9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a:t>Click to edit Master title style</a:t>
            </a:r>
          </a:p>
        </p:txBody>
      </p:sp>
      <p:sp>
        <p:nvSpPr>
          <p:cNvPr id="18435"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1064287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863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458328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58101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37903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GB"/>
              <a:t>Click to edit Master title style</a:t>
            </a:r>
            <a:endParaRPr lang="en-US"/>
          </a:p>
        </p:txBody>
      </p:sp>
    </p:spTree>
    <p:extLst>
      <p:ext uri="{BB962C8B-B14F-4D97-AF65-F5344CB8AC3E}">
        <p14:creationId xmlns:p14="http://schemas.microsoft.com/office/powerpoint/2010/main" val="474382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5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1593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528835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71740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42278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01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85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76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US"/>
              <a:t>Click to edit Master title style</a:t>
            </a:r>
            <a:endParaRPr lang="en-US" dirty="0"/>
          </a:p>
        </p:txBody>
      </p:sp>
    </p:spTree>
    <p:extLst>
      <p:ext uri="{BB962C8B-B14F-4D97-AF65-F5344CB8AC3E}">
        <p14:creationId xmlns:p14="http://schemas.microsoft.com/office/powerpoint/2010/main" val="170946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88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219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888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D9AAA"/>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C5E8E03-A6C9-4CD1-9927-A37A7B999528}"/>
              </a:ext>
            </a:extLst>
          </p:cNvPr>
          <p:cNvSpPr>
            <a:spLocks noGrp="1" noChangeArrowheads="1"/>
          </p:cNvSpPr>
          <p:nvPr>
            <p:ph type="title"/>
          </p:nvPr>
        </p:nvSpPr>
        <p:spPr bwMode="auto">
          <a:xfrm>
            <a:off x="1690688" y="1474788"/>
            <a:ext cx="7197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xmlns="" id="{20A78C17-5258-4AE3-8961-FA322AC1C0BE}"/>
              </a:ext>
            </a:extLst>
          </p:cNvPr>
          <p:cNvSpPr>
            <a:spLocks noGrp="1" noChangeArrowheads="1"/>
          </p:cNvSpPr>
          <p:nvPr>
            <p:ph type="body" idx="1"/>
          </p:nvPr>
        </p:nvSpPr>
        <p:spPr bwMode="auto">
          <a:xfrm>
            <a:off x="1692275" y="2205038"/>
            <a:ext cx="7197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7" descr="UOW Leading the Way white150">
            <a:extLst>
              <a:ext uri="{FF2B5EF4-FFF2-40B4-BE49-F238E27FC236}">
                <a16:creationId xmlns:a16="http://schemas.microsoft.com/office/drawing/2014/main" xmlns="" id="{8B694B66-EF51-4760-868E-ADFFBDC75A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93"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l" rtl="0" eaLnBrk="0" fontAlgn="base" hangingPunct="0">
        <a:lnSpc>
          <a:spcPts val="2600"/>
        </a:lnSpc>
        <a:spcBef>
          <a:spcPct val="0"/>
        </a:spcBef>
        <a:spcAft>
          <a:spcPct val="0"/>
        </a:spcAft>
        <a:defRPr sz="2400" b="1">
          <a:solidFill>
            <a:schemeClr val="tx1"/>
          </a:solidFill>
          <a:latin typeface="+mj-lt"/>
          <a:ea typeface="MS PGothic" panose="020B0600070205080204" pitchFamily="34" charset="-128"/>
          <a:cs typeface="ＭＳ Ｐゴシック" charset="0"/>
        </a:defRPr>
      </a:lvl1pPr>
      <a:lvl2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2pPr>
      <a:lvl3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3pPr>
      <a:lvl4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4pPr>
      <a:lvl5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5pPr>
      <a:lvl6pPr marL="457200" algn="l" rtl="0" eaLnBrk="1" fontAlgn="base" hangingPunct="1">
        <a:lnSpc>
          <a:spcPts val="2600"/>
        </a:lnSpc>
        <a:spcBef>
          <a:spcPct val="0"/>
        </a:spcBef>
        <a:spcAft>
          <a:spcPct val="0"/>
        </a:spcAft>
        <a:defRPr sz="2400" b="1">
          <a:solidFill>
            <a:schemeClr val="tx1"/>
          </a:solidFill>
          <a:latin typeface="Arial" pitchFamily="-105" charset="0"/>
        </a:defRPr>
      </a:lvl6pPr>
      <a:lvl7pPr marL="914400" algn="l" rtl="0" eaLnBrk="1" fontAlgn="base" hangingPunct="1">
        <a:lnSpc>
          <a:spcPts val="2600"/>
        </a:lnSpc>
        <a:spcBef>
          <a:spcPct val="0"/>
        </a:spcBef>
        <a:spcAft>
          <a:spcPct val="0"/>
        </a:spcAft>
        <a:defRPr sz="2400" b="1">
          <a:solidFill>
            <a:schemeClr val="tx1"/>
          </a:solidFill>
          <a:latin typeface="Arial" pitchFamily="-105" charset="0"/>
        </a:defRPr>
      </a:lvl7pPr>
      <a:lvl8pPr marL="1371600" algn="l" rtl="0" eaLnBrk="1" fontAlgn="base" hangingPunct="1">
        <a:lnSpc>
          <a:spcPts val="2600"/>
        </a:lnSpc>
        <a:spcBef>
          <a:spcPct val="0"/>
        </a:spcBef>
        <a:spcAft>
          <a:spcPct val="0"/>
        </a:spcAft>
        <a:defRPr sz="2400" b="1">
          <a:solidFill>
            <a:schemeClr val="tx1"/>
          </a:solidFill>
          <a:latin typeface="Arial" pitchFamily="-105" charset="0"/>
        </a:defRPr>
      </a:lvl8pPr>
      <a:lvl9pPr marL="1828800" algn="l" rtl="0" eaLnBrk="1" fontAlgn="base" hangingPunct="1">
        <a:lnSpc>
          <a:spcPts val="2600"/>
        </a:lnSpc>
        <a:spcBef>
          <a:spcPct val="0"/>
        </a:spcBef>
        <a:spcAft>
          <a:spcPct val="0"/>
        </a:spcAft>
        <a:defRPr sz="2400" b="1">
          <a:solidFill>
            <a:schemeClr val="tx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anose="020B0604020202020204" pitchFamily="34" charset="0"/>
        <a:buChar char="–"/>
        <a:defRPr sz="24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lnSpc>
          <a:spcPts val="2900"/>
        </a:lnSpc>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lnSpc>
          <a:spcPts val="2900"/>
        </a:lnSpc>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2"/>
            </a:gs>
            <a:gs pos="100000">
              <a:srgbClr val="6A1A41"/>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9DAADBC8-604C-40E5-9634-8AC155FB033E}"/>
              </a:ext>
            </a:extLst>
          </p:cNvPr>
          <p:cNvSpPr>
            <a:spLocks noGrp="1" noChangeArrowheads="1"/>
          </p:cNvSpPr>
          <p:nvPr>
            <p:ph type="title"/>
          </p:nvPr>
        </p:nvSpPr>
        <p:spPr bwMode="auto">
          <a:xfrm>
            <a:off x="1690688" y="1474788"/>
            <a:ext cx="7197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xmlns="" id="{70DCF042-8908-4A04-95DD-00B8BDCFCC26}"/>
              </a:ext>
            </a:extLst>
          </p:cNvPr>
          <p:cNvSpPr>
            <a:spLocks noGrp="1" noChangeArrowheads="1"/>
          </p:cNvSpPr>
          <p:nvPr>
            <p:ph type="body" idx="1"/>
          </p:nvPr>
        </p:nvSpPr>
        <p:spPr bwMode="auto">
          <a:xfrm>
            <a:off x="1692275" y="2205038"/>
            <a:ext cx="7197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2052" name="Picture 4" descr="UOW Leading the Way white150">
            <a:extLst>
              <a:ext uri="{FF2B5EF4-FFF2-40B4-BE49-F238E27FC236}">
                <a16:creationId xmlns:a16="http://schemas.microsoft.com/office/drawing/2014/main" xmlns="" id="{080139C2-F6B8-49B3-A2E0-310744F790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94"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xStyles>
    <p:titleStyle>
      <a:lvl1pPr algn="l" rtl="0" eaLnBrk="0" fontAlgn="base" hangingPunct="0">
        <a:lnSpc>
          <a:spcPts val="2600"/>
        </a:lnSpc>
        <a:spcBef>
          <a:spcPct val="0"/>
        </a:spcBef>
        <a:spcAft>
          <a:spcPct val="0"/>
        </a:spcAft>
        <a:defRPr sz="2400" b="1">
          <a:solidFill>
            <a:schemeClr val="tx1"/>
          </a:solidFill>
          <a:latin typeface="+mj-lt"/>
          <a:ea typeface="MS PGothic" panose="020B0600070205080204" pitchFamily="34" charset="-128"/>
          <a:cs typeface="ＭＳ Ｐゴシック" charset="0"/>
        </a:defRPr>
      </a:lvl1pPr>
      <a:lvl2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2pPr>
      <a:lvl3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3pPr>
      <a:lvl4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4pPr>
      <a:lvl5pPr algn="l" rtl="0" eaLnBrk="0" fontAlgn="base" hangingPunct="0">
        <a:lnSpc>
          <a:spcPts val="2600"/>
        </a:lnSpc>
        <a:spcBef>
          <a:spcPct val="0"/>
        </a:spcBef>
        <a:spcAft>
          <a:spcPct val="0"/>
        </a:spcAft>
        <a:defRPr sz="2400" b="1">
          <a:solidFill>
            <a:schemeClr val="tx1"/>
          </a:solidFill>
          <a:latin typeface="Arial" pitchFamily="-105" charset="0"/>
          <a:ea typeface="MS PGothic" panose="020B0600070205080204" pitchFamily="34" charset="-128"/>
          <a:cs typeface="ＭＳ Ｐゴシック" charset="0"/>
        </a:defRPr>
      </a:lvl5pPr>
      <a:lvl6pPr marL="457200" algn="l" rtl="0" fontAlgn="base">
        <a:lnSpc>
          <a:spcPts val="2600"/>
        </a:lnSpc>
        <a:spcBef>
          <a:spcPct val="0"/>
        </a:spcBef>
        <a:spcAft>
          <a:spcPct val="0"/>
        </a:spcAft>
        <a:defRPr sz="2400" b="1">
          <a:solidFill>
            <a:schemeClr val="tx1"/>
          </a:solidFill>
          <a:latin typeface="Arial" pitchFamily="-105" charset="0"/>
        </a:defRPr>
      </a:lvl6pPr>
      <a:lvl7pPr marL="914400" algn="l" rtl="0" fontAlgn="base">
        <a:lnSpc>
          <a:spcPts val="2600"/>
        </a:lnSpc>
        <a:spcBef>
          <a:spcPct val="0"/>
        </a:spcBef>
        <a:spcAft>
          <a:spcPct val="0"/>
        </a:spcAft>
        <a:defRPr sz="2400" b="1">
          <a:solidFill>
            <a:schemeClr val="tx1"/>
          </a:solidFill>
          <a:latin typeface="Arial" pitchFamily="-105" charset="0"/>
        </a:defRPr>
      </a:lvl7pPr>
      <a:lvl8pPr marL="1371600" algn="l" rtl="0" fontAlgn="base">
        <a:lnSpc>
          <a:spcPts val="2600"/>
        </a:lnSpc>
        <a:spcBef>
          <a:spcPct val="0"/>
        </a:spcBef>
        <a:spcAft>
          <a:spcPct val="0"/>
        </a:spcAft>
        <a:defRPr sz="2400" b="1">
          <a:solidFill>
            <a:schemeClr val="tx1"/>
          </a:solidFill>
          <a:latin typeface="Arial" pitchFamily="-105" charset="0"/>
        </a:defRPr>
      </a:lvl8pPr>
      <a:lvl9pPr marL="1828800" algn="l" rtl="0" fontAlgn="base">
        <a:lnSpc>
          <a:spcPts val="2600"/>
        </a:lnSpc>
        <a:spcBef>
          <a:spcPct val="0"/>
        </a:spcBef>
        <a:spcAft>
          <a:spcPct val="0"/>
        </a:spcAft>
        <a:defRPr sz="2400" b="1">
          <a:solidFill>
            <a:schemeClr val="tx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anose="020B0604020202020204" pitchFamily="34" charset="0"/>
        <a:buChar char="–"/>
        <a:defRPr sz="24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lnSpc>
          <a:spcPts val="2900"/>
        </a:lnSpc>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lnSpc>
          <a:spcPts val="2900"/>
        </a:lnSpc>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4B54C480-E708-49D5-92F7-7AAE1B72A828}"/>
              </a:ext>
            </a:extLst>
          </p:cNvPr>
          <p:cNvSpPr>
            <a:spLocks noGrp="1" noChangeArrowheads="1"/>
          </p:cNvSpPr>
          <p:nvPr>
            <p:ph type="title"/>
          </p:nvPr>
        </p:nvSpPr>
        <p:spPr bwMode="auto">
          <a:xfrm>
            <a:off x="1690688" y="1474788"/>
            <a:ext cx="7197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xmlns="" id="{A98260AF-C8B2-4256-9E50-C6739185F238}"/>
              </a:ext>
            </a:extLst>
          </p:cNvPr>
          <p:cNvSpPr>
            <a:spLocks noGrp="1" noChangeArrowheads="1"/>
          </p:cNvSpPr>
          <p:nvPr>
            <p:ph type="body" idx="1"/>
          </p:nvPr>
        </p:nvSpPr>
        <p:spPr bwMode="auto">
          <a:xfrm>
            <a:off x="1692275" y="2205038"/>
            <a:ext cx="7197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3076" name="Picture 4" descr="UOW Leading the Way white150">
            <a:extLst>
              <a:ext uri="{FF2B5EF4-FFF2-40B4-BE49-F238E27FC236}">
                <a16:creationId xmlns:a16="http://schemas.microsoft.com/office/drawing/2014/main" xmlns="" id="{4952E484-C3D1-4F8F-B415-829EA1B43B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UOW Leading the Way claret150">
            <a:extLst>
              <a:ext uri="{FF2B5EF4-FFF2-40B4-BE49-F238E27FC236}">
                <a16:creationId xmlns:a16="http://schemas.microsoft.com/office/drawing/2014/main" xmlns="" id="{224DDAF4-D6DA-4616-B043-C5254D201D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l" rtl="0" eaLnBrk="0" fontAlgn="base" hangingPunct="0">
        <a:lnSpc>
          <a:spcPts val="2600"/>
        </a:lnSpc>
        <a:spcBef>
          <a:spcPct val="0"/>
        </a:spcBef>
        <a:spcAft>
          <a:spcPct val="0"/>
        </a:spcAft>
        <a:defRPr sz="2400" b="1">
          <a:solidFill>
            <a:srgbClr val="6A1A41"/>
          </a:solidFill>
          <a:latin typeface="+mj-lt"/>
          <a:ea typeface="MS PGothic" panose="020B0600070205080204" pitchFamily="34" charset="-128"/>
          <a:cs typeface="ＭＳ Ｐゴシック" charset="0"/>
        </a:defRPr>
      </a:lvl1pPr>
      <a:lvl2pPr algn="l" rtl="0" eaLnBrk="0" fontAlgn="base" hangingPunct="0">
        <a:lnSpc>
          <a:spcPts val="2600"/>
        </a:lnSpc>
        <a:spcBef>
          <a:spcPct val="0"/>
        </a:spcBef>
        <a:spcAft>
          <a:spcPct val="0"/>
        </a:spcAft>
        <a:defRPr sz="2400" b="1">
          <a:solidFill>
            <a:srgbClr val="6A1A41"/>
          </a:solidFill>
          <a:latin typeface="Arial" pitchFamily="-105" charset="0"/>
          <a:ea typeface="MS PGothic" panose="020B0600070205080204" pitchFamily="34" charset="-128"/>
          <a:cs typeface="ＭＳ Ｐゴシック" charset="0"/>
        </a:defRPr>
      </a:lvl2pPr>
      <a:lvl3pPr algn="l" rtl="0" eaLnBrk="0" fontAlgn="base" hangingPunct="0">
        <a:lnSpc>
          <a:spcPts val="2600"/>
        </a:lnSpc>
        <a:spcBef>
          <a:spcPct val="0"/>
        </a:spcBef>
        <a:spcAft>
          <a:spcPct val="0"/>
        </a:spcAft>
        <a:defRPr sz="2400" b="1">
          <a:solidFill>
            <a:srgbClr val="6A1A41"/>
          </a:solidFill>
          <a:latin typeface="Arial" pitchFamily="-105" charset="0"/>
          <a:ea typeface="MS PGothic" panose="020B0600070205080204" pitchFamily="34" charset="-128"/>
          <a:cs typeface="ＭＳ Ｐゴシック" charset="0"/>
        </a:defRPr>
      </a:lvl3pPr>
      <a:lvl4pPr algn="l" rtl="0" eaLnBrk="0" fontAlgn="base" hangingPunct="0">
        <a:lnSpc>
          <a:spcPts val="2600"/>
        </a:lnSpc>
        <a:spcBef>
          <a:spcPct val="0"/>
        </a:spcBef>
        <a:spcAft>
          <a:spcPct val="0"/>
        </a:spcAft>
        <a:defRPr sz="2400" b="1">
          <a:solidFill>
            <a:srgbClr val="6A1A41"/>
          </a:solidFill>
          <a:latin typeface="Arial" pitchFamily="-105" charset="0"/>
          <a:ea typeface="MS PGothic" panose="020B0600070205080204" pitchFamily="34" charset="-128"/>
          <a:cs typeface="ＭＳ Ｐゴシック" charset="0"/>
        </a:defRPr>
      </a:lvl4pPr>
      <a:lvl5pPr algn="l" rtl="0" eaLnBrk="0" fontAlgn="base" hangingPunct="0">
        <a:lnSpc>
          <a:spcPts val="2600"/>
        </a:lnSpc>
        <a:spcBef>
          <a:spcPct val="0"/>
        </a:spcBef>
        <a:spcAft>
          <a:spcPct val="0"/>
        </a:spcAft>
        <a:defRPr sz="2400" b="1">
          <a:solidFill>
            <a:srgbClr val="6A1A41"/>
          </a:solidFill>
          <a:latin typeface="Arial" pitchFamily="-105" charset="0"/>
          <a:ea typeface="MS PGothic" panose="020B0600070205080204" pitchFamily="34" charset="-128"/>
          <a:cs typeface="ＭＳ Ｐゴシック" charset="0"/>
        </a:defRPr>
      </a:lvl5pPr>
      <a:lvl6pPr marL="457200" algn="l" rtl="0" fontAlgn="base">
        <a:lnSpc>
          <a:spcPts val="2600"/>
        </a:lnSpc>
        <a:spcBef>
          <a:spcPct val="0"/>
        </a:spcBef>
        <a:spcAft>
          <a:spcPct val="0"/>
        </a:spcAft>
        <a:defRPr sz="2400" b="1">
          <a:solidFill>
            <a:srgbClr val="6A1A41"/>
          </a:solidFill>
          <a:latin typeface="Arial" pitchFamily="-105" charset="0"/>
        </a:defRPr>
      </a:lvl6pPr>
      <a:lvl7pPr marL="914400" algn="l" rtl="0" fontAlgn="base">
        <a:lnSpc>
          <a:spcPts val="2600"/>
        </a:lnSpc>
        <a:spcBef>
          <a:spcPct val="0"/>
        </a:spcBef>
        <a:spcAft>
          <a:spcPct val="0"/>
        </a:spcAft>
        <a:defRPr sz="2400" b="1">
          <a:solidFill>
            <a:srgbClr val="6A1A41"/>
          </a:solidFill>
          <a:latin typeface="Arial" pitchFamily="-105" charset="0"/>
        </a:defRPr>
      </a:lvl7pPr>
      <a:lvl8pPr marL="1371600" algn="l" rtl="0" fontAlgn="base">
        <a:lnSpc>
          <a:spcPts val="2600"/>
        </a:lnSpc>
        <a:spcBef>
          <a:spcPct val="0"/>
        </a:spcBef>
        <a:spcAft>
          <a:spcPct val="0"/>
        </a:spcAft>
        <a:defRPr sz="2400" b="1">
          <a:solidFill>
            <a:srgbClr val="6A1A41"/>
          </a:solidFill>
          <a:latin typeface="Arial" pitchFamily="-105" charset="0"/>
        </a:defRPr>
      </a:lvl8pPr>
      <a:lvl9pPr marL="1828800" algn="l" rtl="0" fontAlgn="base">
        <a:lnSpc>
          <a:spcPts val="2600"/>
        </a:lnSpc>
        <a:spcBef>
          <a:spcPct val="0"/>
        </a:spcBef>
        <a:spcAft>
          <a:spcPct val="0"/>
        </a:spcAft>
        <a:defRPr sz="2400" b="1">
          <a:solidFill>
            <a:srgbClr val="6A1A4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anose="020B0604020202020204" pitchFamily="34" charset="0"/>
        <a:buChar char="–"/>
        <a:defRPr sz="2400">
          <a:solidFill>
            <a:srgbClr val="7D9AAA"/>
          </a:solidFill>
          <a:latin typeface="+mn-lt"/>
          <a:ea typeface="MS PGothic" panose="020B0600070205080204" pitchFamily="34" charset="-128"/>
          <a:cs typeface="ＭＳ Ｐゴシック" charset="0"/>
        </a:defRPr>
      </a:lvl1pPr>
      <a:lvl2pPr marL="742950" indent="-285750" algn="l" rtl="0" eaLnBrk="0" fontAlgn="base" hangingPunct="0">
        <a:lnSpc>
          <a:spcPts val="2900"/>
        </a:lnSpc>
        <a:spcBef>
          <a:spcPct val="20000"/>
        </a:spcBef>
        <a:spcAft>
          <a:spcPct val="0"/>
        </a:spcAft>
        <a:buChar char="–"/>
        <a:defRPr sz="2400">
          <a:solidFill>
            <a:srgbClr val="7D9AAA"/>
          </a:solidFill>
          <a:latin typeface="+mn-lt"/>
          <a:ea typeface="MS PGothic" panose="020B0600070205080204" pitchFamily="34" charset="-128"/>
        </a:defRPr>
      </a:lvl2pPr>
      <a:lvl3pPr marL="1143000" indent="-228600" algn="l" rtl="0" eaLnBrk="0" fontAlgn="base" hangingPunct="0">
        <a:lnSpc>
          <a:spcPts val="2900"/>
        </a:lnSpc>
        <a:spcBef>
          <a:spcPct val="20000"/>
        </a:spcBef>
        <a:spcAft>
          <a:spcPct val="0"/>
        </a:spcAft>
        <a:buChar char="•"/>
        <a:defRPr sz="2400">
          <a:solidFill>
            <a:srgbClr val="7D9AAA"/>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rgbClr val="7D9AAA"/>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7D9AAA"/>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rgbClr val="7D9AAA"/>
          </a:solidFill>
          <a:latin typeface="+mn-lt"/>
          <a:ea typeface="ＭＳ Ｐゴシック" pitchFamily="-105" charset="-128"/>
        </a:defRPr>
      </a:lvl6pPr>
      <a:lvl7pPr marL="2971800" indent="-228600" algn="l" rtl="0" fontAlgn="base">
        <a:spcBef>
          <a:spcPct val="20000"/>
        </a:spcBef>
        <a:spcAft>
          <a:spcPct val="0"/>
        </a:spcAft>
        <a:buChar char="»"/>
        <a:defRPr sz="2000">
          <a:solidFill>
            <a:srgbClr val="7D9AAA"/>
          </a:solidFill>
          <a:latin typeface="+mn-lt"/>
          <a:ea typeface="ＭＳ Ｐゴシック" pitchFamily="-105" charset="-128"/>
        </a:defRPr>
      </a:lvl7pPr>
      <a:lvl8pPr marL="3429000" indent="-228600" algn="l" rtl="0" fontAlgn="base">
        <a:spcBef>
          <a:spcPct val="20000"/>
        </a:spcBef>
        <a:spcAft>
          <a:spcPct val="0"/>
        </a:spcAft>
        <a:buChar char="»"/>
        <a:defRPr sz="2000">
          <a:solidFill>
            <a:srgbClr val="7D9AAA"/>
          </a:solidFill>
          <a:latin typeface="+mn-lt"/>
          <a:ea typeface="ＭＳ Ｐゴシック" pitchFamily="-105" charset="-128"/>
        </a:defRPr>
      </a:lvl8pPr>
      <a:lvl9pPr marL="3886200" indent="-228600" algn="l" rtl="0" fontAlgn="base">
        <a:spcBef>
          <a:spcPct val="20000"/>
        </a:spcBef>
        <a:spcAft>
          <a:spcPct val="0"/>
        </a:spcAft>
        <a:buChar char="»"/>
        <a:defRPr sz="2000">
          <a:solidFill>
            <a:srgbClr val="7D9AAA"/>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www.ventureteambuilding.co.uk/pair-and-group-stand-challenge/"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ti.westminster.ac.uk/"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F7413E33-05EB-4987-A8BC-72E33EC440AC}"/>
              </a:ext>
            </a:extLst>
          </p:cNvPr>
          <p:cNvSpPr>
            <a:spLocks noGrp="1"/>
          </p:cNvSpPr>
          <p:nvPr>
            <p:ph type="title"/>
          </p:nvPr>
        </p:nvSpPr>
        <p:spPr>
          <a:xfrm>
            <a:off x="1690688" y="1979613"/>
            <a:ext cx="7197725" cy="2160587"/>
          </a:xfrm>
        </p:spPr>
        <p:txBody>
          <a:bodyPr/>
          <a:lstStyle/>
          <a:p>
            <a:r>
              <a:rPr lang="en-GB" altLang="en-US" sz="3600" dirty="0"/>
              <a:t>Course Leaders Forum</a:t>
            </a:r>
            <a:r>
              <a:rPr lang="en-GB" altLang="en-US" sz="1600" dirty="0"/>
              <a:t/>
            </a:r>
            <a:br>
              <a:rPr lang="en-GB" altLang="en-US" sz="1600" dirty="0"/>
            </a:br>
            <a:r>
              <a:rPr lang="en-GB" altLang="en-US" sz="1600" dirty="0"/>
              <a:t>Thursday 27</a:t>
            </a:r>
            <a:r>
              <a:rPr lang="en-GB" altLang="en-US" sz="1600" baseline="30000" dirty="0"/>
              <a:t>th</a:t>
            </a:r>
            <a:r>
              <a:rPr lang="en-GB" altLang="en-US" sz="1600" dirty="0"/>
              <a:t> February 2020</a:t>
            </a:r>
            <a:br>
              <a:rPr lang="en-GB" altLang="en-US" sz="1600" dirty="0"/>
            </a:br>
            <a:r>
              <a:rPr lang="en-GB" altLang="en-US" sz="1600" dirty="0"/>
              <a:t>1-3pm, </a:t>
            </a:r>
            <a:r>
              <a:rPr lang="en-GB" altLang="en-US" sz="1600" dirty="0" err="1"/>
              <a:t>Fyvie</a:t>
            </a:r>
            <a:r>
              <a:rPr lang="en-GB" altLang="en-US" sz="1600" dirty="0"/>
              <a:t> Hall, Regents</a:t>
            </a:r>
            <a:br>
              <a:rPr lang="en-GB" altLang="en-US" sz="1600" dirty="0"/>
            </a:br>
            <a:endParaRPr lang="en-GB" altLang="en-US" dirty="0"/>
          </a:p>
        </p:txBody>
      </p:sp>
      <p:pic>
        <p:nvPicPr>
          <p:cNvPr id="3" name="Picture 2">
            <a:extLst>
              <a:ext uri="{FF2B5EF4-FFF2-40B4-BE49-F238E27FC236}">
                <a16:creationId xmlns:a16="http://schemas.microsoft.com/office/drawing/2014/main" xmlns="" id="{D8383900-E4FA-4310-9D67-20D5C4422635}"/>
              </a:ext>
            </a:extLst>
          </p:cNvPr>
          <p:cNvPicPr>
            <a:picLocks noChangeAspect="1"/>
          </p:cNvPicPr>
          <p:nvPr/>
        </p:nvPicPr>
        <p:blipFill>
          <a:blip r:embed="rId2"/>
          <a:stretch>
            <a:fillRect/>
          </a:stretch>
        </p:blipFill>
        <p:spPr>
          <a:xfrm>
            <a:off x="5289550" y="3789040"/>
            <a:ext cx="3466399" cy="25997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81CAD-17ED-4ABD-B760-7263204A1C7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7AA2EAC6-F373-4E43-B644-C53A46B9D00E}"/>
              </a:ext>
            </a:extLst>
          </p:cNvPr>
          <p:cNvPicPr>
            <a:picLocks noGrp="1" noChangeAspect="1"/>
          </p:cNvPicPr>
          <p:nvPr>
            <p:ph idx="1"/>
          </p:nvPr>
        </p:nvPicPr>
        <p:blipFill>
          <a:blip r:embed="rId2"/>
          <a:stretch>
            <a:fillRect/>
          </a:stretch>
        </p:blipFill>
        <p:spPr>
          <a:xfrm>
            <a:off x="2267744" y="476599"/>
            <a:ext cx="4426414" cy="5904802"/>
          </a:xfrm>
          <a:prstGeom prst="rect">
            <a:avLst/>
          </a:prstGeom>
        </p:spPr>
      </p:pic>
    </p:spTree>
    <p:extLst>
      <p:ext uri="{BB962C8B-B14F-4D97-AF65-F5344CB8AC3E}">
        <p14:creationId xmlns:p14="http://schemas.microsoft.com/office/powerpoint/2010/main" val="193775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F70F7-2536-4255-A37D-CC5D68CFAA6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9E5F0CD3-8599-4124-9655-30CB1B6BABAD}"/>
              </a:ext>
            </a:extLst>
          </p:cNvPr>
          <p:cNvPicPr>
            <a:picLocks noGrp="1" noChangeAspect="1"/>
          </p:cNvPicPr>
          <p:nvPr>
            <p:ph idx="1"/>
          </p:nvPr>
        </p:nvPicPr>
        <p:blipFill>
          <a:blip r:embed="rId2"/>
          <a:stretch>
            <a:fillRect/>
          </a:stretch>
        </p:blipFill>
        <p:spPr>
          <a:xfrm>
            <a:off x="1547664" y="1440946"/>
            <a:ext cx="6724205" cy="4482803"/>
          </a:xfrm>
          <a:prstGeom prst="rect">
            <a:avLst/>
          </a:prstGeom>
        </p:spPr>
      </p:pic>
    </p:spTree>
    <p:extLst>
      <p:ext uri="{BB962C8B-B14F-4D97-AF65-F5344CB8AC3E}">
        <p14:creationId xmlns:p14="http://schemas.microsoft.com/office/powerpoint/2010/main" val="194924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A7C87-22A1-4FD4-8EF0-6A9B15683F8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0F4F27EF-5278-4EFC-A9DF-40830A73ADF8}"/>
              </a:ext>
            </a:extLst>
          </p:cNvPr>
          <p:cNvPicPr>
            <a:picLocks noGrp="1" noChangeAspect="1"/>
          </p:cNvPicPr>
          <p:nvPr>
            <p:ph idx="1"/>
          </p:nvPr>
        </p:nvPicPr>
        <p:blipFill>
          <a:blip r:embed="rId2"/>
          <a:stretch>
            <a:fillRect/>
          </a:stretch>
        </p:blipFill>
        <p:spPr>
          <a:xfrm>
            <a:off x="4742653" y="654893"/>
            <a:ext cx="4127823" cy="5542633"/>
          </a:xfrm>
          <a:prstGeom prst="rect">
            <a:avLst/>
          </a:prstGeom>
        </p:spPr>
      </p:pic>
      <p:pic>
        <p:nvPicPr>
          <p:cNvPr id="5" name="Picture 4">
            <a:extLst>
              <a:ext uri="{FF2B5EF4-FFF2-40B4-BE49-F238E27FC236}">
                <a16:creationId xmlns:a16="http://schemas.microsoft.com/office/drawing/2014/main" xmlns="" id="{051BCC2B-D245-4EA2-9CB7-886FDEB60241}"/>
              </a:ext>
            </a:extLst>
          </p:cNvPr>
          <p:cNvPicPr>
            <a:picLocks noChangeAspect="1"/>
          </p:cNvPicPr>
          <p:nvPr/>
        </p:nvPicPr>
        <p:blipFill>
          <a:blip r:embed="rId3"/>
          <a:stretch>
            <a:fillRect/>
          </a:stretch>
        </p:blipFill>
        <p:spPr>
          <a:xfrm>
            <a:off x="341002" y="657683"/>
            <a:ext cx="4252762" cy="5633864"/>
          </a:xfrm>
          <a:prstGeom prst="rect">
            <a:avLst/>
          </a:prstGeom>
        </p:spPr>
      </p:pic>
    </p:spTree>
    <p:extLst>
      <p:ext uri="{BB962C8B-B14F-4D97-AF65-F5344CB8AC3E}">
        <p14:creationId xmlns:p14="http://schemas.microsoft.com/office/powerpoint/2010/main" val="15849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151B9-5E82-4D62-BB86-1A5F6FE9B82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8D073788-74B5-4EC0-8B4D-A286EF60A800}"/>
              </a:ext>
            </a:extLst>
          </p:cNvPr>
          <p:cNvPicPr>
            <a:picLocks noGrp="1" noChangeAspect="1"/>
          </p:cNvPicPr>
          <p:nvPr>
            <p:ph idx="1"/>
          </p:nvPr>
        </p:nvPicPr>
        <p:blipFill>
          <a:blip r:embed="rId2"/>
          <a:stretch>
            <a:fillRect/>
          </a:stretch>
        </p:blipFill>
        <p:spPr>
          <a:xfrm>
            <a:off x="1690688" y="1700808"/>
            <a:ext cx="6108327" cy="4499801"/>
          </a:xfrm>
          <a:prstGeom prst="rect">
            <a:avLst/>
          </a:prstGeom>
        </p:spPr>
      </p:pic>
    </p:spTree>
    <p:extLst>
      <p:ext uri="{BB962C8B-B14F-4D97-AF65-F5344CB8AC3E}">
        <p14:creationId xmlns:p14="http://schemas.microsoft.com/office/powerpoint/2010/main" val="307026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FEC89-5E97-4956-BD33-2FCE8DC3FEF0}"/>
              </a:ext>
            </a:extLst>
          </p:cNvPr>
          <p:cNvSpPr>
            <a:spLocks noGrp="1"/>
          </p:cNvSpPr>
          <p:nvPr>
            <p:ph type="title"/>
          </p:nvPr>
        </p:nvSpPr>
        <p:spPr/>
        <p:txBody>
          <a:bodyPr/>
          <a:lstStyle/>
          <a:p>
            <a:r>
              <a:rPr lang="en-GB" dirty="0"/>
              <a:t>Themes</a:t>
            </a:r>
          </a:p>
        </p:txBody>
      </p:sp>
      <p:sp>
        <p:nvSpPr>
          <p:cNvPr id="3" name="Content Placeholder 2">
            <a:extLst>
              <a:ext uri="{FF2B5EF4-FFF2-40B4-BE49-F238E27FC236}">
                <a16:creationId xmlns:a16="http://schemas.microsoft.com/office/drawing/2014/main" xmlns="" id="{6DCF21D3-F171-48B6-BFB8-EA7CD71F2A91}"/>
              </a:ext>
            </a:extLst>
          </p:cNvPr>
          <p:cNvSpPr>
            <a:spLocks noGrp="1"/>
          </p:cNvSpPr>
          <p:nvPr>
            <p:ph idx="1"/>
          </p:nvPr>
        </p:nvSpPr>
        <p:spPr>
          <a:xfrm>
            <a:off x="1187624" y="2133600"/>
            <a:ext cx="7702377" cy="4391025"/>
          </a:xfrm>
        </p:spPr>
        <p:txBody>
          <a:bodyPr/>
          <a:lstStyle/>
          <a:p>
            <a:r>
              <a:rPr lang="en-GB" dirty="0"/>
              <a:t>Responsibility versus no power or authority</a:t>
            </a:r>
          </a:p>
          <a:p>
            <a:r>
              <a:rPr lang="en-GB" dirty="0"/>
              <a:t>Marketing</a:t>
            </a:r>
          </a:p>
          <a:p>
            <a:r>
              <a:rPr lang="en-GB" dirty="0"/>
              <a:t>Admission</a:t>
            </a:r>
          </a:p>
          <a:p>
            <a:r>
              <a:rPr lang="en-GB" dirty="0"/>
              <a:t>Communications</a:t>
            </a:r>
          </a:p>
          <a:p>
            <a:r>
              <a:rPr lang="en-GB" dirty="0"/>
              <a:t>Teams and team building: Course Teams</a:t>
            </a:r>
          </a:p>
          <a:p>
            <a:r>
              <a:rPr lang="en-GB" dirty="0"/>
              <a:t>Validation</a:t>
            </a:r>
          </a:p>
          <a:p>
            <a:r>
              <a:rPr lang="en-GB" dirty="0"/>
              <a:t>Appreciation or Recognition Annual Event</a:t>
            </a:r>
          </a:p>
          <a:p>
            <a:r>
              <a:rPr lang="en-GB" dirty="0"/>
              <a:t> Extraordinary Course Leader of the Year’ scheme</a:t>
            </a:r>
          </a:p>
          <a:p>
            <a:r>
              <a:rPr lang="en-GB" dirty="0"/>
              <a:t> Mentoring &amp; Coaching training-giving feedback to team members/empowerment</a:t>
            </a:r>
          </a:p>
          <a:p>
            <a:endParaRPr lang="en-GB" dirty="0"/>
          </a:p>
        </p:txBody>
      </p:sp>
    </p:spTree>
    <p:extLst>
      <p:ext uri="{BB962C8B-B14F-4D97-AF65-F5344CB8AC3E}">
        <p14:creationId xmlns:p14="http://schemas.microsoft.com/office/powerpoint/2010/main" val="298008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EC5E8-65CA-4220-A2BB-A096565B7B9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15DE770-E15C-4B1C-8C10-46C1F54D58FC}"/>
              </a:ext>
            </a:extLst>
          </p:cNvPr>
          <p:cNvSpPr>
            <a:spLocks noGrp="1"/>
          </p:cNvSpPr>
          <p:nvPr>
            <p:ph idx="1"/>
          </p:nvPr>
        </p:nvSpPr>
        <p:spPr>
          <a:xfrm>
            <a:off x="1187625" y="764704"/>
            <a:ext cx="7702376" cy="5759921"/>
          </a:xfrm>
        </p:spPr>
        <p:txBody>
          <a:bodyPr/>
          <a:lstStyle/>
          <a:p>
            <a:endParaRPr lang="en-GB" dirty="0"/>
          </a:p>
          <a:p>
            <a:r>
              <a:rPr lang="en-GB" dirty="0"/>
              <a:t>Academic leadership</a:t>
            </a:r>
          </a:p>
          <a:p>
            <a:r>
              <a:rPr lang="en-GB" dirty="0"/>
              <a:t>Time management/administration</a:t>
            </a:r>
          </a:p>
          <a:p>
            <a:r>
              <a:rPr lang="en-GB" dirty="0"/>
              <a:t>Building relationships</a:t>
            </a:r>
          </a:p>
          <a:p>
            <a:r>
              <a:rPr lang="en-GB" dirty="0"/>
              <a:t>Student Support and Guidance</a:t>
            </a:r>
          </a:p>
          <a:p>
            <a:r>
              <a:rPr lang="en-GB" dirty="0"/>
              <a:t>Quality Assurance/Annual monitoring</a:t>
            </a:r>
          </a:p>
          <a:p>
            <a:r>
              <a:rPr lang="en-GB" dirty="0"/>
              <a:t>Technology</a:t>
            </a:r>
          </a:p>
          <a:p>
            <a:r>
              <a:rPr lang="en-GB" dirty="0"/>
              <a:t>Pastoral/School Tutors</a:t>
            </a:r>
          </a:p>
          <a:p>
            <a:r>
              <a:rPr lang="en-GB" dirty="0"/>
              <a:t>Finance &amp; Budgets</a:t>
            </a:r>
          </a:p>
          <a:p>
            <a:r>
              <a:rPr lang="en-GB" dirty="0"/>
              <a:t>Career Development</a:t>
            </a:r>
          </a:p>
          <a:p>
            <a:r>
              <a:rPr lang="en-GB" dirty="0"/>
              <a:t>Sustainability in courses</a:t>
            </a:r>
          </a:p>
          <a:p>
            <a:r>
              <a:rPr lang="en-GB" altLang="en-US" dirty="0"/>
              <a:t>Course committees?</a:t>
            </a:r>
          </a:p>
          <a:p>
            <a:endParaRPr lang="en-GB" dirty="0"/>
          </a:p>
          <a:p>
            <a:endParaRPr lang="en-GB" dirty="0"/>
          </a:p>
        </p:txBody>
      </p:sp>
    </p:spTree>
    <p:extLst>
      <p:ext uri="{BB962C8B-B14F-4D97-AF65-F5344CB8AC3E}">
        <p14:creationId xmlns:p14="http://schemas.microsoft.com/office/powerpoint/2010/main" val="73859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9B638-F33A-462A-AF5A-3F6401C20347}"/>
              </a:ext>
            </a:extLst>
          </p:cNvPr>
          <p:cNvSpPr>
            <a:spLocks noGrp="1"/>
          </p:cNvSpPr>
          <p:nvPr>
            <p:ph type="title"/>
          </p:nvPr>
        </p:nvSpPr>
        <p:spPr/>
        <p:txBody>
          <a:bodyPr/>
          <a:lstStyle/>
          <a:p>
            <a:r>
              <a:rPr lang="en-GB" dirty="0"/>
              <a:t>The Art of Course Leadership</a:t>
            </a:r>
          </a:p>
        </p:txBody>
      </p:sp>
      <p:sp>
        <p:nvSpPr>
          <p:cNvPr id="3" name="Content Placeholder 2">
            <a:extLst>
              <a:ext uri="{FF2B5EF4-FFF2-40B4-BE49-F238E27FC236}">
                <a16:creationId xmlns:a16="http://schemas.microsoft.com/office/drawing/2014/main" xmlns="" id="{9E3444AC-6EB8-4A8E-A34C-71731781F29D}"/>
              </a:ext>
            </a:extLst>
          </p:cNvPr>
          <p:cNvSpPr>
            <a:spLocks noGrp="1"/>
          </p:cNvSpPr>
          <p:nvPr>
            <p:ph idx="1"/>
          </p:nvPr>
        </p:nvSpPr>
        <p:spPr/>
        <p:txBody>
          <a:bodyPr/>
          <a:lstStyle/>
          <a:p>
            <a:r>
              <a:rPr lang="en-GB" dirty="0"/>
              <a:t>Apologies from Associate Heads of College (Education and Students)</a:t>
            </a:r>
          </a:p>
          <a:p>
            <a:endParaRPr lang="en-GB" dirty="0"/>
          </a:p>
          <a:p>
            <a:r>
              <a:rPr lang="en-GB" dirty="0"/>
              <a:t>Conversation in pairs</a:t>
            </a:r>
          </a:p>
          <a:p>
            <a:endParaRPr lang="en-GB" b="1" dirty="0"/>
          </a:p>
          <a:p>
            <a:pPr algn="ctr"/>
            <a:r>
              <a:rPr lang="en-GB" b="1" dirty="0"/>
              <a:t>What is effective course leadership?</a:t>
            </a:r>
          </a:p>
          <a:p>
            <a:pPr algn="ctr"/>
            <a:r>
              <a:rPr lang="en-GB" b="1" dirty="0"/>
              <a:t>What do they do? </a:t>
            </a:r>
          </a:p>
          <a:p>
            <a:endParaRPr lang="en-GB" dirty="0"/>
          </a:p>
          <a:p>
            <a:endParaRPr lang="en-GB" dirty="0"/>
          </a:p>
          <a:p>
            <a:endParaRPr lang="en-GB" dirty="0"/>
          </a:p>
        </p:txBody>
      </p:sp>
      <p:pic>
        <p:nvPicPr>
          <p:cNvPr id="4" name="Picture 3">
            <a:extLst>
              <a:ext uri="{FF2B5EF4-FFF2-40B4-BE49-F238E27FC236}">
                <a16:creationId xmlns:a16="http://schemas.microsoft.com/office/drawing/2014/main" xmlns="" id="{F6E1CCE3-3687-4B5B-93AE-FF909C0EAADC}"/>
              </a:ext>
            </a:extLst>
          </p:cNvPr>
          <p:cNvPicPr>
            <a:picLocks noChangeAspect="1"/>
          </p:cNvPicPr>
          <p:nvPr/>
        </p:nvPicPr>
        <p:blipFill>
          <a:blip r:embed="rId2"/>
          <a:stretch>
            <a:fillRect/>
          </a:stretch>
        </p:blipFill>
        <p:spPr>
          <a:xfrm>
            <a:off x="6993371" y="302981"/>
            <a:ext cx="1895042" cy="1258393"/>
          </a:xfrm>
          <a:prstGeom prst="rect">
            <a:avLst/>
          </a:prstGeom>
        </p:spPr>
      </p:pic>
    </p:spTree>
    <p:extLst>
      <p:ext uri="{BB962C8B-B14F-4D97-AF65-F5344CB8AC3E}">
        <p14:creationId xmlns:p14="http://schemas.microsoft.com/office/powerpoint/2010/main" val="427371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58B60E47-0F89-42BB-B3B8-8F318D9219D6}"/>
              </a:ext>
            </a:extLst>
          </p:cNvPr>
          <p:cNvSpPr>
            <a:spLocks noGrp="1"/>
          </p:cNvSpPr>
          <p:nvPr>
            <p:ph type="title"/>
          </p:nvPr>
        </p:nvSpPr>
        <p:spPr>
          <a:xfrm>
            <a:off x="1690688" y="765175"/>
            <a:ext cx="7197725" cy="1368425"/>
          </a:xfrm>
        </p:spPr>
        <p:txBody>
          <a:bodyPr/>
          <a:lstStyle/>
          <a:p>
            <a:r>
              <a:rPr lang="en-GB" altLang="en-US" dirty="0"/>
              <a:t>World Café 2-2.30pm</a:t>
            </a:r>
            <a:br>
              <a:rPr lang="en-GB" altLang="en-US" dirty="0"/>
            </a:br>
            <a:r>
              <a:rPr lang="en-GB" altLang="en-US" dirty="0"/>
              <a:t/>
            </a:r>
            <a:br>
              <a:rPr lang="en-GB" altLang="en-US" dirty="0"/>
            </a:br>
            <a:r>
              <a:rPr lang="en-GB" altLang="en-US" dirty="0"/>
              <a:t>To walk around the tables with a discussion of issues-solution generation!</a:t>
            </a:r>
            <a:br>
              <a:rPr lang="en-GB" altLang="en-US" dirty="0"/>
            </a:br>
            <a:r>
              <a:rPr lang="en-GB" altLang="en-US" dirty="0"/>
              <a:t/>
            </a:r>
            <a:br>
              <a:rPr lang="en-GB" altLang="en-US" dirty="0"/>
            </a:br>
            <a:endParaRPr lang="en-GB" altLang="en-US" dirty="0"/>
          </a:p>
        </p:txBody>
      </p:sp>
      <p:sp>
        <p:nvSpPr>
          <p:cNvPr id="22531" name="Content Placeholder 2">
            <a:extLst>
              <a:ext uri="{FF2B5EF4-FFF2-40B4-BE49-F238E27FC236}">
                <a16:creationId xmlns:a16="http://schemas.microsoft.com/office/drawing/2014/main" xmlns="" id="{C5D06F5F-A595-4781-8DAA-B80C89CFF6B5}"/>
              </a:ext>
            </a:extLst>
          </p:cNvPr>
          <p:cNvSpPr>
            <a:spLocks noGrp="1"/>
          </p:cNvSpPr>
          <p:nvPr>
            <p:ph idx="1"/>
          </p:nvPr>
        </p:nvSpPr>
        <p:spPr/>
        <p:txBody>
          <a:bodyPr/>
          <a:lstStyle/>
          <a:p>
            <a:endParaRPr lang="en-GB" altLang="en-US" sz="2800" dirty="0"/>
          </a:p>
          <a:p>
            <a:r>
              <a:rPr lang="en-GB" altLang="en-US" sz="2800" dirty="0"/>
              <a:t>1.	What are the immediate concerns for course leadership? </a:t>
            </a:r>
          </a:p>
          <a:p>
            <a:r>
              <a:rPr lang="en-GB" altLang="en-US" sz="2800" dirty="0"/>
              <a:t>3.	How can the CETI support CLs?</a:t>
            </a:r>
          </a:p>
          <a:p>
            <a:r>
              <a:rPr lang="en-GB" altLang="en-US" sz="2800" dirty="0"/>
              <a:t>4.	What are the challenges and opportunities facing CLs?</a:t>
            </a:r>
          </a:p>
          <a:p>
            <a:r>
              <a:rPr lang="en-GB" altLang="en-US" sz="2800" dirty="0"/>
              <a:t>5.	What are the key support needs for Course leaders?</a:t>
            </a:r>
          </a:p>
          <a:p>
            <a:r>
              <a:rPr lang="en-GB" altLang="en-US" sz="2800" dirty="0"/>
              <a:t>What future resources will be needed by CLs?</a:t>
            </a:r>
          </a:p>
          <a:p>
            <a:endParaRPr lang="en-GB" altLang="en-US" sz="1600" dirty="0"/>
          </a:p>
          <a:p>
            <a:endParaRPr lang="en-GB" alt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6E809B59-A9A3-47F7-8E78-D05A95A4E0C9}"/>
              </a:ext>
            </a:extLst>
          </p:cNvPr>
          <p:cNvSpPr>
            <a:spLocks noGrp="1"/>
          </p:cNvSpPr>
          <p:nvPr>
            <p:ph type="title"/>
          </p:nvPr>
        </p:nvSpPr>
        <p:spPr>
          <a:xfrm>
            <a:off x="1691674" y="763588"/>
            <a:ext cx="7197725" cy="1441450"/>
          </a:xfrm>
        </p:spPr>
        <p:txBody>
          <a:bodyPr/>
          <a:lstStyle/>
          <a:p>
            <a:r>
              <a:rPr lang="en-GB" altLang="en-US" dirty="0"/>
              <a:t/>
            </a:r>
            <a:br>
              <a:rPr lang="en-GB" altLang="en-US" dirty="0"/>
            </a:br>
            <a:endParaRPr lang="en-GB" altLang="en-US" dirty="0"/>
          </a:p>
        </p:txBody>
      </p:sp>
      <p:sp>
        <p:nvSpPr>
          <p:cNvPr id="23555" name="Content Placeholder 2">
            <a:extLst>
              <a:ext uri="{FF2B5EF4-FFF2-40B4-BE49-F238E27FC236}">
                <a16:creationId xmlns:a16="http://schemas.microsoft.com/office/drawing/2014/main" xmlns="" id="{B1724556-68B5-495B-816E-8E3DB5E21A10}"/>
              </a:ext>
            </a:extLst>
          </p:cNvPr>
          <p:cNvSpPr>
            <a:spLocks noGrp="1"/>
          </p:cNvSpPr>
          <p:nvPr>
            <p:ph idx="1"/>
          </p:nvPr>
        </p:nvSpPr>
        <p:spPr/>
        <p:txBody>
          <a:bodyPr/>
          <a:lstStyle/>
          <a:p>
            <a:pPr marL="0" indent="0">
              <a:buNone/>
            </a:pPr>
            <a:endParaRPr lang="en-GB" altLang="en-US" dirty="0"/>
          </a:p>
          <a:p>
            <a:pPr marL="0" indent="0">
              <a:buNone/>
            </a:pPr>
            <a:endParaRPr lang="en-GB" altLang="en-US" dirty="0"/>
          </a:p>
          <a:p>
            <a:pPr marL="0" indent="0">
              <a:buNone/>
            </a:pPr>
            <a:r>
              <a:rPr lang="en-GB" altLang="en-US" dirty="0"/>
              <a:t>2.30-3pm</a:t>
            </a:r>
            <a:br>
              <a:rPr lang="en-GB" altLang="en-US" dirty="0"/>
            </a:br>
            <a:r>
              <a:rPr lang="en-GB" altLang="en-US" dirty="0"/>
              <a:t>Plenary</a:t>
            </a:r>
            <a:br>
              <a:rPr lang="en-GB" altLang="en-US" dirty="0"/>
            </a:br>
            <a:r>
              <a:rPr lang="en-GB" altLang="en-US" dirty="0"/>
              <a:t>Key Action Points/Feed-Forward</a:t>
            </a:r>
          </a:p>
          <a:p>
            <a:pPr marL="0" indent="0">
              <a:buNone/>
            </a:pPr>
            <a:endParaRPr lang="en-GB" altLang="en-US" dirty="0"/>
          </a:p>
          <a:p>
            <a:pPr marL="0" indent="0">
              <a:buNone/>
            </a:pPr>
            <a:endParaRPr lang="en-GB" altLang="en-US" dirty="0"/>
          </a:p>
        </p:txBody>
      </p:sp>
      <p:pic>
        <p:nvPicPr>
          <p:cNvPr id="2" name="Picture 1">
            <a:extLst>
              <a:ext uri="{FF2B5EF4-FFF2-40B4-BE49-F238E27FC236}">
                <a16:creationId xmlns:a16="http://schemas.microsoft.com/office/drawing/2014/main" xmlns="" id="{036282E2-0843-481F-8947-BE2D06883CDA}"/>
              </a:ext>
            </a:extLst>
          </p:cNvPr>
          <p:cNvPicPr>
            <a:picLocks noChangeAspect="1"/>
          </p:cNvPicPr>
          <p:nvPr/>
        </p:nvPicPr>
        <p:blipFill>
          <a:blip r:embed="rId2"/>
          <a:stretch>
            <a:fillRect/>
          </a:stretch>
        </p:blipFill>
        <p:spPr>
          <a:xfrm>
            <a:off x="6012160" y="546949"/>
            <a:ext cx="2475856" cy="27354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BBFFBAB6-462E-4F72-86AE-5D6A60AC8C3D}"/>
              </a:ext>
            </a:extLst>
          </p:cNvPr>
          <p:cNvSpPr>
            <a:spLocks noGrp="1"/>
          </p:cNvSpPr>
          <p:nvPr>
            <p:ph type="title"/>
          </p:nvPr>
        </p:nvSpPr>
        <p:spPr/>
        <p:txBody>
          <a:bodyPr/>
          <a:lstStyle/>
          <a:p>
            <a:r>
              <a:rPr lang="en-GB" altLang="en-US" dirty="0"/>
              <a:t>Thank you for your time this afternoon!</a:t>
            </a:r>
          </a:p>
        </p:txBody>
      </p:sp>
      <p:pic>
        <p:nvPicPr>
          <p:cNvPr id="24579" name="Picture 2">
            <a:extLst>
              <a:ext uri="{FF2B5EF4-FFF2-40B4-BE49-F238E27FC236}">
                <a16:creationId xmlns:a16="http://schemas.microsoft.com/office/drawing/2014/main" xmlns="" id="{8B75F023-8F83-4C91-948A-1B449A754A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2" y="2492896"/>
            <a:ext cx="7142162" cy="2751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4FAAEF9F-13A4-4A5C-B85D-B6D599276D82}"/>
              </a:ext>
            </a:extLst>
          </p:cNvPr>
          <p:cNvSpPr>
            <a:spLocks noGrp="1"/>
          </p:cNvSpPr>
          <p:nvPr>
            <p:ph type="title"/>
          </p:nvPr>
        </p:nvSpPr>
        <p:spPr/>
        <p:txBody>
          <a:bodyPr/>
          <a:lstStyle/>
          <a:p>
            <a:r>
              <a:rPr lang="en-US" altLang="en-US" dirty="0"/>
              <a:t>Who is in the room???</a:t>
            </a:r>
          </a:p>
        </p:txBody>
      </p:sp>
      <p:sp>
        <p:nvSpPr>
          <p:cNvPr id="16387" name="Content Placeholder 2">
            <a:extLst>
              <a:ext uri="{FF2B5EF4-FFF2-40B4-BE49-F238E27FC236}">
                <a16:creationId xmlns:a16="http://schemas.microsoft.com/office/drawing/2014/main" xmlns="" id="{E1BC2D88-783E-4F74-B099-DBAF073DF318}"/>
              </a:ext>
            </a:extLst>
          </p:cNvPr>
          <p:cNvSpPr>
            <a:spLocks noGrp="1"/>
          </p:cNvSpPr>
          <p:nvPr>
            <p:ph idx="1"/>
          </p:nvPr>
        </p:nvSpPr>
        <p:spPr>
          <a:xfrm>
            <a:off x="323850" y="2276475"/>
            <a:ext cx="8566150" cy="4248150"/>
          </a:xfrm>
        </p:spPr>
        <p:txBody>
          <a:bodyPr/>
          <a:lstStyle/>
          <a:p>
            <a:endParaRPr lang="en-GB" altLang="en-US" b="1" u="sng" dirty="0">
              <a:hlinkClick r:id="rId3"/>
            </a:endParaRPr>
          </a:p>
          <a:p>
            <a:endParaRPr lang="en-GB" altLang="en-US" b="1" u="sng" dirty="0">
              <a:hlinkClick r:id="rId3"/>
            </a:endParaRPr>
          </a:p>
          <a:p>
            <a:endParaRPr lang="en-GB" altLang="en-US" b="1" u="sng" dirty="0">
              <a:hlinkClick r:id="rId3"/>
            </a:endParaRPr>
          </a:p>
          <a:p>
            <a:endParaRPr lang="en-GB" altLang="en-US" dirty="0"/>
          </a:p>
          <a:p>
            <a:endParaRPr lang="en-GB" altLang="en-US" dirty="0"/>
          </a:p>
        </p:txBody>
      </p:sp>
      <p:pic>
        <p:nvPicPr>
          <p:cNvPr id="2" name="Picture 1">
            <a:extLst>
              <a:ext uri="{FF2B5EF4-FFF2-40B4-BE49-F238E27FC236}">
                <a16:creationId xmlns:a16="http://schemas.microsoft.com/office/drawing/2014/main" xmlns="" id="{E69F331F-B3BE-4A79-86EB-E5402F1B498A}"/>
              </a:ext>
            </a:extLst>
          </p:cNvPr>
          <p:cNvPicPr>
            <a:picLocks noChangeAspect="1"/>
          </p:cNvPicPr>
          <p:nvPr/>
        </p:nvPicPr>
        <p:blipFill>
          <a:blip r:embed="rId4"/>
          <a:stretch>
            <a:fillRect/>
          </a:stretch>
        </p:blipFill>
        <p:spPr>
          <a:xfrm>
            <a:off x="971600" y="2492896"/>
            <a:ext cx="7462343" cy="29623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463A231E-22DA-4A4B-A960-D59619CEEB18}"/>
              </a:ext>
            </a:extLst>
          </p:cNvPr>
          <p:cNvSpPr>
            <a:spLocks noGrp="1" noChangeArrowheads="1"/>
          </p:cNvSpPr>
          <p:nvPr>
            <p:ph type="ctrTitle"/>
          </p:nvPr>
        </p:nvSpPr>
        <p:spPr>
          <a:xfrm>
            <a:off x="1920875" y="188913"/>
            <a:ext cx="7197725" cy="792162"/>
          </a:xfrm>
        </p:spPr>
        <p:txBody>
          <a:bodyPr lIns="90488" tIns="44450" rIns="90488" bIns="44450" anchor="b"/>
          <a:lstStyle/>
          <a:p>
            <a:r>
              <a:rPr lang="en-US" altLang="en-US" sz="2800"/>
              <a:t>Overview of the Event</a:t>
            </a:r>
          </a:p>
        </p:txBody>
      </p:sp>
      <p:sp>
        <p:nvSpPr>
          <p:cNvPr id="10243" name="Rectangle 3">
            <a:extLst>
              <a:ext uri="{FF2B5EF4-FFF2-40B4-BE49-F238E27FC236}">
                <a16:creationId xmlns:a16="http://schemas.microsoft.com/office/drawing/2014/main" xmlns="" id="{18B73A34-BA32-427F-B55F-EE80AAD28654}"/>
              </a:ext>
            </a:extLst>
          </p:cNvPr>
          <p:cNvSpPr>
            <a:spLocks noGrp="1" noChangeArrowheads="1"/>
          </p:cNvSpPr>
          <p:nvPr>
            <p:ph type="subTitle" idx="1"/>
          </p:nvPr>
        </p:nvSpPr>
        <p:spPr>
          <a:xfrm>
            <a:off x="684213" y="1412875"/>
            <a:ext cx="8134350" cy="5111750"/>
          </a:xfrm>
        </p:spPr>
        <p:txBody>
          <a:bodyPr lIns="90488" tIns="44450" rIns="90488" bIns="44450"/>
          <a:lstStyle/>
          <a:p>
            <a:r>
              <a:rPr lang="en-GB" altLang="en-US" dirty="0"/>
              <a:t>  </a:t>
            </a:r>
          </a:p>
          <a:p>
            <a:r>
              <a:rPr lang="en-GB" i="1" dirty="0"/>
              <a:t>1 pm 	Opening – Sal Jarvis, PVC</a:t>
            </a:r>
            <a:endParaRPr lang="en-GB" dirty="0"/>
          </a:p>
          <a:p>
            <a:r>
              <a:rPr lang="en-GB" i="1" dirty="0"/>
              <a:t>1.10  	Update on Centre for Education &amp; Teaching 	Innovation – Tony Burke</a:t>
            </a:r>
            <a:endParaRPr lang="en-GB" dirty="0"/>
          </a:p>
          <a:p>
            <a:r>
              <a:rPr lang="en-GB" i="1" dirty="0"/>
              <a:t>1.20	Update on Course Leaders Forum Steering Group 	Lisa Matthewman</a:t>
            </a:r>
            <a:endParaRPr lang="en-GB" dirty="0"/>
          </a:p>
          <a:p>
            <a:r>
              <a:rPr lang="en-GB" i="1" dirty="0"/>
              <a:t>1.30	Thoughts on ‘The Art of Course Leadership’ </a:t>
            </a:r>
            <a:endParaRPr lang="en-GB" dirty="0"/>
          </a:p>
          <a:p>
            <a:r>
              <a:rPr lang="en-GB" i="1" dirty="0"/>
              <a:t>2pm 	Table discussions (World Café Style)</a:t>
            </a:r>
          </a:p>
          <a:p>
            <a:r>
              <a:rPr lang="en-GB" i="1" dirty="0"/>
              <a:t>2.30 	Plenary &amp; capture. </a:t>
            </a:r>
            <a:endParaRPr lang="en-GB" dirty="0"/>
          </a:p>
          <a:p>
            <a:r>
              <a:rPr lang="en-GB" i="1" dirty="0"/>
              <a:t> </a:t>
            </a:r>
            <a:endParaRPr lang="en-GB" dirty="0"/>
          </a:p>
          <a:p>
            <a:pPr marL="342900" indent="-342900">
              <a:buFont typeface="Arial" panose="020B0604020202020204" pitchFamily="34" charset="0"/>
              <a:buChar char="•"/>
            </a:pPr>
            <a:endParaRPr lang="en-GB"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E829F-920C-490F-9F05-3A7D9C6B66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AD52783-8090-4674-8EA2-CB5959E50FB1}"/>
              </a:ext>
            </a:extLst>
          </p:cNvPr>
          <p:cNvSpPr>
            <a:spLocks noGrp="1"/>
          </p:cNvSpPr>
          <p:nvPr>
            <p:ph idx="1"/>
          </p:nvPr>
        </p:nvSpPr>
        <p:spPr/>
        <p:txBody>
          <a:bodyPr/>
          <a:lstStyle/>
          <a:p>
            <a:r>
              <a:rPr lang="en-GB" b="1" dirty="0"/>
              <a:t>The forum objectives include:</a:t>
            </a:r>
          </a:p>
          <a:p>
            <a:endParaRPr lang="en-GB" dirty="0"/>
          </a:p>
          <a:p>
            <a:r>
              <a:rPr lang="en-GB" dirty="0"/>
              <a:t>To promote internal networking amongst all course leaders</a:t>
            </a:r>
          </a:p>
          <a:p>
            <a:r>
              <a:rPr lang="en-GB" dirty="0"/>
              <a:t>To build an internal network and form relationships for sharing of best practice/collaboration.  </a:t>
            </a:r>
          </a:p>
          <a:p>
            <a:r>
              <a:rPr lang="en-GB" dirty="0"/>
              <a:t>To provide a cross-faculty forum for all course leaders at the University of Westminster</a:t>
            </a:r>
          </a:p>
          <a:p>
            <a:r>
              <a:rPr lang="en-GB" dirty="0"/>
              <a:t>To increase communication between course leaders and professional services/management at Westminster. </a:t>
            </a:r>
          </a:p>
        </p:txBody>
      </p:sp>
    </p:spTree>
    <p:extLst>
      <p:ext uri="{BB962C8B-B14F-4D97-AF65-F5344CB8AC3E}">
        <p14:creationId xmlns:p14="http://schemas.microsoft.com/office/powerpoint/2010/main" val="332426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21E5B-CF6A-4DF0-A6B6-06C8547D72B5}"/>
              </a:ext>
            </a:extLst>
          </p:cNvPr>
          <p:cNvSpPr>
            <a:spLocks noGrp="1"/>
          </p:cNvSpPr>
          <p:nvPr>
            <p:ph type="title"/>
          </p:nvPr>
        </p:nvSpPr>
        <p:spPr/>
        <p:txBody>
          <a:bodyPr/>
          <a:lstStyle/>
          <a:p>
            <a:r>
              <a:rPr lang="en-GB" dirty="0"/>
              <a:t>Welcome and Opening from Sal Jarvis</a:t>
            </a:r>
          </a:p>
        </p:txBody>
      </p:sp>
      <p:pic>
        <p:nvPicPr>
          <p:cNvPr id="4" name="Content Placeholder 3">
            <a:extLst>
              <a:ext uri="{FF2B5EF4-FFF2-40B4-BE49-F238E27FC236}">
                <a16:creationId xmlns:a16="http://schemas.microsoft.com/office/drawing/2014/main" xmlns="" id="{83347B57-4610-4A21-8C94-F3C58A5EC085}"/>
              </a:ext>
            </a:extLst>
          </p:cNvPr>
          <p:cNvPicPr>
            <a:picLocks noGrp="1" noChangeAspect="1"/>
          </p:cNvPicPr>
          <p:nvPr>
            <p:ph idx="1"/>
          </p:nvPr>
        </p:nvPicPr>
        <p:blipFill>
          <a:blip r:embed="rId2"/>
          <a:stretch>
            <a:fillRect/>
          </a:stretch>
        </p:blipFill>
        <p:spPr>
          <a:xfrm>
            <a:off x="2627784" y="2276872"/>
            <a:ext cx="3543845" cy="3543845"/>
          </a:xfrm>
          <a:prstGeom prst="rect">
            <a:avLst/>
          </a:prstGeom>
        </p:spPr>
      </p:pic>
    </p:spTree>
    <p:extLst>
      <p:ext uri="{BB962C8B-B14F-4D97-AF65-F5344CB8AC3E}">
        <p14:creationId xmlns:p14="http://schemas.microsoft.com/office/powerpoint/2010/main" val="311000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94FF4-9729-4A1C-8600-1CAEEF8A5AF4}"/>
              </a:ext>
            </a:extLst>
          </p:cNvPr>
          <p:cNvSpPr>
            <a:spLocks noGrp="1"/>
          </p:cNvSpPr>
          <p:nvPr>
            <p:ph type="title"/>
          </p:nvPr>
        </p:nvSpPr>
        <p:spPr/>
        <p:txBody>
          <a:bodyPr/>
          <a:lstStyle/>
          <a:p>
            <a:r>
              <a:rPr lang="en-GB" dirty="0"/>
              <a:t>Update on the </a:t>
            </a:r>
            <a:r>
              <a:rPr lang="en-GB" i="1" dirty="0"/>
              <a:t>Centre for Education &amp; Teaching Innovation – Tony Burke</a:t>
            </a:r>
            <a:br>
              <a:rPr lang="en-GB" i="1" dirty="0"/>
            </a:br>
            <a:r>
              <a:rPr lang="en-GB" i="1" dirty="0"/>
              <a:t/>
            </a:r>
            <a:br>
              <a:rPr lang="en-GB" i="1" dirty="0"/>
            </a:br>
            <a:r>
              <a:rPr lang="en-GB" dirty="0">
                <a:hlinkClick r:id="rId2"/>
              </a:rPr>
              <a:t>http://cti.westminster.ac.uk/</a:t>
            </a:r>
            <a:r>
              <a:rPr lang="en-GB" dirty="0"/>
              <a:t/>
            </a:r>
            <a:br>
              <a:rPr lang="en-GB" dirty="0"/>
            </a:br>
            <a:endParaRPr lang="en-GB" dirty="0"/>
          </a:p>
        </p:txBody>
      </p:sp>
      <p:pic>
        <p:nvPicPr>
          <p:cNvPr id="4" name="Content Placeholder 3">
            <a:extLst>
              <a:ext uri="{FF2B5EF4-FFF2-40B4-BE49-F238E27FC236}">
                <a16:creationId xmlns:a16="http://schemas.microsoft.com/office/drawing/2014/main" xmlns="" id="{86F2283A-EE97-4ADB-8F9D-8F94EBDFD328}"/>
              </a:ext>
            </a:extLst>
          </p:cNvPr>
          <p:cNvPicPr>
            <a:picLocks noGrp="1" noChangeAspect="1"/>
          </p:cNvPicPr>
          <p:nvPr>
            <p:ph idx="1"/>
          </p:nvPr>
        </p:nvPicPr>
        <p:blipFill>
          <a:blip r:embed="rId3"/>
          <a:stretch>
            <a:fillRect/>
          </a:stretch>
        </p:blipFill>
        <p:spPr>
          <a:xfrm>
            <a:off x="2051720" y="3095626"/>
            <a:ext cx="4876800" cy="3257550"/>
          </a:xfrm>
          <a:prstGeom prst="rect">
            <a:avLst/>
          </a:prstGeom>
        </p:spPr>
      </p:pic>
    </p:spTree>
    <p:extLst>
      <p:ext uri="{BB962C8B-B14F-4D97-AF65-F5344CB8AC3E}">
        <p14:creationId xmlns:p14="http://schemas.microsoft.com/office/powerpoint/2010/main" val="172637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A5BD2D-FD5A-48EB-89C8-D13ECEC4BE9E}"/>
              </a:ext>
            </a:extLst>
          </p:cNvPr>
          <p:cNvSpPr>
            <a:spLocks noGrp="1"/>
          </p:cNvSpPr>
          <p:nvPr>
            <p:ph type="title"/>
          </p:nvPr>
        </p:nvSpPr>
        <p:spPr/>
        <p:txBody>
          <a:bodyPr/>
          <a:lstStyle/>
          <a:p>
            <a:r>
              <a:rPr lang="en-GB" dirty="0"/>
              <a:t>Update on the Course Leaders Forum Steering Group – Lisa Matthewman</a:t>
            </a:r>
            <a:br>
              <a:rPr lang="en-GB" dirty="0"/>
            </a:br>
            <a:endParaRPr lang="en-GB" dirty="0"/>
          </a:p>
        </p:txBody>
      </p:sp>
      <p:pic>
        <p:nvPicPr>
          <p:cNvPr id="4" name="Content Placeholder 3">
            <a:extLst>
              <a:ext uri="{FF2B5EF4-FFF2-40B4-BE49-F238E27FC236}">
                <a16:creationId xmlns:a16="http://schemas.microsoft.com/office/drawing/2014/main" xmlns="" id="{9CF78EA1-8F5A-4C23-98BC-F06CCB7BCC4F}"/>
              </a:ext>
            </a:extLst>
          </p:cNvPr>
          <p:cNvPicPr>
            <a:picLocks noGrp="1" noChangeAspect="1"/>
          </p:cNvPicPr>
          <p:nvPr>
            <p:ph idx="1"/>
          </p:nvPr>
        </p:nvPicPr>
        <p:blipFill>
          <a:blip r:embed="rId2"/>
          <a:stretch>
            <a:fillRect/>
          </a:stretch>
        </p:blipFill>
        <p:spPr>
          <a:xfrm>
            <a:off x="2605007" y="2348880"/>
            <a:ext cx="3933986" cy="3933986"/>
          </a:xfrm>
          <a:prstGeom prst="rect">
            <a:avLst/>
          </a:prstGeom>
        </p:spPr>
      </p:pic>
    </p:spTree>
    <p:extLst>
      <p:ext uri="{BB962C8B-B14F-4D97-AF65-F5344CB8AC3E}">
        <p14:creationId xmlns:p14="http://schemas.microsoft.com/office/powerpoint/2010/main" val="246238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95BBBCD-A63D-40A7-9367-CA2BD8E02729}"/>
              </a:ext>
            </a:extLst>
          </p:cNvPr>
          <p:cNvSpPr>
            <a:spLocks noGrp="1"/>
          </p:cNvSpPr>
          <p:nvPr>
            <p:ph type="title"/>
          </p:nvPr>
        </p:nvSpPr>
        <p:spPr/>
        <p:txBody>
          <a:bodyPr/>
          <a:lstStyle/>
          <a:p>
            <a:r>
              <a:rPr lang="en-GB" altLang="en-US"/>
              <a:t>The Course Leaders Forum Steering Group</a:t>
            </a:r>
          </a:p>
        </p:txBody>
      </p:sp>
      <p:sp>
        <p:nvSpPr>
          <p:cNvPr id="12291" name="Content Placeholder 2">
            <a:extLst>
              <a:ext uri="{FF2B5EF4-FFF2-40B4-BE49-F238E27FC236}">
                <a16:creationId xmlns:a16="http://schemas.microsoft.com/office/drawing/2014/main" xmlns="" id="{5856C559-A53E-4544-88FB-43EF7C5E6825}"/>
              </a:ext>
            </a:extLst>
          </p:cNvPr>
          <p:cNvSpPr>
            <a:spLocks noGrp="1"/>
          </p:cNvSpPr>
          <p:nvPr>
            <p:ph idx="1"/>
          </p:nvPr>
        </p:nvSpPr>
        <p:spPr/>
        <p:txBody>
          <a:bodyPr/>
          <a:lstStyle/>
          <a:p>
            <a:r>
              <a:rPr lang="en-GB" altLang="en-US" dirty="0"/>
              <a:t>The Course Leaders Forum Steering Group (CLFSG) has members from across the University</a:t>
            </a:r>
          </a:p>
          <a:p>
            <a:r>
              <a:rPr lang="en-GB" altLang="en-US" dirty="0"/>
              <a:t>Statements of interest</a:t>
            </a:r>
          </a:p>
          <a:p>
            <a:r>
              <a:rPr lang="en-GB" altLang="en-US" dirty="0"/>
              <a:t>It is the membership who will be organising and running learning and development events for course leaders</a:t>
            </a:r>
          </a:p>
          <a:p>
            <a:r>
              <a:rPr lang="en-GB" altLang="en-US" dirty="0"/>
              <a:t>Hold forum events</a:t>
            </a:r>
          </a:p>
          <a:p>
            <a:r>
              <a:rPr lang="en-GB" altLang="en-US" dirty="0"/>
              <a:t>Speaker events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4689B-6093-406A-BD4B-15EC8EEF898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4F49BF00-0807-4E85-BBDA-B8EDA5733371}"/>
              </a:ext>
            </a:extLst>
          </p:cNvPr>
          <p:cNvPicPr>
            <a:picLocks noGrp="1" noChangeAspect="1"/>
          </p:cNvPicPr>
          <p:nvPr>
            <p:ph idx="1"/>
          </p:nvPr>
        </p:nvPicPr>
        <p:blipFill>
          <a:blip r:embed="rId2"/>
          <a:stretch>
            <a:fillRect/>
          </a:stretch>
        </p:blipFill>
        <p:spPr>
          <a:xfrm>
            <a:off x="2614883" y="816847"/>
            <a:ext cx="3914234" cy="5224306"/>
          </a:xfrm>
          <a:prstGeom prst="rect">
            <a:avLst/>
          </a:prstGeom>
        </p:spPr>
      </p:pic>
    </p:spTree>
    <p:extLst>
      <p:ext uri="{BB962C8B-B14F-4D97-AF65-F5344CB8AC3E}">
        <p14:creationId xmlns:p14="http://schemas.microsoft.com/office/powerpoint/2010/main" val="3711560014"/>
      </p:ext>
    </p:extLst>
  </p:cSld>
  <p:clrMapOvr>
    <a:masterClrMapping/>
  </p:clrMapOvr>
</p:sld>
</file>

<file path=ppt/theme/theme1.xml><?xml version="1.0" encoding="utf-8"?>
<a:theme xmlns:a="http://schemas.openxmlformats.org/drawingml/2006/main" name="cipdtalk.pot2">
  <a:themeElements>
    <a:clrScheme name="Bluegrey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fontScheme name="Blue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grey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Bluegrey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aduated">
  <a:themeElements>
    <a:clrScheme name="Graduated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fontScheme name="Gradu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aduated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Graduated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cipdtalk.pot2</Template>
  <TotalTime>701</TotalTime>
  <Words>435</Words>
  <Application>Microsoft Office PowerPoint</Application>
  <PresentationFormat>On-screen Show (4:3)</PresentationFormat>
  <Paragraphs>81</Paragraphs>
  <Slides>19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MS PGothic</vt:lpstr>
      <vt:lpstr>MS PGothic</vt:lpstr>
      <vt:lpstr>Arial</vt:lpstr>
      <vt:lpstr>Calibri</vt:lpstr>
      <vt:lpstr>cipdtalk.pot2</vt:lpstr>
      <vt:lpstr>Graduated</vt:lpstr>
      <vt:lpstr>White</vt:lpstr>
      <vt:lpstr>Course Leaders Forum Thursday 27th February 2020 1-3pm, Fyvie Hall, Regents </vt:lpstr>
      <vt:lpstr>Who is in the room???</vt:lpstr>
      <vt:lpstr>Overview of the Event</vt:lpstr>
      <vt:lpstr>PowerPoint Presentation</vt:lpstr>
      <vt:lpstr>Welcome and Opening from Sal Jarvis</vt:lpstr>
      <vt:lpstr>Update on the Centre for Education &amp; Teaching Innovation – Tony Burke  http://cti.westminster.ac.uk/ </vt:lpstr>
      <vt:lpstr>Update on the Course Leaders Forum Steering Group – Lisa Matthewman </vt:lpstr>
      <vt:lpstr>The Course Leaders Forum Steering Group</vt:lpstr>
      <vt:lpstr>PowerPoint Presentation</vt:lpstr>
      <vt:lpstr>PowerPoint Presentation</vt:lpstr>
      <vt:lpstr>PowerPoint Presentation</vt:lpstr>
      <vt:lpstr>PowerPoint Presentation</vt:lpstr>
      <vt:lpstr>PowerPoint Presentation</vt:lpstr>
      <vt:lpstr>Themes</vt:lpstr>
      <vt:lpstr>PowerPoint Presentation</vt:lpstr>
      <vt:lpstr>The Art of Course Leadership</vt:lpstr>
      <vt:lpstr>World Café 2-2.30pm  To walk around the tables with a discussion of issues-solution generation!  </vt:lpstr>
      <vt:lpstr> </vt:lpstr>
      <vt:lpstr>Thank you for your time this afternoon!</vt:lpstr>
    </vt:vector>
  </TitlesOfParts>
  <Company>University of Westminster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MOVING ONWARDS AND UPWARDS  Celebrating the Success of the ‘E’ Mentoring Scheme for level 6 Dr Lisa matthewman and Nuala OSullivan</dc:title>
  <dc:creator>ISLS</dc:creator>
  <cp:lastModifiedBy>Elaine Fisher</cp:lastModifiedBy>
  <cp:revision>71</cp:revision>
  <dcterms:created xsi:type="dcterms:W3CDTF">2013-09-19T13:44:10Z</dcterms:created>
  <dcterms:modified xsi:type="dcterms:W3CDTF">2020-03-02T12:07:17Z</dcterms:modified>
</cp:coreProperties>
</file>