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78" r:id="rId2"/>
    <p:sldId id="1138" r:id="rId3"/>
    <p:sldId id="279" r:id="rId4"/>
    <p:sldId id="280" r:id="rId5"/>
    <p:sldId id="288" r:id="rId6"/>
    <p:sldId id="256" r:id="rId7"/>
    <p:sldId id="277" r:id="rId8"/>
    <p:sldId id="274" r:id="rId9"/>
    <p:sldId id="257" r:id="rId10"/>
    <p:sldId id="275" r:id="rId11"/>
    <p:sldId id="281" r:id="rId12"/>
    <p:sldId id="276" r:id="rId13"/>
    <p:sldId id="287" r:id="rId14"/>
    <p:sldId id="1129" r:id="rId15"/>
    <p:sldId id="1130" r:id="rId16"/>
    <p:sldId id="1127" r:id="rId17"/>
    <p:sldId id="1128" r:id="rId18"/>
    <p:sldId id="259" r:id="rId19"/>
    <p:sldId id="343" r:id="rId20"/>
    <p:sldId id="306" r:id="rId21"/>
    <p:sldId id="307" r:id="rId22"/>
    <p:sldId id="308" r:id="rId23"/>
    <p:sldId id="309" r:id="rId24"/>
    <p:sldId id="344" r:id="rId25"/>
    <p:sldId id="1131" r:id="rId26"/>
    <p:sldId id="1132" r:id="rId27"/>
    <p:sldId id="369" r:id="rId28"/>
    <p:sldId id="368" r:id="rId29"/>
    <p:sldId id="370" r:id="rId30"/>
    <p:sldId id="1133" r:id="rId31"/>
    <p:sldId id="1134" r:id="rId32"/>
    <p:sldId id="1135" r:id="rId33"/>
    <p:sldId id="1136" r:id="rId34"/>
    <p:sldId id="1137" r:id="rId35"/>
    <p:sldId id="267" r:id="rId36"/>
    <p:sldId id="289" r:id="rId37"/>
    <p:sldId id="292" r:id="rId38"/>
    <p:sldId id="295" r:id="rId39"/>
    <p:sldId id="290" r:id="rId40"/>
    <p:sldId id="296" r:id="rId41"/>
    <p:sldId id="294" r:id="rId42"/>
    <p:sldId id="1140" r:id="rId43"/>
    <p:sldId id="366" r:id="rId44"/>
    <p:sldId id="286" r:id="rId45"/>
    <p:sldId id="284" r:id="rId46"/>
    <p:sldId id="1141" r:id="rId47"/>
    <p:sldId id="285" r:id="rId48"/>
    <p:sldId id="283" r:id="rId49"/>
    <p:sldId id="28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60451" autoAdjust="0"/>
  </p:normalViewPr>
  <p:slideViewPr>
    <p:cSldViewPr snapToGrid="0" snapToObjects="1">
      <p:cViewPr varScale="1">
        <p:scale>
          <a:sx n="54" d="100"/>
          <a:sy n="54" d="100"/>
        </p:scale>
        <p:origin x="-190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4B2CD-A9FB-425B-9374-AF44D6370D8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9DBBA23-8085-4422-AD71-19C125BB7D31}">
      <dgm:prSet/>
      <dgm:spPr/>
      <dgm:t>
        <a:bodyPr/>
        <a:lstStyle/>
        <a:p>
          <a:r>
            <a:rPr lang="en-GB" b="1" dirty="0"/>
            <a:t>Part One: </a:t>
          </a:r>
          <a:r>
            <a:rPr lang="en-GB" dirty="0"/>
            <a:t>Which imperfections make you feel inadequate or cause you distress?</a:t>
          </a:r>
          <a:endParaRPr lang="en-US" dirty="0"/>
        </a:p>
      </dgm:t>
    </dgm:pt>
    <dgm:pt modelId="{D6C594B3-1A9C-420F-999E-F7E879A40E51}" type="parTrans" cxnId="{0C417DE4-ECA2-47F5-B6A8-BD1929F64D34}">
      <dgm:prSet/>
      <dgm:spPr/>
      <dgm:t>
        <a:bodyPr/>
        <a:lstStyle/>
        <a:p>
          <a:endParaRPr lang="en-US"/>
        </a:p>
      </dgm:t>
    </dgm:pt>
    <dgm:pt modelId="{D1433B07-841D-4EBE-B751-8171F6EF05B6}" type="sibTrans" cxnId="{0C417DE4-ECA2-47F5-B6A8-BD1929F64D34}">
      <dgm:prSet/>
      <dgm:spPr/>
      <dgm:t>
        <a:bodyPr/>
        <a:lstStyle/>
        <a:p>
          <a:endParaRPr lang="en-US"/>
        </a:p>
      </dgm:t>
    </dgm:pt>
    <dgm:pt modelId="{726F8FCF-A723-40E4-8FAA-C48BB0F01A05}">
      <dgm:prSet/>
      <dgm:spPr/>
      <dgm:t>
        <a:bodyPr/>
        <a:lstStyle/>
        <a:p>
          <a:r>
            <a:rPr lang="en-GB" b="1"/>
            <a:t>Part Two: </a:t>
          </a:r>
          <a:r>
            <a:rPr lang="en-GB"/>
            <a:t>Write a letter to yourself from the perspective of an unconditionally loving imaginary friend</a:t>
          </a:r>
          <a:endParaRPr lang="en-US"/>
        </a:p>
      </dgm:t>
    </dgm:pt>
    <dgm:pt modelId="{BADD7C42-A136-4DEE-8473-D6DB8A7307C6}" type="parTrans" cxnId="{0C18EE03-097B-452C-973D-F7BD35F086ED}">
      <dgm:prSet/>
      <dgm:spPr/>
      <dgm:t>
        <a:bodyPr/>
        <a:lstStyle/>
        <a:p>
          <a:endParaRPr lang="en-US"/>
        </a:p>
      </dgm:t>
    </dgm:pt>
    <dgm:pt modelId="{01180535-2793-48D2-B5F2-82E93E6658D2}" type="sibTrans" cxnId="{0C18EE03-097B-452C-973D-F7BD35F086ED}">
      <dgm:prSet/>
      <dgm:spPr/>
      <dgm:t>
        <a:bodyPr/>
        <a:lstStyle/>
        <a:p>
          <a:endParaRPr lang="en-US"/>
        </a:p>
      </dgm:t>
    </dgm:pt>
    <dgm:pt modelId="{9313542B-0853-48E2-8511-EA4C573CB97B}">
      <dgm:prSet/>
      <dgm:spPr/>
      <dgm:t>
        <a:bodyPr/>
        <a:lstStyle/>
        <a:p>
          <a:r>
            <a:rPr lang="en-GB" b="1" dirty="0"/>
            <a:t>Part Three: </a:t>
          </a:r>
          <a:r>
            <a:rPr lang="en-GB" dirty="0"/>
            <a:t>Feel the compassion as it soothes and comforts you</a:t>
          </a:r>
          <a:endParaRPr lang="en-US" dirty="0"/>
        </a:p>
      </dgm:t>
    </dgm:pt>
    <dgm:pt modelId="{66CF22AB-7213-459C-8338-775CBE81F9B7}" type="parTrans" cxnId="{EDD529ED-68F3-47AB-BACD-E378DC1D53A5}">
      <dgm:prSet/>
      <dgm:spPr/>
      <dgm:t>
        <a:bodyPr/>
        <a:lstStyle/>
        <a:p>
          <a:endParaRPr lang="en-US"/>
        </a:p>
      </dgm:t>
    </dgm:pt>
    <dgm:pt modelId="{0C795DD9-E753-44A3-86DA-BF4741037B73}" type="sibTrans" cxnId="{EDD529ED-68F3-47AB-BACD-E378DC1D53A5}">
      <dgm:prSet/>
      <dgm:spPr/>
      <dgm:t>
        <a:bodyPr/>
        <a:lstStyle/>
        <a:p>
          <a:endParaRPr lang="en-US"/>
        </a:p>
      </dgm:t>
    </dgm:pt>
    <dgm:pt modelId="{92B54607-D9DA-DD43-919F-2B15D06F3AEA}">
      <dgm:prSet/>
      <dgm:spPr/>
      <dgm:t>
        <a:bodyPr/>
        <a:lstStyle/>
        <a:p>
          <a:r>
            <a:rPr lang="en-GB" dirty="0"/>
            <a:t>Could you try this with your team or students in mind?</a:t>
          </a:r>
        </a:p>
      </dgm:t>
    </dgm:pt>
    <dgm:pt modelId="{626E2D28-5111-A840-9BFC-A1C185A26DC2}" type="parTrans" cxnId="{9B6B7AAF-E5B3-FA40-973C-589DEF336931}">
      <dgm:prSet/>
      <dgm:spPr/>
      <dgm:t>
        <a:bodyPr/>
        <a:lstStyle/>
        <a:p>
          <a:endParaRPr lang="en-GB"/>
        </a:p>
      </dgm:t>
    </dgm:pt>
    <dgm:pt modelId="{44DF4967-0A19-0243-854D-0E19DC789790}" type="sibTrans" cxnId="{9B6B7AAF-E5B3-FA40-973C-589DEF336931}">
      <dgm:prSet/>
      <dgm:spPr/>
      <dgm:t>
        <a:bodyPr/>
        <a:lstStyle/>
        <a:p>
          <a:endParaRPr lang="en-GB"/>
        </a:p>
      </dgm:t>
    </dgm:pt>
    <dgm:pt modelId="{2A190FD5-361F-8440-BCDB-315FBC9E78F7}" type="pres">
      <dgm:prSet presAssocID="{BC84B2CD-A9FB-425B-9374-AF44D6370D87}" presName="linear" presStyleCnt="0">
        <dgm:presLayoutVars>
          <dgm:animLvl val="lvl"/>
          <dgm:resizeHandles val="exact"/>
        </dgm:presLayoutVars>
      </dgm:prSet>
      <dgm:spPr/>
      <dgm:t>
        <a:bodyPr/>
        <a:lstStyle/>
        <a:p>
          <a:endParaRPr lang="en-GB"/>
        </a:p>
      </dgm:t>
    </dgm:pt>
    <dgm:pt modelId="{B4B61A75-3B68-9B43-963B-BBEB56E2498A}" type="pres">
      <dgm:prSet presAssocID="{89DBBA23-8085-4422-AD71-19C125BB7D31}" presName="parentText" presStyleLbl="node1" presStyleIdx="0" presStyleCnt="4">
        <dgm:presLayoutVars>
          <dgm:chMax val="0"/>
          <dgm:bulletEnabled val="1"/>
        </dgm:presLayoutVars>
      </dgm:prSet>
      <dgm:spPr/>
      <dgm:t>
        <a:bodyPr/>
        <a:lstStyle/>
        <a:p>
          <a:endParaRPr lang="en-GB"/>
        </a:p>
      </dgm:t>
    </dgm:pt>
    <dgm:pt modelId="{6FA72FF7-7271-8946-81F0-DF3E84D7F645}" type="pres">
      <dgm:prSet presAssocID="{D1433B07-841D-4EBE-B751-8171F6EF05B6}" presName="spacer" presStyleCnt="0"/>
      <dgm:spPr/>
    </dgm:pt>
    <dgm:pt modelId="{1F129274-0EBA-0E4B-9922-AAB1312C86F9}" type="pres">
      <dgm:prSet presAssocID="{726F8FCF-A723-40E4-8FAA-C48BB0F01A05}" presName="parentText" presStyleLbl="node1" presStyleIdx="1" presStyleCnt="4">
        <dgm:presLayoutVars>
          <dgm:chMax val="0"/>
          <dgm:bulletEnabled val="1"/>
        </dgm:presLayoutVars>
      </dgm:prSet>
      <dgm:spPr/>
      <dgm:t>
        <a:bodyPr/>
        <a:lstStyle/>
        <a:p>
          <a:endParaRPr lang="en-GB"/>
        </a:p>
      </dgm:t>
    </dgm:pt>
    <dgm:pt modelId="{98A7A272-F73B-C047-A332-C9CC82C2B4D6}" type="pres">
      <dgm:prSet presAssocID="{01180535-2793-48D2-B5F2-82E93E6658D2}" presName="spacer" presStyleCnt="0"/>
      <dgm:spPr/>
    </dgm:pt>
    <dgm:pt modelId="{7DFA92EE-2058-7941-BEF3-241741DFB898}" type="pres">
      <dgm:prSet presAssocID="{9313542B-0853-48E2-8511-EA4C573CB97B}" presName="parentText" presStyleLbl="node1" presStyleIdx="2" presStyleCnt="4">
        <dgm:presLayoutVars>
          <dgm:chMax val="0"/>
          <dgm:bulletEnabled val="1"/>
        </dgm:presLayoutVars>
      </dgm:prSet>
      <dgm:spPr/>
      <dgm:t>
        <a:bodyPr/>
        <a:lstStyle/>
        <a:p>
          <a:endParaRPr lang="en-GB"/>
        </a:p>
      </dgm:t>
    </dgm:pt>
    <dgm:pt modelId="{060655AF-D354-1D4E-8B3D-BD2CD3D2926E}" type="pres">
      <dgm:prSet presAssocID="{0C795DD9-E753-44A3-86DA-BF4741037B73}" presName="spacer" presStyleCnt="0"/>
      <dgm:spPr/>
    </dgm:pt>
    <dgm:pt modelId="{96137D43-079C-A14E-BB32-1C19C2842A68}" type="pres">
      <dgm:prSet presAssocID="{92B54607-D9DA-DD43-919F-2B15D06F3AEA}" presName="parentText" presStyleLbl="node1" presStyleIdx="3" presStyleCnt="4">
        <dgm:presLayoutVars>
          <dgm:chMax val="0"/>
          <dgm:bulletEnabled val="1"/>
        </dgm:presLayoutVars>
      </dgm:prSet>
      <dgm:spPr/>
      <dgm:t>
        <a:bodyPr/>
        <a:lstStyle/>
        <a:p>
          <a:endParaRPr lang="en-GB"/>
        </a:p>
      </dgm:t>
    </dgm:pt>
  </dgm:ptLst>
  <dgm:cxnLst>
    <dgm:cxn modelId="{EDD529ED-68F3-47AB-BACD-E378DC1D53A5}" srcId="{BC84B2CD-A9FB-425B-9374-AF44D6370D87}" destId="{9313542B-0853-48E2-8511-EA4C573CB97B}" srcOrd="2" destOrd="0" parTransId="{66CF22AB-7213-459C-8338-775CBE81F9B7}" sibTransId="{0C795DD9-E753-44A3-86DA-BF4741037B73}"/>
    <dgm:cxn modelId="{E3525AB7-C88F-054B-BB9E-79A2CEAE413A}" type="presOf" srcId="{9313542B-0853-48E2-8511-EA4C573CB97B}" destId="{7DFA92EE-2058-7941-BEF3-241741DFB898}" srcOrd="0" destOrd="0" presId="urn:microsoft.com/office/officeart/2005/8/layout/vList2"/>
    <dgm:cxn modelId="{9B6B7AAF-E5B3-FA40-973C-589DEF336931}" srcId="{BC84B2CD-A9FB-425B-9374-AF44D6370D87}" destId="{92B54607-D9DA-DD43-919F-2B15D06F3AEA}" srcOrd="3" destOrd="0" parTransId="{626E2D28-5111-A840-9BFC-A1C185A26DC2}" sibTransId="{44DF4967-0A19-0243-854D-0E19DC789790}"/>
    <dgm:cxn modelId="{9F65941A-EA4D-0148-BE60-7F90E2C397E2}" type="presOf" srcId="{92B54607-D9DA-DD43-919F-2B15D06F3AEA}" destId="{96137D43-079C-A14E-BB32-1C19C2842A68}" srcOrd="0" destOrd="0" presId="urn:microsoft.com/office/officeart/2005/8/layout/vList2"/>
    <dgm:cxn modelId="{0C18EE03-097B-452C-973D-F7BD35F086ED}" srcId="{BC84B2CD-A9FB-425B-9374-AF44D6370D87}" destId="{726F8FCF-A723-40E4-8FAA-C48BB0F01A05}" srcOrd="1" destOrd="0" parTransId="{BADD7C42-A136-4DEE-8473-D6DB8A7307C6}" sibTransId="{01180535-2793-48D2-B5F2-82E93E6658D2}"/>
    <dgm:cxn modelId="{F45C1CC6-A7E6-7B4C-88DE-4A18D6CF1D16}" type="presOf" srcId="{89DBBA23-8085-4422-AD71-19C125BB7D31}" destId="{B4B61A75-3B68-9B43-963B-BBEB56E2498A}" srcOrd="0" destOrd="0" presId="urn:microsoft.com/office/officeart/2005/8/layout/vList2"/>
    <dgm:cxn modelId="{F6EEAC7C-6E64-574E-ACF1-E24B27F79F00}" type="presOf" srcId="{BC84B2CD-A9FB-425B-9374-AF44D6370D87}" destId="{2A190FD5-361F-8440-BCDB-315FBC9E78F7}" srcOrd="0" destOrd="0" presId="urn:microsoft.com/office/officeart/2005/8/layout/vList2"/>
    <dgm:cxn modelId="{0C417DE4-ECA2-47F5-B6A8-BD1929F64D34}" srcId="{BC84B2CD-A9FB-425B-9374-AF44D6370D87}" destId="{89DBBA23-8085-4422-AD71-19C125BB7D31}" srcOrd="0" destOrd="0" parTransId="{D6C594B3-1A9C-420F-999E-F7E879A40E51}" sibTransId="{D1433B07-841D-4EBE-B751-8171F6EF05B6}"/>
    <dgm:cxn modelId="{BF0AE4D1-F472-574D-B744-C51D013C5B21}" type="presOf" srcId="{726F8FCF-A723-40E4-8FAA-C48BB0F01A05}" destId="{1F129274-0EBA-0E4B-9922-AAB1312C86F9}" srcOrd="0" destOrd="0" presId="urn:microsoft.com/office/officeart/2005/8/layout/vList2"/>
    <dgm:cxn modelId="{446E3D4B-0A7C-1544-8016-24260376889B}" type="presParOf" srcId="{2A190FD5-361F-8440-BCDB-315FBC9E78F7}" destId="{B4B61A75-3B68-9B43-963B-BBEB56E2498A}" srcOrd="0" destOrd="0" presId="urn:microsoft.com/office/officeart/2005/8/layout/vList2"/>
    <dgm:cxn modelId="{D2D7E6F4-84F8-F241-8A0E-58DABD8A5011}" type="presParOf" srcId="{2A190FD5-361F-8440-BCDB-315FBC9E78F7}" destId="{6FA72FF7-7271-8946-81F0-DF3E84D7F645}" srcOrd="1" destOrd="0" presId="urn:microsoft.com/office/officeart/2005/8/layout/vList2"/>
    <dgm:cxn modelId="{43336758-3275-8B4A-AC16-D44EC7FF6564}" type="presParOf" srcId="{2A190FD5-361F-8440-BCDB-315FBC9E78F7}" destId="{1F129274-0EBA-0E4B-9922-AAB1312C86F9}" srcOrd="2" destOrd="0" presId="urn:microsoft.com/office/officeart/2005/8/layout/vList2"/>
    <dgm:cxn modelId="{16628C37-F524-2C4D-A66C-B217CDE6EE7F}" type="presParOf" srcId="{2A190FD5-361F-8440-BCDB-315FBC9E78F7}" destId="{98A7A272-F73B-C047-A332-C9CC82C2B4D6}" srcOrd="3" destOrd="0" presId="urn:microsoft.com/office/officeart/2005/8/layout/vList2"/>
    <dgm:cxn modelId="{0C0181B6-D2FB-7A4B-9CEF-D8F9F6B21DDA}" type="presParOf" srcId="{2A190FD5-361F-8440-BCDB-315FBC9E78F7}" destId="{7DFA92EE-2058-7941-BEF3-241741DFB898}" srcOrd="4" destOrd="0" presId="urn:microsoft.com/office/officeart/2005/8/layout/vList2"/>
    <dgm:cxn modelId="{B2ECE47F-B793-4B48-BEB2-004ACC00F327}" type="presParOf" srcId="{2A190FD5-361F-8440-BCDB-315FBC9E78F7}" destId="{060655AF-D354-1D4E-8B3D-BD2CD3D2926E}" srcOrd="5" destOrd="0" presId="urn:microsoft.com/office/officeart/2005/8/layout/vList2"/>
    <dgm:cxn modelId="{C26BD29A-21C1-4040-8FFB-CFC216286099}" type="presParOf" srcId="{2A190FD5-361F-8440-BCDB-315FBC9E78F7}" destId="{96137D43-079C-A14E-BB32-1C19C2842A68}"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305A3-AD35-406B-9C15-3568F67709E8}" type="datetimeFigureOut">
              <a:rPr lang="en-GB" smtClean="0"/>
              <a:pPr/>
              <a:t>01/05/2020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AC22F-8BD2-418B-95AD-1C45714518E9}" type="slidenum">
              <a:rPr lang="en-GB" smtClean="0"/>
              <a:pPr/>
              <a:t>‹#›</a:t>
            </a:fld>
            <a:endParaRPr lang="en-GB"/>
          </a:p>
        </p:txBody>
      </p:sp>
    </p:spTree>
    <p:extLst>
      <p:ext uri="{BB962C8B-B14F-4D97-AF65-F5344CB8AC3E}">
        <p14:creationId xmlns:p14="http://schemas.microsoft.com/office/powerpoint/2010/main" xmlns="" val="2455704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workshop has been specifically designed to help you develop your understanding of self and team compassion and the benefits of using a compassion-based leadership approach when working with your course teams. With this workshop and accompanying toolkit, you will be able to work more compassionately and know how to structure and carry out effective team meetings from a compassionate perspective. The workshop will help you to build and strengthen your understanding of how to put team based compassion effectively into practice.</a:t>
            </a:r>
          </a:p>
          <a:p>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Share material from the forthcoming book: Towards the Compassionate University - Waddington, (Ed.) (2020). Routledge.</a:t>
            </a:r>
          </a:p>
          <a:p>
            <a:pPr lvl="0"/>
            <a:r>
              <a:rPr lang="en-GB" sz="1200" kern="1200" dirty="0">
                <a:solidFill>
                  <a:schemeClr val="tx1"/>
                </a:solidFill>
                <a:effectLst/>
                <a:latin typeface="+mn-lt"/>
                <a:ea typeface="+mn-ea"/>
                <a:cs typeface="+mn-cs"/>
              </a:rPr>
              <a:t>To give course leaders a greater understanding of how self-compassion can support their team’s resilience, wellbeing and engagement.</a:t>
            </a:r>
          </a:p>
          <a:p>
            <a:pPr lvl="0"/>
            <a:r>
              <a:rPr lang="en-GB" sz="1200" kern="1200" dirty="0">
                <a:solidFill>
                  <a:schemeClr val="tx1"/>
                </a:solidFill>
                <a:effectLst/>
                <a:latin typeface="+mn-lt"/>
                <a:ea typeface="+mn-ea"/>
                <a:cs typeface="+mn-cs"/>
              </a:rPr>
              <a:t>Share tools and techniques to help you develop a more compassionate approach to your personal and professional development.</a:t>
            </a:r>
          </a:p>
          <a:p>
            <a:pPr lvl="0"/>
            <a:r>
              <a:rPr lang="en-GB" sz="1200" kern="1200" dirty="0">
                <a:solidFill>
                  <a:schemeClr val="tx1"/>
                </a:solidFill>
                <a:effectLst/>
                <a:latin typeface="+mn-lt"/>
                <a:ea typeface="+mn-ea"/>
                <a:cs typeface="+mn-cs"/>
              </a:rPr>
              <a:t>Give course leaders the opportunity to experience evidence based self-compassion practices that increase well-being, resilience and can enhance team productivity.</a:t>
            </a:r>
          </a:p>
          <a:p>
            <a:pPr lvl="0"/>
            <a:r>
              <a:rPr lang="en-GB" sz="1200" kern="1200" dirty="0">
                <a:solidFill>
                  <a:schemeClr val="tx1"/>
                </a:solidFill>
                <a:effectLst/>
                <a:latin typeface="+mn-lt"/>
                <a:ea typeface="+mn-ea"/>
                <a:cs typeface="+mn-cs"/>
              </a:rPr>
              <a:t>Understand and use tools from holistic business psychological practice to enhance team-based compassion.</a:t>
            </a:r>
          </a:p>
          <a:p>
            <a:pPr lvl="0"/>
            <a:endParaRPr lang="en-GB" sz="120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Motivating personnel to be more productive by being compassionate and empathetic.</a:t>
            </a:r>
          </a:p>
          <a:p>
            <a:r>
              <a:rPr lang="en-GB" sz="1200" b="0" i="0" kern="1200" dirty="0">
                <a:solidFill>
                  <a:schemeClr val="tx1"/>
                </a:solidFill>
                <a:effectLst/>
                <a:latin typeface="+mn-lt"/>
                <a:ea typeface="+mn-ea"/>
                <a:cs typeface="+mn-cs"/>
              </a:rPr>
              <a:t>Making a person become more observant and an active listener.</a:t>
            </a:r>
          </a:p>
          <a:p>
            <a:r>
              <a:rPr lang="en-GB" sz="1200" b="0" i="0" kern="1200" dirty="0">
                <a:solidFill>
                  <a:schemeClr val="tx1"/>
                </a:solidFill>
                <a:effectLst/>
                <a:latin typeface="+mn-lt"/>
                <a:ea typeface="+mn-ea"/>
                <a:cs typeface="+mn-cs"/>
              </a:rPr>
              <a:t>Rooting a highly functioning performance-culture and promoting a positive mindset.</a:t>
            </a:r>
          </a:p>
          <a:p>
            <a:r>
              <a:rPr lang="en-GB" sz="1200" b="0" i="0" kern="1200" dirty="0">
                <a:solidFill>
                  <a:schemeClr val="tx1"/>
                </a:solidFill>
                <a:effectLst/>
                <a:latin typeface="+mn-lt"/>
                <a:ea typeface="+mn-ea"/>
                <a:cs typeface="+mn-cs"/>
              </a:rPr>
              <a:t>Maximizing personal skills and building emotional resilience.</a:t>
            </a:r>
          </a:p>
          <a:p>
            <a:r>
              <a:rPr lang="en-GB" sz="1200" b="0" i="0" kern="1200" dirty="0">
                <a:solidFill>
                  <a:schemeClr val="tx1"/>
                </a:solidFill>
                <a:effectLst/>
                <a:latin typeface="+mn-lt"/>
                <a:ea typeface="+mn-ea"/>
                <a:cs typeface="+mn-cs"/>
              </a:rPr>
              <a:t>Imbibing keen awareness at work and promoting empathetic communication.</a:t>
            </a:r>
          </a:p>
          <a:p>
            <a:r>
              <a:rPr lang="en-GB" sz="1200" b="0" i="0" kern="1200" dirty="0">
                <a:solidFill>
                  <a:schemeClr val="tx1"/>
                </a:solidFill>
                <a:effectLst/>
                <a:latin typeface="+mn-lt"/>
                <a:ea typeface="+mn-ea"/>
                <a:cs typeface="+mn-cs"/>
              </a:rPr>
              <a:t>A successful workplace compassionate leadership program comes with the following outcomes:</a:t>
            </a:r>
          </a:p>
          <a:p>
            <a:r>
              <a:rPr lang="en-GB" sz="1200" b="0" i="0" kern="1200" dirty="0">
                <a:solidFill>
                  <a:schemeClr val="tx1"/>
                </a:solidFill>
                <a:effectLst/>
                <a:latin typeface="+mn-lt"/>
                <a:ea typeface="+mn-ea"/>
                <a:cs typeface="+mn-cs"/>
              </a:rPr>
              <a:t>It draws attention to compassion and its benefits at the workplace.</a:t>
            </a:r>
          </a:p>
          <a:p>
            <a:r>
              <a:rPr lang="en-GB" sz="1200" b="0" i="0" kern="1200" dirty="0">
                <a:solidFill>
                  <a:schemeClr val="tx1"/>
                </a:solidFill>
                <a:effectLst/>
                <a:latin typeface="+mn-lt"/>
                <a:ea typeface="+mn-ea"/>
                <a:cs typeface="+mn-cs"/>
              </a:rPr>
              <a:t>It destroys any conflicts that existed within the team members and leaders.</a:t>
            </a:r>
          </a:p>
          <a:p>
            <a:r>
              <a:rPr lang="en-GB" sz="1200" b="0" i="0" kern="1200" dirty="0">
                <a:solidFill>
                  <a:schemeClr val="tx1"/>
                </a:solidFill>
                <a:effectLst/>
                <a:latin typeface="+mn-lt"/>
                <a:ea typeface="+mn-ea"/>
                <a:cs typeface="+mn-cs"/>
              </a:rPr>
              <a:t>It allows people to understand the positive correlation of workplace compassion and success.</a:t>
            </a:r>
          </a:p>
          <a:p>
            <a:r>
              <a:rPr lang="en-GB" sz="1200" b="0" i="0" kern="1200" dirty="0">
                <a:solidFill>
                  <a:schemeClr val="tx1"/>
                </a:solidFill>
                <a:effectLst/>
                <a:latin typeface="+mn-lt"/>
                <a:ea typeface="+mn-ea"/>
                <a:cs typeface="+mn-cs"/>
              </a:rPr>
              <a:t>It helps participants to recover from their mental blocks and focus more on their well-being.</a:t>
            </a:r>
          </a:p>
          <a:p>
            <a:r>
              <a:rPr lang="en-GB" sz="1200" b="0" i="0" kern="1200" dirty="0">
                <a:solidFill>
                  <a:schemeClr val="tx1"/>
                </a:solidFill>
                <a:effectLst/>
                <a:latin typeface="+mn-lt"/>
                <a:ea typeface="+mn-ea"/>
                <a:cs typeface="+mn-cs"/>
              </a:rPr>
              <a:t>At the end of the program, participants become more proactive and agree with helping each other whenever required. Compassion programs restore the team spirit in the employees.</a:t>
            </a:r>
          </a:p>
          <a:p>
            <a:r>
              <a:rPr lang="en-GB" sz="1200" b="0" i="0" kern="1200" dirty="0">
                <a:solidFill>
                  <a:schemeClr val="tx1"/>
                </a:solidFill>
                <a:effectLst/>
                <a:latin typeface="+mn-lt"/>
                <a:ea typeface="+mn-ea"/>
                <a:cs typeface="+mn-cs"/>
              </a:rPr>
              <a:t>Such programs teach the participants how to use pure relaxation and breathing techniques to </a:t>
            </a:r>
            <a:r>
              <a:rPr lang="en-GB" sz="1200" b="1" i="0" u="none" strike="noStrike" kern="1200" dirty="0">
                <a:solidFill>
                  <a:schemeClr val="tx1"/>
                </a:solidFill>
                <a:effectLst/>
                <a:latin typeface="+mn-lt"/>
                <a:ea typeface="+mn-ea"/>
                <a:cs typeface="+mn-cs"/>
                <a:hlinkClick r:id="rId3"/>
              </a:rPr>
              <a:t>reduce</a:t>
            </a:r>
            <a:r>
              <a:rPr lang="en-GB" sz="1200" b="0" i="0" kern="1200" dirty="0">
                <a:solidFill>
                  <a:schemeClr val="tx1"/>
                </a:solidFill>
                <a:effectLst/>
                <a:latin typeface="+mn-lt"/>
                <a:ea typeface="+mn-ea"/>
                <a:cs typeface="+mn-cs"/>
              </a:rPr>
              <a:t> their work stress every day.</a:t>
            </a:r>
          </a:p>
          <a:p>
            <a:r>
              <a:rPr lang="en-GB" sz="1200" b="0" i="0" kern="1200" dirty="0">
                <a:solidFill>
                  <a:schemeClr val="tx1"/>
                </a:solidFill>
                <a:effectLst/>
                <a:latin typeface="+mn-lt"/>
                <a:ea typeface="+mn-ea"/>
                <a:cs typeface="+mn-cs"/>
              </a:rPr>
              <a:t>Training programs promote gratitude among employees and leaders and motivate them to build mutual respect.</a:t>
            </a:r>
          </a:p>
          <a:p>
            <a:r>
              <a:rPr lang="en-GB" sz="1200" b="0" i="0" kern="120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B40AC22F-8BD2-418B-95AD-1C45714518E9}" type="slidenum">
              <a:rPr lang="en-GB" smtClean="0"/>
              <a:pPr/>
              <a:t>3</a:t>
            </a:fld>
            <a:endParaRPr lang="en-GB"/>
          </a:p>
        </p:txBody>
      </p:sp>
    </p:spTree>
    <p:extLst>
      <p:ext uri="{BB962C8B-B14F-4D97-AF65-F5344CB8AC3E}">
        <p14:creationId xmlns:p14="http://schemas.microsoft.com/office/powerpoint/2010/main" xmlns="" val="628213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0AC22F-8BD2-418B-95AD-1C45714518E9}" type="slidenum">
              <a:rPr lang="en-GB" smtClean="0"/>
              <a:pPr/>
              <a:t>38</a:t>
            </a:fld>
            <a:endParaRPr lang="en-GB"/>
          </a:p>
        </p:txBody>
      </p:sp>
    </p:spTree>
    <p:extLst>
      <p:ext uri="{BB962C8B-B14F-4D97-AF65-F5344CB8AC3E}">
        <p14:creationId xmlns:p14="http://schemas.microsoft.com/office/powerpoint/2010/main" xmlns="" val="304150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0AC22F-8BD2-418B-95AD-1C45714518E9}" type="slidenum">
              <a:rPr lang="en-GB" smtClean="0"/>
              <a:pPr/>
              <a:t>39</a:t>
            </a:fld>
            <a:endParaRPr lang="en-GB"/>
          </a:p>
        </p:txBody>
      </p:sp>
    </p:spTree>
    <p:extLst>
      <p:ext uri="{BB962C8B-B14F-4D97-AF65-F5344CB8AC3E}">
        <p14:creationId xmlns:p14="http://schemas.microsoft.com/office/powerpoint/2010/main" xmlns="" val="411531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Holistic or integrative psychology is the study and practice of how to return to our natural wholeness as individuals. It is an integrated approach that addresses psychological wellbeing through connecting to and promoting the health of the body, mind and spirit. It integrates traditional and innovative psychological approaches from a systems perspective and additionally combines traditional healing paradigms from complementary therapy (The Association for Integrative Psychology, 2005).  Such a systems orientated approach promotes interpersonal development, transformation and effective change in various ways by using psychological and western expertise along with the holistic and eastern philosophical influences. It brings about a theoretical and practical integration that includes all aspects of the person: physical, mental, and spiritual, within a physical and social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t>Leadership: Haskins, Thomas and Johri (2018) call for a more responsible form of leadership in business and society. They argue that the relationship between kindness and leadership is therefore a topic of fundamental importance for our well-being as individuals, </a:t>
            </a:r>
          </a:p>
          <a:p>
            <a:endParaRPr lang="en-GB" dirty="0"/>
          </a:p>
          <a:p>
            <a:r>
              <a:rPr lang="en-GB" sz="1200" b="1" i="0" kern="1200" dirty="0">
                <a:solidFill>
                  <a:schemeClr val="tx1"/>
                </a:solidFill>
                <a:effectLst/>
                <a:latin typeface="+mn-lt"/>
                <a:ea typeface="+mn-ea"/>
                <a:cs typeface="+mn-cs"/>
              </a:rPr>
              <a:t>Strengths based coaching</a:t>
            </a:r>
            <a:r>
              <a:rPr lang="en-GB" sz="1200" b="0" i="0" kern="1200" dirty="0">
                <a:solidFill>
                  <a:schemeClr val="tx1"/>
                </a:solidFill>
                <a:effectLst/>
                <a:latin typeface="+mn-lt"/>
                <a:ea typeface="+mn-ea"/>
                <a:cs typeface="+mn-cs"/>
              </a:rPr>
              <a:t> is a research </a:t>
            </a:r>
            <a:r>
              <a:rPr lang="en-GB" sz="1200" b="1" i="0" kern="1200" dirty="0">
                <a:solidFill>
                  <a:schemeClr val="tx1"/>
                </a:solidFill>
                <a:effectLst/>
                <a:latin typeface="+mn-lt"/>
                <a:ea typeface="+mn-ea"/>
                <a:cs typeface="+mn-cs"/>
              </a:rPr>
              <a:t>based</a:t>
            </a:r>
            <a:r>
              <a:rPr lang="en-GB" sz="1200" b="0" i="0" kern="1200" dirty="0">
                <a:solidFill>
                  <a:schemeClr val="tx1"/>
                </a:solidFill>
                <a:effectLst/>
                <a:latin typeface="+mn-lt"/>
                <a:ea typeface="+mn-ea"/>
                <a:cs typeface="+mn-cs"/>
              </a:rPr>
              <a:t> approach. ... An experienced </a:t>
            </a:r>
            <a:r>
              <a:rPr lang="en-GB" sz="1200" b="1" i="0" kern="1200" dirty="0">
                <a:solidFill>
                  <a:schemeClr val="tx1"/>
                </a:solidFill>
                <a:effectLst/>
                <a:latin typeface="+mn-lt"/>
                <a:ea typeface="+mn-ea"/>
                <a:cs typeface="+mn-cs"/>
              </a:rPr>
              <a:t>strengths based coach</a:t>
            </a:r>
            <a:r>
              <a:rPr lang="en-GB" sz="1200" b="0" i="0" kern="1200" dirty="0">
                <a:solidFill>
                  <a:schemeClr val="tx1"/>
                </a:solidFill>
                <a:effectLst/>
                <a:latin typeface="+mn-lt"/>
                <a:ea typeface="+mn-ea"/>
                <a:cs typeface="+mn-cs"/>
              </a:rPr>
              <a:t> helps you choose the most appropriate </a:t>
            </a:r>
            <a:r>
              <a:rPr lang="en-GB" sz="1200" b="1" i="0" kern="1200" dirty="0">
                <a:solidFill>
                  <a:schemeClr val="tx1"/>
                </a:solidFill>
                <a:effectLst/>
                <a:latin typeface="+mn-lt"/>
                <a:ea typeface="+mn-ea"/>
                <a:cs typeface="+mn-cs"/>
              </a:rPr>
              <a:t>strengths</a:t>
            </a:r>
            <a:r>
              <a:rPr lang="en-GB" sz="1200" b="0" i="0" kern="1200" dirty="0">
                <a:solidFill>
                  <a:schemeClr val="tx1"/>
                </a:solidFill>
                <a:effectLst/>
                <a:latin typeface="+mn-lt"/>
                <a:ea typeface="+mn-ea"/>
                <a:cs typeface="+mn-cs"/>
              </a:rPr>
              <a:t> for the situation, and helps you develop your weaker areas by applying your </a:t>
            </a:r>
            <a:r>
              <a:rPr lang="en-GB" sz="1200" b="1" i="0" kern="1200" dirty="0">
                <a:solidFill>
                  <a:schemeClr val="tx1"/>
                </a:solidFill>
                <a:effectLst/>
                <a:latin typeface="+mn-lt"/>
                <a:ea typeface="+mn-ea"/>
                <a:cs typeface="+mn-cs"/>
              </a:rPr>
              <a:t>strengths</a:t>
            </a:r>
            <a:r>
              <a:rPr lang="en-GB" sz="1200" b="0" i="0" kern="1200" dirty="0">
                <a:solidFill>
                  <a:schemeClr val="tx1"/>
                </a:solidFill>
                <a:effectLst/>
                <a:latin typeface="+mn-lt"/>
                <a:ea typeface="+mn-ea"/>
                <a:cs typeface="+mn-cs"/>
              </a:rPr>
              <a:t> to them. In summary, using a </a:t>
            </a:r>
            <a:r>
              <a:rPr lang="en-GB" sz="1200" b="1" i="0" kern="1200" dirty="0">
                <a:solidFill>
                  <a:schemeClr val="tx1"/>
                </a:solidFill>
                <a:effectLst/>
                <a:latin typeface="+mn-lt"/>
                <a:ea typeface="+mn-ea"/>
                <a:cs typeface="+mn-cs"/>
              </a:rPr>
              <a:t>strengths based</a:t>
            </a:r>
            <a:r>
              <a:rPr lang="en-GB" sz="1200" b="0" i="0" kern="1200" dirty="0">
                <a:solidFill>
                  <a:schemeClr val="tx1"/>
                </a:solidFill>
                <a:effectLst/>
                <a:latin typeface="+mn-lt"/>
                <a:ea typeface="+mn-ea"/>
                <a:cs typeface="+mn-cs"/>
              </a:rPr>
              <a:t> approach increases your motivation.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Solutions Focused Coaching</a:t>
            </a:r>
            <a:r>
              <a:rPr lang="en-GB" sz="1200" b="0" i="0" kern="1200" dirty="0">
                <a:solidFill>
                  <a:schemeClr val="tx1"/>
                </a:solidFill>
                <a:effectLst/>
                <a:latin typeface="+mn-lt"/>
                <a:ea typeface="+mn-ea"/>
                <a:cs typeface="+mn-cs"/>
              </a:rPr>
              <a:t> Is A Powerful Approach. One really powerful approach to </a:t>
            </a:r>
            <a:r>
              <a:rPr lang="en-GB" sz="1200" b="1" i="0" kern="1200" dirty="0">
                <a:solidFill>
                  <a:schemeClr val="tx1"/>
                </a:solidFill>
                <a:effectLst/>
                <a:latin typeface="+mn-lt"/>
                <a:ea typeface="+mn-ea"/>
                <a:cs typeface="+mn-cs"/>
              </a:rPr>
              <a:t>coaching</a:t>
            </a:r>
            <a:r>
              <a:rPr lang="en-GB" sz="1200" b="0" i="0" kern="1200" dirty="0">
                <a:solidFill>
                  <a:schemeClr val="tx1"/>
                </a:solidFill>
                <a:effectLst/>
                <a:latin typeface="+mn-lt"/>
                <a:ea typeface="+mn-ea"/>
                <a:cs typeface="+mn-cs"/>
              </a:rPr>
              <a:t> is </a:t>
            </a:r>
            <a:r>
              <a:rPr lang="en-GB" sz="1200" b="1" i="0" kern="1200" dirty="0">
                <a:solidFill>
                  <a:schemeClr val="tx1"/>
                </a:solidFill>
                <a:effectLst/>
                <a:latin typeface="+mn-lt"/>
                <a:ea typeface="+mn-ea"/>
                <a:cs typeface="+mn-cs"/>
              </a:rPr>
              <a:t>solutions</a:t>
            </a:r>
            <a:r>
              <a:rPr lang="en-GB" sz="1200" b="0" i="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focused coaching</a:t>
            </a:r>
            <a:r>
              <a:rPr lang="en-GB" sz="1200" b="0" i="0" kern="1200" dirty="0">
                <a:solidFill>
                  <a:schemeClr val="tx1"/>
                </a:solidFill>
                <a:effectLst/>
                <a:latin typeface="+mn-lt"/>
                <a:ea typeface="+mn-ea"/>
                <a:cs typeface="+mn-cs"/>
              </a:rPr>
              <a:t>. At its core is the </a:t>
            </a:r>
            <a:r>
              <a:rPr lang="en-GB" sz="1200" b="1" i="0" kern="1200" dirty="0">
                <a:solidFill>
                  <a:schemeClr val="tx1"/>
                </a:solidFill>
                <a:effectLst/>
                <a:latin typeface="+mn-lt"/>
                <a:ea typeface="+mn-ea"/>
                <a:cs typeface="+mn-cs"/>
              </a:rPr>
              <a:t>focus</a:t>
            </a:r>
            <a:r>
              <a:rPr lang="en-GB" sz="1200" b="0" i="0" kern="1200" dirty="0">
                <a:solidFill>
                  <a:schemeClr val="tx1"/>
                </a:solidFill>
                <a:effectLst/>
                <a:latin typeface="+mn-lt"/>
                <a:ea typeface="+mn-ea"/>
                <a:cs typeface="+mn-cs"/>
              </a:rPr>
              <a:t> on helping the </a:t>
            </a:r>
            <a:r>
              <a:rPr lang="en-GB" sz="1200" b="0" i="0" kern="1200" dirty="0" err="1">
                <a:solidFill>
                  <a:schemeClr val="tx1"/>
                </a:solidFill>
                <a:effectLst/>
                <a:latin typeface="+mn-lt"/>
                <a:ea typeface="+mn-ea"/>
                <a:cs typeface="+mn-cs"/>
              </a:rPr>
              <a:t>coachee</a:t>
            </a:r>
            <a:r>
              <a:rPr lang="en-GB" sz="1200" b="0" i="0" kern="1200" dirty="0">
                <a:solidFill>
                  <a:schemeClr val="tx1"/>
                </a:solidFill>
                <a:effectLst/>
                <a:latin typeface="+mn-lt"/>
                <a:ea typeface="+mn-ea"/>
                <a:cs typeface="+mn-cs"/>
              </a:rPr>
              <a:t> find </a:t>
            </a:r>
            <a:r>
              <a:rPr lang="en-GB" sz="1200" b="1" i="0" kern="1200" dirty="0">
                <a:solidFill>
                  <a:schemeClr val="tx1"/>
                </a:solidFill>
                <a:effectLst/>
                <a:latin typeface="+mn-lt"/>
                <a:ea typeface="+mn-ea"/>
                <a:cs typeface="+mn-cs"/>
              </a:rPr>
              <a:t>solutions</a:t>
            </a:r>
            <a:r>
              <a:rPr lang="en-GB" sz="1200" b="0" i="0" kern="1200" dirty="0">
                <a:solidFill>
                  <a:schemeClr val="tx1"/>
                </a:solidFill>
                <a:effectLst/>
                <a:latin typeface="+mn-lt"/>
                <a:ea typeface="+mn-ea"/>
                <a:cs typeface="+mn-cs"/>
              </a:rPr>
              <a:t> rather than problems, building on strengths rather than weaknesses and finding positive ways forward rather than examining barriers.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Body:</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Spirit:</a:t>
            </a:r>
          </a:p>
          <a:p>
            <a:r>
              <a:rPr lang="en-GB" sz="1200" kern="1200" dirty="0" err="1">
                <a:solidFill>
                  <a:schemeClr val="tx1"/>
                </a:solidFill>
                <a:effectLst/>
                <a:latin typeface="+mn-lt"/>
                <a:ea typeface="+mn-ea"/>
                <a:cs typeface="+mn-cs"/>
              </a:rPr>
              <a:t>Ashmos</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Duchon</a:t>
            </a:r>
            <a:r>
              <a:rPr lang="en-GB" sz="1200" kern="1200" dirty="0">
                <a:solidFill>
                  <a:schemeClr val="tx1"/>
                </a:solidFill>
                <a:effectLst/>
                <a:latin typeface="+mn-lt"/>
                <a:ea typeface="+mn-ea"/>
                <a:cs typeface="+mn-cs"/>
              </a:rPr>
              <a:t> (2000) recognise the importance of spirituality at work as necessitating a recognition that people want to be involved in work that will give some meaning to their lives. It is this recognition of an inner life that nourishes and is nourished by meaningful work that takes place in the context of community”. </a:t>
            </a:r>
          </a:p>
          <a:p>
            <a:r>
              <a:rPr lang="en-GB" sz="1200" kern="1200" dirty="0">
                <a:solidFill>
                  <a:schemeClr val="tx1"/>
                </a:solidFill>
                <a:effectLst/>
                <a:latin typeface="+mn-lt"/>
                <a:ea typeface="+mn-ea"/>
                <a:cs typeface="+mn-cs"/>
              </a:rPr>
              <a:t>Karakas (2010) reports that a strong spiritual workplace can improve morale and commitment, well-being and productivity, creativity and fulfilment Karakas believes that spirituality enhances employee well-being and quality of life; b) Spirituality provides employees a sense of purpose and meaning at work; c) Spirituality provides employees a sense of interconnectedness and community. </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Isles (2012, 2015, 2017, &amp; 2017) explores ethical leadership, which she describes as leading by doing and knowing what is right. Coaching psychologists can use many techniques to help leaders and managers act and make decisions ethically and also lead ethically in their attitudes and interactions.</a:t>
            </a:r>
          </a:p>
          <a:p>
            <a:endParaRPr lang="en-GB" dirty="0"/>
          </a:p>
          <a:p>
            <a:r>
              <a:rPr lang="en-GB" sz="1200" b="0" i="0" kern="1200" dirty="0">
                <a:solidFill>
                  <a:schemeClr val="tx1"/>
                </a:solidFill>
                <a:effectLst/>
                <a:latin typeface="+mn-lt"/>
                <a:ea typeface="+mn-ea"/>
                <a:cs typeface="+mn-cs"/>
              </a:rPr>
              <a:t>Positive psychology has been described in many ways and with many words, but the commonly accepted definition of the field is this:</a:t>
            </a:r>
          </a:p>
          <a:p>
            <a:r>
              <a:rPr lang="en-GB" sz="1200" kern="1200" dirty="0">
                <a:solidFill>
                  <a:schemeClr val="tx1"/>
                </a:solidFill>
                <a:effectLst/>
                <a:latin typeface="+mn-lt"/>
                <a:ea typeface="+mn-ea"/>
                <a:cs typeface="+mn-cs"/>
              </a:rPr>
              <a:t>“Positive psychology is the scientific study of what makes life most worth living” (Peterson, 2008).</a:t>
            </a:r>
          </a:p>
          <a:p>
            <a:r>
              <a:rPr lang="en-GB" sz="1200" b="0" i="0" kern="1200" dirty="0">
                <a:solidFill>
                  <a:schemeClr val="tx1"/>
                </a:solidFill>
                <a:effectLst/>
                <a:latin typeface="+mn-lt"/>
                <a:ea typeface="+mn-ea"/>
                <a:cs typeface="+mn-cs"/>
              </a:rPr>
              <a:t>To push this brief description a bit further, positive psychology is a scientific approach to studying human thoughts, feelings, and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with a </a:t>
            </a:r>
            <a:r>
              <a:rPr lang="en-GB" sz="1200" b="1" i="0" u="none" strike="noStrike" kern="1200" dirty="0">
                <a:solidFill>
                  <a:schemeClr val="tx1"/>
                </a:solidFill>
                <a:effectLst/>
                <a:latin typeface="+mn-lt"/>
                <a:ea typeface="+mn-ea"/>
                <a:cs typeface="+mn-cs"/>
                <a:hlinkClick r:id="rId3"/>
              </a:rPr>
              <a:t>focus on strengths</a:t>
            </a:r>
            <a:r>
              <a:rPr lang="en-GB" sz="1200" b="0" i="0" kern="1200" dirty="0">
                <a:solidFill>
                  <a:schemeClr val="tx1"/>
                </a:solidFill>
                <a:effectLst/>
                <a:latin typeface="+mn-lt"/>
                <a:ea typeface="+mn-ea"/>
                <a:cs typeface="+mn-cs"/>
              </a:rPr>
              <a:t> instead of weaknesses, building the good in life instead of repairing the bad, and taking the lives of average people up to “great” instead of focusing solely on moving those who are struggling up to “normal” (Peterson, 2008).</a:t>
            </a:r>
          </a:p>
          <a:p>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What Positive Psychology Focuses on in a Nutshell</a:t>
            </a:r>
          </a:p>
          <a:p>
            <a:r>
              <a:rPr lang="en-GB" sz="1200" b="0" i="0" kern="1200" dirty="0">
                <a:solidFill>
                  <a:schemeClr val="tx1"/>
                </a:solidFill>
                <a:effectLst/>
                <a:latin typeface="+mn-lt"/>
                <a:ea typeface="+mn-ea"/>
                <a:cs typeface="+mn-cs"/>
              </a:rPr>
              <a:t>Positive psychology focuses on the positive events and influences in life, including:</a:t>
            </a:r>
          </a:p>
          <a:p>
            <a:r>
              <a:rPr lang="en-GB" sz="1200" b="0" i="0" kern="1200" dirty="0">
                <a:solidFill>
                  <a:schemeClr val="tx1"/>
                </a:solidFill>
                <a:effectLst/>
                <a:latin typeface="+mn-lt"/>
                <a:ea typeface="+mn-ea"/>
                <a:cs typeface="+mn-cs"/>
              </a:rPr>
              <a:t>Positive experiences (like </a:t>
            </a:r>
            <a:r>
              <a:rPr lang="en-GB" sz="1200" b="1" i="0" u="none" strike="noStrike" kern="1200" dirty="0">
                <a:solidFill>
                  <a:schemeClr val="tx1"/>
                </a:solidFill>
                <a:effectLst/>
                <a:latin typeface="+mn-lt"/>
                <a:ea typeface="+mn-ea"/>
                <a:cs typeface="+mn-cs"/>
                <a:hlinkClick r:id="rId3"/>
              </a:rPr>
              <a:t>happiness</a:t>
            </a:r>
            <a:r>
              <a:rPr lang="en-GB" sz="1200" b="0" i="0" kern="1200" dirty="0">
                <a:solidFill>
                  <a:schemeClr val="tx1"/>
                </a:solidFill>
                <a:effectLst/>
                <a:latin typeface="+mn-lt"/>
                <a:ea typeface="+mn-ea"/>
                <a:cs typeface="+mn-cs"/>
              </a:rPr>
              <a:t>, joy, inspiration, and love).</a:t>
            </a:r>
          </a:p>
          <a:p>
            <a:r>
              <a:rPr lang="en-GB" sz="1200" b="0" i="0" kern="1200" dirty="0">
                <a:solidFill>
                  <a:schemeClr val="tx1"/>
                </a:solidFill>
                <a:effectLst/>
                <a:latin typeface="+mn-lt"/>
                <a:ea typeface="+mn-ea"/>
                <a:cs typeface="+mn-cs"/>
              </a:rPr>
              <a:t>Positive states and traits (like </a:t>
            </a:r>
            <a:r>
              <a:rPr lang="en-GB" sz="1200" b="1" i="0" u="none" strike="noStrike" kern="1200" dirty="0">
                <a:solidFill>
                  <a:schemeClr val="tx1"/>
                </a:solidFill>
                <a:effectLst/>
                <a:latin typeface="+mn-lt"/>
                <a:ea typeface="+mn-ea"/>
                <a:cs typeface="+mn-cs"/>
                <a:hlinkClick r:id="rId3"/>
              </a:rPr>
              <a:t>gratitude</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3"/>
              </a:rPr>
              <a:t>resilience</a:t>
            </a:r>
            <a:r>
              <a:rPr lang="en-GB" sz="1200" b="0" i="0" kern="1200" dirty="0">
                <a:solidFill>
                  <a:schemeClr val="tx1"/>
                </a:solidFill>
                <a:effectLst/>
                <a:latin typeface="+mn-lt"/>
                <a:ea typeface="+mn-ea"/>
                <a:cs typeface="+mn-cs"/>
              </a:rPr>
              <a:t>, and </a:t>
            </a:r>
            <a:r>
              <a:rPr lang="en-GB" sz="1200" b="1" i="0" u="none" strike="noStrike" kern="1200" dirty="0">
                <a:solidFill>
                  <a:schemeClr val="tx1"/>
                </a:solidFill>
                <a:effectLst/>
                <a:latin typeface="+mn-lt"/>
                <a:ea typeface="+mn-ea"/>
                <a:cs typeface="+mn-cs"/>
                <a:hlinkClick r:id="rId3"/>
              </a:rPr>
              <a:t>compassion</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Positive institutions (applying positive principles within entire organizations and institutions).</a:t>
            </a:r>
          </a:p>
          <a:p>
            <a:r>
              <a:rPr lang="en-GB" sz="1200" b="0" i="0" kern="1200" dirty="0">
                <a:solidFill>
                  <a:schemeClr val="tx1"/>
                </a:solidFill>
                <a:effectLst/>
                <a:latin typeface="+mn-lt"/>
                <a:ea typeface="+mn-ea"/>
                <a:cs typeface="+mn-cs"/>
              </a:rPr>
              <a:t>As a field, positive psychology spends much of its time thinking about topics like character strengths, optimism, </a:t>
            </a:r>
            <a:r>
              <a:rPr lang="en-GB" sz="1200" b="1" i="0" u="none" strike="noStrike" kern="1200" dirty="0">
                <a:solidFill>
                  <a:schemeClr val="tx1"/>
                </a:solidFill>
                <a:effectLst/>
                <a:latin typeface="+mn-lt"/>
                <a:ea typeface="+mn-ea"/>
                <a:cs typeface="+mn-cs"/>
                <a:hlinkClick r:id="rId3"/>
              </a:rPr>
              <a:t>life satisfaction</a:t>
            </a:r>
            <a:r>
              <a:rPr lang="en-GB" sz="1200" b="0" i="0" kern="1200" dirty="0">
                <a:solidFill>
                  <a:schemeClr val="tx1"/>
                </a:solidFill>
                <a:effectLst/>
                <a:latin typeface="+mn-lt"/>
                <a:ea typeface="+mn-ea"/>
                <a:cs typeface="+mn-cs"/>
              </a:rPr>
              <a:t>, happiness, </a:t>
            </a:r>
            <a:r>
              <a:rPr lang="en-GB" sz="1200" b="1" i="0" u="none" strike="noStrike" kern="1200" dirty="0">
                <a:solidFill>
                  <a:schemeClr val="tx1"/>
                </a:solidFill>
                <a:effectLst/>
                <a:latin typeface="+mn-lt"/>
                <a:ea typeface="+mn-ea"/>
                <a:cs typeface="+mn-cs"/>
                <a:hlinkClick r:id="rId3"/>
              </a:rPr>
              <a:t>well-being</a:t>
            </a:r>
            <a:r>
              <a:rPr lang="en-GB" sz="1200" b="0" i="0" kern="1200" dirty="0">
                <a:solidFill>
                  <a:schemeClr val="tx1"/>
                </a:solidFill>
                <a:effectLst/>
                <a:latin typeface="+mn-lt"/>
                <a:ea typeface="+mn-ea"/>
                <a:cs typeface="+mn-cs"/>
              </a:rPr>
              <a:t>, gratitude, compassion (as well as self-compassion), </a:t>
            </a:r>
            <a:r>
              <a:rPr lang="en-GB" sz="1200" b="1" i="0" u="none" strike="noStrike" kern="1200" dirty="0">
                <a:solidFill>
                  <a:schemeClr val="tx1"/>
                </a:solidFill>
                <a:effectLst/>
                <a:latin typeface="+mn-lt"/>
                <a:ea typeface="+mn-ea"/>
                <a:cs typeface="+mn-cs"/>
                <a:hlinkClick r:id="rId3"/>
              </a:rPr>
              <a:t>self-esteem</a:t>
            </a:r>
            <a:r>
              <a:rPr lang="en-GB" sz="1200" b="0" i="0" kern="1200" dirty="0">
                <a:solidFill>
                  <a:schemeClr val="tx1"/>
                </a:solidFill>
                <a:effectLst/>
                <a:latin typeface="+mn-lt"/>
                <a:ea typeface="+mn-ea"/>
                <a:cs typeface="+mn-cs"/>
              </a:rPr>
              <a:t> and </a:t>
            </a:r>
            <a:r>
              <a:rPr lang="en-GB" sz="1200" b="1" i="0" u="none" strike="noStrike" kern="1200" dirty="0">
                <a:solidFill>
                  <a:schemeClr val="tx1"/>
                </a:solidFill>
                <a:effectLst/>
                <a:latin typeface="+mn-lt"/>
                <a:ea typeface="+mn-ea"/>
                <a:cs typeface="+mn-cs"/>
                <a:hlinkClick r:id="rId3"/>
              </a:rPr>
              <a:t>self-confidence</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3"/>
              </a:rPr>
              <a:t>hope</a:t>
            </a:r>
            <a:r>
              <a:rPr lang="en-GB" sz="1200" b="0" i="0" kern="1200" dirty="0">
                <a:solidFill>
                  <a:schemeClr val="tx1"/>
                </a:solidFill>
                <a:effectLst/>
                <a:latin typeface="+mn-lt"/>
                <a:ea typeface="+mn-ea"/>
                <a:cs typeface="+mn-cs"/>
              </a:rPr>
              <a:t>, and elevation.</a:t>
            </a:r>
          </a:p>
          <a:p>
            <a:endParaRPr lang="en-GB" dirty="0"/>
          </a:p>
        </p:txBody>
      </p:sp>
      <p:sp>
        <p:nvSpPr>
          <p:cNvPr id="4" name="Slide Number Placeholder 3"/>
          <p:cNvSpPr>
            <a:spLocks noGrp="1"/>
          </p:cNvSpPr>
          <p:nvPr>
            <p:ph type="sldNum" sz="quarter" idx="5"/>
          </p:nvPr>
        </p:nvSpPr>
        <p:spPr/>
        <p:txBody>
          <a:bodyPr/>
          <a:lstStyle/>
          <a:p>
            <a:fld id="{B40AC22F-8BD2-418B-95AD-1C45714518E9}" type="slidenum">
              <a:rPr lang="en-GB" smtClean="0"/>
              <a:pPr/>
              <a:t>40</a:t>
            </a:fld>
            <a:endParaRPr lang="en-GB"/>
          </a:p>
        </p:txBody>
      </p:sp>
    </p:spTree>
    <p:extLst>
      <p:ext uri="{BB962C8B-B14F-4D97-AF65-F5344CB8AC3E}">
        <p14:creationId xmlns:p14="http://schemas.microsoft.com/office/powerpoint/2010/main" xmlns="" val="3816801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0AC22F-8BD2-418B-95AD-1C45714518E9}" type="slidenum">
              <a:rPr lang="en-GB" smtClean="0"/>
              <a:pPr/>
              <a:t>41</a:t>
            </a:fld>
            <a:endParaRPr lang="en-GB"/>
          </a:p>
        </p:txBody>
      </p:sp>
    </p:spTree>
    <p:extLst>
      <p:ext uri="{BB962C8B-B14F-4D97-AF65-F5344CB8AC3E}">
        <p14:creationId xmlns:p14="http://schemas.microsoft.com/office/powerpoint/2010/main" xmlns="" val="426898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xmlns="" id="{9E9A5948-2CDC-467E-B455-C895578446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xmlns="" id="{7E5990C3-06E2-4565-AF58-F9A8EAD2F76C}"/>
              </a:ext>
            </a:extLst>
          </p:cNvPr>
          <p:cNvSpPr>
            <a:spLocks noGrp="1"/>
          </p:cNvSpPr>
          <p:nvPr>
            <p:ph type="body" idx="1"/>
          </p:nvPr>
        </p:nvSpPr>
        <p:spPr/>
        <p:txBody>
          <a:bodyPr>
            <a:normAutofit fontScale="47500" lnSpcReduction="20000"/>
          </a:bodyPr>
          <a:lstStyle/>
          <a:p>
            <a:pPr>
              <a:defRPr/>
            </a:pPr>
            <a:r>
              <a:rPr lang="en-GB" dirty="0"/>
              <a:t>Mindful moment ( 5 minutes) ? any ideas??</a:t>
            </a:r>
          </a:p>
          <a:p>
            <a:pPr>
              <a:defRPr/>
            </a:pPr>
            <a:r>
              <a:rPr lang="en-GB" dirty="0"/>
              <a:t>Five Senses Exercise</a:t>
            </a:r>
          </a:p>
          <a:p>
            <a:pPr>
              <a:defRPr/>
            </a:pPr>
            <a:endParaRPr lang="en-GB" dirty="0"/>
          </a:p>
          <a:p>
            <a:pPr>
              <a:defRPr/>
            </a:pPr>
            <a:r>
              <a:rPr lang="en-GB" dirty="0"/>
              <a:t>This exercise is called “five senses”, and provides guidelines on practicing mindfulness quickly in nearly any situation.  All that is needed is to notice something you are experiencing with each of the five senses.</a:t>
            </a:r>
          </a:p>
          <a:p>
            <a:pPr>
              <a:defRPr/>
            </a:pPr>
            <a:endParaRPr lang="en-GB" dirty="0"/>
          </a:p>
          <a:p>
            <a:pPr>
              <a:defRPr/>
            </a:pPr>
            <a:r>
              <a:rPr lang="en-GB" dirty="0"/>
              <a:t>Follow this order to practice the five senses exercise:</a:t>
            </a:r>
          </a:p>
          <a:p>
            <a:pPr>
              <a:defRPr/>
            </a:pPr>
            <a:endParaRPr lang="en-GB" dirty="0"/>
          </a:p>
          <a:p>
            <a:pPr>
              <a:defRPr/>
            </a:pPr>
            <a:r>
              <a:rPr lang="en-GB" dirty="0"/>
              <a:t>Notice five things that you can see.</a:t>
            </a:r>
          </a:p>
          <a:p>
            <a:pPr>
              <a:defRPr/>
            </a:pPr>
            <a:r>
              <a:rPr lang="en-GB" dirty="0"/>
              <a:t>Look around you and bring your attention to five things that you can see. Pick something that you don’t normally notice, like a shadow or a small crack in the concrete.</a:t>
            </a:r>
          </a:p>
          <a:p>
            <a:pPr>
              <a:defRPr/>
            </a:pPr>
            <a:endParaRPr lang="en-GB" dirty="0"/>
          </a:p>
          <a:p>
            <a:pPr>
              <a:defRPr/>
            </a:pPr>
            <a:r>
              <a:rPr lang="en-GB" dirty="0"/>
              <a:t>Notice four things that you can feel.</a:t>
            </a:r>
          </a:p>
          <a:p>
            <a:pPr>
              <a:defRPr/>
            </a:pPr>
            <a:r>
              <a:rPr lang="en-GB" dirty="0"/>
              <a:t>Bring awareness to four things that you are currently feeling, like the texture of your pants, the feeling of the breeze on your skin, or the smooth surface of a table you are resting your hands on.</a:t>
            </a:r>
          </a:p>
          <a:p>
            <a:pPr>
              <a:defRPr/>
            </a:pPr>
            <a:endParaRPr lang="en-GB" dirty="0"/>
          </a:p>
          <a:p>
            <a:pPr>
              <a:defRPr/>
            </a:pPr>
            <a:r>
              <a:rPr lang="en-GB" dirty="0"/>
              <a:t>Notice three things you can hear.</a:t>
            </a:r>
          </a:p>
          <a:p>
            <a:pPr>
              <a:defRPr/>
            </a:pPr>
            <a:r>
              <a:rPr lang="en-GB" dirty="0"/>
              <a:t>Take a moment to listen, and note three things that you hear in the background. This can be the chirp of a bird, the hum of the refrigerator, or the faint sounds of traffic from a nearby road.</a:t>
            </a:r>
          </a:p>
          <a:p>
            <a:pPr>
              <a:defRPr/>
            </a:pPr>
            <a:endParaRPr lang="en-GB" dirty="0"/>
          </a:p>
          <a:p>
            <a:pPr>
              <a:defRPr/>
            </a:pPr>
            <a:r>
              <a:rPr lang="en-GB" dirty="0"/>
              <a:t>Notice two things you can smell.</a:t>
            </a:r>
          </a:p>
          <a:p>
            <a:pPr>
              <a:defRPr/>
            </a:pPr>
            <a:r>
              <a:rPr lang="en-GB" dirty="0"/>
              <a:t>Bring your awareness to smells that you usually filter out, whether they’re pleasant or unpleasant. Perhaps the breeze is carrying a whiff of pine trees if you’re outside, or the smell of a fast food restaurant across the street.</a:t>
            </a:r>
          </a:p>
          <a:p>
            <a:pPr>
              <a:defRPr/>
            </a:pPr>
            <a:endParaRPr lang="en-GB" dirty="0"/>
          </a:p>
          <a:p>
            <a:pPr>
              <a:defRPr/>
            </a:pPr>
            <a:r>
              <a:rPr lang="en-GB" dirty="0"/>
              <a:t>Notice one thing you can taste.</a:t>
            </a:r>
          </a:p>
          <a:p>
            <a:pPr>
              <a:defRPr/>
            </a:pPr>
            <a:r>
              <a:rPr lang="en-GB" dirty="0"/>
              <a:t>Focus on one thing that you can taste right now, in this moment. You can take a sip of a drink, chew a piece of gum, eat something, or just notice the current taste in your mouth or open your mouth to search the air for a taste.</a:t>
            </a:r>
          </a:p>
          <a:p>
            <a:pPr>
              <a:defRPr/>
            </a:pPr>
            <a:endParaRPr lang="en-GB" dirty="0"/>
          </a:p>
          <a:p>
            <a:pPr>
              <a:defRPr/>
            </a:pPr>
            <a:r>
              <a:rPr lang="en-GB" dirty="0"/>
              <a:t>This is a quick and relatively easy exercise to bring you to a mindful state quickly. If you only have a minute or two or, for whatever reason, you don’t have the time or tools to try a body scan or fill out a worksheet, the five senses exercise can help you or your clients bring awareness to the current moment in a short amount of time.</a:t>
            </a:r>
          </a:p>
          <a:p>
            <a:pPr>
              <a:defRPr/>
            </a:pPr>
            <a:endParaRPr lang="en-GB" dirty="0"/>
          </a:p>
          <a:p>
            <a:pPr>
              <a:defRPr/>
            </a:pPr>
            <a:r>
              <a:rPr lang="en-GB" dirty="0"/>
              <a:t>Chair Yoga</a:t>
            </a:r>
          </a:p>
          <a:p>
            <a:pPr>
              <a:defRPr/>
            </a:pPr>
            <a:r>
              <a:rPr lang="en-GB" dirty="0"/>
              <a:t>https://www.youtube.com/watch?v=GzkfOKkIteA</a:t>
            </a:r>
          </a:p>
          <a:p>
            <a:pPr>
              <a:defRPr/>
            </a:pPr>
            <a:r>
              <a:rPr lang="en-GB" dirty="0"/>
              <a:t>Mind Body Spirit Approach</a:t>
            </a:r>
          </a:p>
          <a:p>
            <a:pPr>
              <a:defRPr/>
            </a:pPr>
            <a:endParaRPr lang="en-GB" dirty="0"/>
          </a:p>
          <a:p>
            <a:pPr>
              <a:defRPr/>
            </a:pPr>
            <a:r>
              <a:rPr lang="en-GB" dirty="0"/>
              <a:t>a)	Exercise</a:t>
            </a:r>
          </a:p>
          <a:p>
            <a:pPr>
              <a:defRPr/>
            </a:pPr>
            <a:r>
              <a:rPr lang="en-GB" dirty="0"/>
              <a:t>b)	</a:t>
            </a:r>
          </a:p>
          <a:p>
            <a:pPr>
              <a:defRPr/>
            </a:pPr>
            <a:r>
              <a:rPr lang="en-GB" dirty="0"/>
              <a:t>c)	https://www.youtube.com/watch?v=GzkfOKkIteA</a:t>
            </a:r>
          </a:p>
          <a:p>
            <a:pPr>
              <a:defRPr/>
            </a:pPr>
            <a:r>
              <a:rPr lang="en-GB" dirty="0"/>
              <a:t>d)	</a:t>
            </a:r>
          </a:p>
          <a:p>
            <a:pPr>
              <a:defRPr/>
            </a:pPr>
            <a:r>
              <a:rPr lang="en-GB" dirty="0"/>
              <a:t>e)	</a:t>
            </a:r>
          </a:p>
          <a:p>
            <a:pPr>
              <a:defRPr/>
            </a:pPr>
            <a:r>
              <a:rPr lang="en-GB" dirty="0"/>
              <a:t>f)	Music for the mindfulness colouring</a:t>
            </a:r>
          </a:p>
          <a:p>
            <a:pPr>
              <a:defRPr/>
            </a:pPr>
            <a:r>
              <a:rPr lang="en-GB" dirty="0"/>
              <a:t>g)	</a:t>
            </a:r>
          </a:p>
          <a:p>
            <a:pPr>
              <a:defRPr/>
            </a:pPr>
            <a:r>
              <a:rPr lang="en-GB" dirty="0"/>
              <a:t>h)	https://www.youtube.com/watch?v=rftzxqY3hqM</a:t>
            </a:r>
          </a:p>
          <a:p>
            <a:pPr>
              <a:defRPr/>
            </a:pPr>
            <a:r>
              <a:rPr lang="en-GB" dirty="0"/>
              <a:t> </a:t>
            </a:r>
          </a:p>
          <a:p>
            <a:pPr>
              <a:defRPr/>
            </a:pPr>
            <a:r>
              <a:rPr lang="en-GB" dirty="0" err="1"/>
              <a:t>Bijelo</a:t>
            </a:r>
            <a:r>
              <a:rPr lang="en-GB" dirty="0"/>
              <a:t> </a:t>
            </a:r>
            <a:r>
              <a:rPr lang="en-GB" dirty="0" err="1"/>
              <a:t>Dugme</a:t>
            </a:r>
            <a:r>
              <a:rPr lang="en-GB" dirty="0"/>
              <a:t> - Ne </a:t>
            </a:r>
            <a:r>
              <a:rPr lang="en-GB" dirty="0" err="1"/>
              <a:t>gledaj</a:t>
            </a:r>
            <a:r>
              <a:rPr lang="en-GB" dirty="0"/>
              <a:t> me </a:t>
            </a:r>
            <a:r>
              <a:rPr lang="en-GB" dirty="0" err="1"/>
              <a:t>tako</a:t>
            </a:r>
            <a:r>
              <a:rPr lang="en-GB" dirty="0"/>
              <a:t> </a:t>
            </a:r>
            <a:r>
              <a:rPr lang="en-GB" dirty="0" err="1"/>
              <a:t>i</a:t>
            </a:r>
            <a:r>
              <a:rPr lang="en-GB" dirty="0"/>
              <a:t> ne </a:t>
            </a:r>
            <a:r>
              <a:rPr lang="en-GB" dirty="0" err="1"/>
              <a:t>ljubi</a:t>
            </a:r>
            <a:r>
              <a:rPr lang="en-GB" dirty="0"/>
              <a:t> me </a:t>
            </a:r>
            <a:r>
              <a:rPr lang="en-GB" dirty="0" err="1"/>
              <a:t>vise</a:t>
            </a:r>
            <a:endParaRPr lang="en-GB" dirty="0"/>
          </a:p>
          <a:p>
            <a:pPr>
              <a:defRPr/>
            </a:pPr>
            <a:endParaRPr lang="en-GB" dirty="0"/>
          </a:p>
          <a:p>
            <a:pPr>
              <a:defRPr/>
            </a:pPr>
            <a:r>
              <a:rPr lang="en-GB" dirty="0"/>
              <a:t>TRY TO ARRIVE ON TIME</a:t>
            </a:r>
          </a:p>
          <a:p>
            <a:pPr>
              <a:defRPr/>
            </a:pPr>
            <a:r>
              <a:rPr lang="en-GB" dirty="0"/>
              <a:t>http://www.bbc.com/capital/story/20170209-why-some-people-are-always-running-late</a:t>
            </a:r>
          </a:p>
          <a:p>
            <a:pPr>
              <a:defRPr/>
            </a:pPr>
            <a:endParaRPr lang="en-GB" dirty="0"/>
          </a:p>
          <a:p>
            <a:pPr>
              <a:defRPr/>
            </a:pPr>
            <a:endParaRPr lang="en-GB" dirty="0"/>
          </a:p>
        </p:txBody>
      </p:sp>
      <p:sp>
        <p:nvSpPr>
          <p:cNvPr id="23556" name="Slide Number Placeholder 3">
            <a:extLst>
              <a:ext uri="{FF2B5EF4-FFF2-40B4-BE49-F238E27FC236}">
                <a16:creationId xmlns:a16="http://schemas.microsoft.com/office/drawing/2014/main" xmlns="" id="{71F2EA6F-0790-4EDC-8B22-5FFA3569649D}"/>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FE3C81D-86FF-4D67-9958-57C34F7602E8}" type="slidenum">
              <a:rPr lang="en-GB" altLang="en-US"/>
              <a:pPr/>
              <a:t>43</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For those who are wondering how to start, here are some simple hacks on how to show more compassion at work:</a:t>
            </a:r>
          </a:p>
          <a:p>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1. Self-compassion</a:t>
            </a:r>
          </a:p>
          <a:p>
            <a:r>
              <a:rPr lang="en-GB" sz="1200" b="0" i="0" kern="1200" dirty="0">
                <a:solidFill>
                  <a:schemeClr val="tx1"/>
                </a:solidFill>
                <a:effectLst/>
                <a:latin typeface="+mn-lt"/>
                <a:ea typeface="+mn-ea"/>
                <a:cs typeface="+mn-cs"/>
              </a:rPr>
              <a:t>All positive feelings should start with yourself. Unless you can show love and kindness to you as a person, you cannot prove it to anyone else. Start with regular activities such as giving a few compliments to yourself, forgiving yourself for any past mistakes, or focusing on your </a:t>
            </a:r>
            <a:r>
              <a:rPr lang="en-GB" sz="1200" b="1" i="0" u="none" strike="noStrike" kern="1200" dirty="0">
                <a:solidFill>
                  <a:schemeClr val="tx1"/>
                </a:solidFill>
                <a:effectLst/>
                <a:latin typeface="+mn-lt"/>
                <a:ea typeface="+mn-ea"/>
                <a:cs typeface="+mn-cs"/>
                <a:hlinkClick r:id="rId3"/>
              </a:rPr>
              <a:t>strengths</a:t>
            </a:r>
            <a:r>
              <a:rPr lang="en-GB" sz="1200" b="0" i="0" kern="1200" dirty="0">
                <a:solidFill>
                  <a:schemeClr val="tx1"/>
                </a:solidFill>
                <a:effectLst/>
                <a:latin typeface="+mn-lt"/>
                <a:ea typeface="+mn-ea"/>
                <a:cs typeface="+mn-cs"/>
              </a:rPr>
              <a:t> and capabilities more than your shortcomings.</a:t>
            </a:r>
          </a:p>
          <a:p>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2. Communication</a:t>
            </a:r>
          </a:p>
          <a:p>
            <a:r>
              <a:rPr lang="en-GB" sz="1200" b="0" i="0" kern="1200" dirty="0">
                <a:solidFill>
                  <a:schemeClr val="tx1"/>
                </a:solidFill>
                <a:effectLst/>
                <a:latin typeface="+mn-lt"/>
                <a:ea typeface="+mn-ea"/>
                <a:cs typeface="+mn-cs"/>
              </a:rPr>
              <a:t>The key to being compassionate work is a sound </a:t>
            </a:r>
            <a:r>
              <a:rPr lang="en-GB" sz="1200" b="1" i="0" u="none" strike="noStrike" kern="1200" dirty="0">
                <a:solidFill>
                  <a:schemeClr val="tx1"/>
                </a:solidFill>
                <a:effectLst/>
                <a:latin typeface="+mn-lt"/>
                <a:ea typeface="+mn-ea"/>
                <a:cs typeface="+mn-cs"/>
                <a:hlinkClick r:id="rId3"/>
              </a:rPr>
              <a:t>communication</a:t>
            </a:r>
            <a:r>
              <a:rPr lang="en-GB" sz="1200" b="0" i="0" kern="1200" dirty="0">
                <a:solidFill>
                  <a:schemeClr val="tx1"/>
                </a:solidFill>
                <a:effectLst/>
                <a:latin typeface="+mn-lt"/>
                <a:ea typeface="+mn-ea"/>
                <a:cs typeface="+mn-cs"/>
              </a:rPr>
              <a:t> pattern. Whether it is a team member, a supervisor, or a client, communicate openly and express yourself clearly to others. At the same time, lend your ears to anyone who wants to confide in you and listen with patience and neutrality at all times.</a:t>
            </a:r>
          </a:p>
          <a:p>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3. Contact</a:t>
            </a:r>
          </a:p>
          <a:p>
            <a:r>
              <a:rPr lang="en-GB" sz="1200" b="0" i="0" kern="1200" dirty="0">
                <a:solidFill>
                  <a:schemeClr val="tx1"/>
                </a:solidFill>
                <a:effectLst/>
                <a:latin typeface="+mn-lt"/>
                <a:ea typeface="+mn-ea"/>
                <a:cs typeface="+mn-cs"/>
              </a:rPr>
              <a:t>Only if it is appropriate to do so, you can rely on expressing your compassion by establishing a gentle physical contact with the sufferer. A gentle pat on the back, eye-contact, or holding the hands while listening to his sorrows are powerful NVCs (nonverbal cues) that express compassion and empathy.</a:t>
            </a:r>
          </a:p>
          <a:p>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4. Encouragement</a:t>
            </a:r>
          </a:p>
          <a:p>
            <a:r>
              <a:rPr lang="en-GB" sz="1200" b="0" i="0" kern="1200" dirty="0">
                <a:solidFill>
                  <a:schemeClr val="tx1"/>
                </a:solidFill>
                <a:effectLst/>
                <a:latin typeface="+mn-lt"/>
                <a:ea typeface="+mn-ea"/>
                <a:cs typeface="+mn-cs"/>
              </a:rPr>
              <a:t>Compassion gets reflected by verbal encouragement and motivation. You can practice compassion at the workplace by continuously supporting and cheering others for their hard work and achievements. You may never know when your words will start reinforcing them positively and bring about </a:t>
            </a:r>
            <a:r>
              <a:rPr lang="en-GB" sz="1200" b="0" i="0" kern="1200" dirty="0" err="1">
                <a:solidFill>
                  <a:schemeClr val="tx1"/>
                </a:solidFill>
                <a:effectLst/>
                <a:latin typeface="+mn-lt"/>
                <a:ea typeface="+mn-ea"/>
                <a:cs typeface="+mn-cs"/>
              </a:rPr>
              <a:t>favorable</a:t>
            </a:r>
            <a:r>
              <a:rPr lang="en-GB" sz="1200" b="0" i="0" kern="1200" dirty="0">
                <a:solidFill>
                  <a:schemeClr val="tx1"/>
                </a:solidFill>
                <a:effectLst/>
                <a:latin typeface="+mn-lt"/>
                <a:ea typeface="+mn-ea"/>
                <a:cs typeface="+mn-cs"/>
              </a:rPr>
              <a:t> changes, but keep on encouraging them.</a:t>
            </a:r>
          </a:p>
          <a:p>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5. Initiation</a:t>
            </a:r>
          </a:p>
          <a:p>
            <a:r>
              <a:rPr lang="en-GB" sz="1200" b="0" i="0" kern="1200" dirty="0">
                <a:solidFill>
                  <a:schemeClr val="tx1"/>
                </a:solidFill>
                <a:effectLst/>
                <a:latin typeface="+mn-lt"/>
                <a:ea typeface="+mn-ea"/>
                <a:cs typeface="+mn-cs"/>
              </a:rPr>
              <a:t>Whether it is by providing personal support, exchanging feedbacks, or expressing your opinions, if you are a compassionate worker, be prepared to take the first move. Compassionate leaders and workers set an example to the entire work fraternity by their sense of responsibility and openness to others.</a:t>
            </a:r>
          </a:p>
          <a:p>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6. Thoughtfulness</a:t>
            </a:r>
          </a:p>
          <a:p>
            <a:r>
              <a:rPr lang="en-GB" sz="1200" b="0" i="0" kern="1200" dirty="0">
                <a:solidFill>
                  <a:schemeClr val="tx1"/>
                </a:solidFill>
                <a:effectLst/>
                <a:latin typeface="+mn-lt"/>
                <a:ea typeface="+mn-ea"/>
                <a:cs typeface="+mn-cs"/>
              </a:rPr>
              <a:t>Be aware of the emotions and thoughts of others. How your words might affect your colleagues, subordinates or your clients should be your prime concern. You can work on building general awareness by careful observation at the workplace, organizing meetings and feedback sessions at regular intervals, or one on one conversations that can help in gauging the mental state and level of engagement in the person.</a:t>
            </a:r>
          </a:p>
          <a:p>
            <a:endParaRPr lang="en-GB" sz="1200" b="0" i="0" kern="1200" dirty="0">
              <a:solidFill>
                <a:schemeClr val="tx1"/>
              </a:solidFill>
              <a:effectLst/>
              <a:latin typeface="+mn-lt"/>
              <a:ea typeface="+mn-ea"/>
              <a:cs typeface="+mn-cs"/>
            </a:endParaRPr>
          </a:p>
          <a:p>
            <a:r>
              <a:rPr lang="en-GB" dirty="0"/>
              <a:t/>
            </a:r>
            <a:br>
              <a:rPr lang="en-GB" dirty="0"/>
            </a:b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40AC22F-8BD2-418B-95AD-1C45714518E9}" type="slidenum">
              <a:rPr lang="en-GB" smtClean="0"/>
              <a:pPr/>
              <a:t>47</a:t>
            </a:fld>
            <a:endParaRPr lang="en-GB"/>
          </a:p>
        </p:txBody>
      </p:sp>
    </p:spTree>
    <p:extLst>
      <p:ext uri="{BB962C8B-B14F-4D97-AF65-F5344CB8AC3E}">
        <p14:creationId xmlns:p14="http://schemas.microsoft.com/office/powerpoint/2010/main" xmlns="" val="1547421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0AC22F-8BD2-418B-95AD-1C45714518E9}" type="slidenum">
              <a:rPr lang="en-GB" smtClean="0"/>
              <a:pPr/>
              <a:t>48</a:t>
            </a:fld>
            <a:endParaRPr lang="en-GB"/>
          </a:p>
        </p:txBody>
      </p:sp>
    </p:spTree>
    <p:extLst>
      <p:ext uri="{BB962C8B-B14F-4D97-AF65-F5344CB8AC3E}">
        <p14:creationId xmlns:p14="http://schemas.microsoft.com/office/powerpoint/2010/main" xmlns="" val="53948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A Look At The Importance And Benefits</a:t>
            </a:r>
          </a:p>
          <a:p>
            <a:r>
              <a:rPr lang="en-GB" sz="1200" b="0" i="0" kern="1200" dirty="0">
                <a:solidFill>
                  <a:schemeClr val="tx1"/>
                </a:solidFill>
                <a:effectLst/>
                <a:latin typeface="+mn-lt"/>
                <a:ea typeface="+mn-ea"/>
                <a:cs typeface="+mn-cs"/>
              </a:rPr>
              <a:t>The definition of compassion clearly states the importance of the ‘action’ component in it. Unless we can express compassion through our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the feelings cannot be conveyed. Organizations may have tremendously talented professionals who have uber experience in their field, but unless they greet others with respect, talk empathetically, or be able to internalize others’ pain, they cannot be as successful in their fields.</a:t>
            </a:r>
          </a:p>
          <a:p>
            <a:r>
              <a:rPr lang="en-GB" sz="1200" b="0" i="0" kern="1200" dirty="0">
                <a:solidFill>
                  <a:schemeClr val="tx1"/>
                </a:solidFill>
                <a:effectLst/>
                <a:latin typeface="+mn-lt"/>
                <a:ea typeface="+mn-ea"/>
                <a:cs typeface="+mn-cs"/>
              </a:rPr>
              <a:t>The benefits of being compassionate at work are vast. It guarantees a healthy flow of communication that has warmth and love in it and goes all the way to improve a company’s organizational health. A company indeed will succeed if it has employees and managers exhibiting these traits.</a:t>
            </a:r>
          </a:p>
          <a:p>
            <a:r>
              <a:rPr lang="en-GB" sz="1200" b="0" i="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The Benefits Of Workplace Compassion</a:t>
            </a:r>
          </a:p>
          <a:p>
            <a:r>
              <a:rPr lang="en-GB" sz="1200" b="1" i="0" kern="1200" dirty="0">
                <a:solidFill>
                  <a:schemeClr val="tx1"/>
                </a:solidFill>
                <a:effectLst/>
                <a:latin typeface="+mn-lt"/>
                <a:ea typeface="+mn-ea"/>
                <a:cs typeface="+mn-cs"/>
              </a:rPr>
              <a:t>1. Employee Retention</a:t>
            </a:r>
          </a:p>
          <a:p>
            <a:r>
              <a:rPr lang="en-GB" sz="1200" b="0" i="0" kern="1200" dirty="0">
                <a:solidFill>
                  <a:schemeClr val="tx1"/>
                </a:solidFill>
                <a:effectLst/>
                <a:latin typeface="+mn-lt"/>
                <a:ea typeface="+mn-ea"/>
                <a:cs typeface="+mn-cs"/>
              </a:rPr>
              <a:t>One of the vital benefits of a compassionate workplace is employee retention. Employees who receive empathy, understanding and help from their colleagues and superiors are likely to stay in the organization for a long period of time and install all their efforts for the benefit of the organization. On the contrary, employees who are ill-treated or fail to receive any professional co-operation whatsoever will lose motivation to work productively.</a:t>
            </a:r>
          </a:p>
          <a:p>
            <a:r>
              <a:rPr lang="en-GB" sz="1200" b="1" i="0" kern="1200" dirty="0">
                <a:solidFill>
                  <a:schemeClr val="tx1"/>
                </a:solidFill>
                <a:effectLst/>
                <a:latin typeface="+mn-lt"/>
                <a:ea typeface="+mn-ea"/>
                <a:cs typeface="+mn-cs"/>
              </a:rPr>
              <a:t>2. Stress Reduction</a:t>
            </a:r>
          </a:p>
          <a:p>
            <a:r>
              <a:rPr lang="en-GB" sz="1200" b="0" i="0" kern="1200" dirty="0">
                <a:solidFill>
                  <a:schemeClr val="tx1"/>
                </a:solidFill>
                <a:effectLst/>
                <a:latin typeface="+mn-lt"/>
                <a:ea typeface="+mn-ea"/>
                <a:cs typeface="+mn-cs"/>
              </a:rPr>
              <a:t>Compassion creates space for active communication. Employees in a compassionate work atmosphere can vent out their professional troubles to each other and socialize in the office. It lets the stress get evened out and increase the likelihood of being more productive.</a:t>
            </a:r>
          </a:p>
          <a:p>
            <a:r>
              <a:rPr lang="en-GB" sz="1200" b="0" i="0" kern="1200" dirty="0">
                <a:solidFill>
                  <a:schemeClr val="tx1"/>
                </a:solidFill>
                <a:effectLst/>
                <a:latin typeface="+mn-lt"/>
                <a:ea typeface="+mn-ea"/>
                <a:cs typeface="+mn-cs"/>
              </a:rPr>
              <a:t>Working with compassionate and kind people give employees the chance to manage work stress and burnout and use their </a:t>
            </a:r>
            <a:r>
              <a:rPr lang="en-GB" sz="1200" b="1" i="0" u="none" strike="noStrike" kern="1200" dirty="0">
                <a:solidFill>
                  <a:schemeClr val="tx1"/>
                </a:solidFill>
                <a:effectLst/>
                <a:latin typeface="+mn-lt"/>
                <a:ea typeface="+mn-ea"/>
                <a:cs typeface="+mn-cs"/>
                <a:hlinkClick r:id="rId3"/>
              </a:rPr>
              <a:t>emotional resources</a:t>
            </a:r>
            <a:r>
              <a:rPr lang="en-GB" sz="1200" b="0" i="0" kern="1200" dirty="0">
                <a:solidFill>
                  <a:schemeClr val="tx1"/>
                </a:solidFill>
                <a:effectLst/>
                <a:latin typeface="+mn-lt"/>
                <a:ea typeface="+mn-ea"/>
                <a:cs typeface="+mn-cs"/>
              </a:rPr>
              <a:t> to combat it (Figley, 1995; Lilius et al., 2011). </a:t>
            </a:r>
            <a:r>
              <a:rPr lang="en-GB" sz="1200" b="1" i="0" u="sng" kern="1200" dirty="0">
                <a:solidFill>
                  <a:schemeClr val="tx1"/>
                </a:solidFill>
                <a:effectLst/>
                <a:latin typeface="+mn-lt"/>
                <a:ea typeface="+mn-ea"/>
                <a:cs typeface="+mn-cs"/>
                <a:hlinkClick r:id="rId3"/>
              </a:rPr>
              <a:t>Studies</a:t>
            </a:r>
            <a:r>
              <a:rPr lang="en-GB" sz="1200" b="0" i="0" kern="1200" dirty="0">
                <a:solidFill>
                  <a:schemeClr val="tx1"/>
                </a:solidFill>
                <a:effectLst/>
                <a:latin typeface="+mn-lt"/>
                <a:ea typeface="+mn-ea"/>
                <a:cs typeface="+mn-cs"/>
              </a:rPr>
              <a:t> show that when people exchange positivity and bond with each other at work, their stress level significantly reduces.</a:t>
            </a:r>
          </a:p>
          <a:p>
            <a:r>
              <a:rPr lang="en-GB" sz="1200" b="1" i="0" kern="1200" dirty="0">
                <a:solidFill>
                  <a:schemeClr val="tx1"/>
                </a:solidFill>
                <a:effectLst/>
                <a:latin typeface="+mn-lt"/>
                <a:ea typeface="+mn-ea"/>
                <a:cs typeface="+mn-cs"/>
              </a:rPr>
              <a:t>3. Physical Well-being</a:t>
            </a:r>
          </a:p>
          <a:p>
            <a:r>
              <a:rPr lang="en-GB" sz="1200" b="0" i="0" kern="1200" dirty="0">
                <a:solidFill>
                  <a:schemeClr val="tx1"/>
                </a:solidFill>
                <a:effectLst/>
                <a:latin typeface="+mn-lt"/>
                <a:ea typeface="+mn-ea"/>
                <a:cs typeface="+mn-cs"/>
              </a:rPr>
              <a:t>A </a:t>
            </a:r>
            <a:r>
              <a:rPr lang="en-GB" sz="1200" b="1" i="0" u="none" strike="noStrike" kern="1200" dirty="0">
                <a:solidFill>
                  <a:schemeClr val="tx1"/>
                </a:solidFill>
                <a:effectLst/>
                <a:latin typeface="+mn-lt"/>
                <a:ea typeface="+mn-ea"/>
                <a:cs typeface="+mn-cs"/>
                <a:hlinkClick r:id="rId3"/>
              </a:rPr>
              <a:t>study</a:t>
            </a:r>
            <a:r>
              <a:rPr lang="en-GB" sz="1200" b="0" i="0" kern="1200" dirty="0">
                <a:solidFill>
                  <a:schemeClr val="tx1"/>
                </a:solidFill>
                <a:effectLst/>
                <a:latin typeface="+mn-lt"/>
                <a:ea typeface="+mn-ea"/>
                <a:cs typeface="+mn-cs"/>
              </a:rPr>
              <a:t> on workplace health and well-being in 2008 revealed that employees who spent a few minutes interacting and mixing with their colleagues had steady blood pressure and heart rate.</a:t>
            </a:r>
          </a:p>
          <a:p>
            <a:r>
              <a:rPr lang="en-GB" sz="1200" b="0" i="0" kern="1200" dirty="0">
                <a:solidFill>
                  <a:schemeClr val="tx1"/>
                </a:solidFill>
                <a:effectLst/>
                <a:latin typeface="+mn-lt"/>
                <a:ea typeface="+mn-ea"/>
                <a:cs typeface="+mn-cs"/>
              </a:rPr>
              <a:t>Besides, their immune systems were well-functioning, making them less prone to take sick leave. Increased functioning also called for better work-life balance, and the employees had happier families and social life.</a:t>
            </a:r>
          </a:p>
          <a:p>
            <a:r>
              <a:rPr lang="en-GB" sz="1200" b="1" i="0" kern="1200" dirty="0">
                <a:solidFill>
                  <a:schemeClr val="tx1"/>
                </a:solidFill>
                <a:effectLst/>
                <a:latin typeface="+mn-lt"/>
                <a:ea typeface="+mn-ea"/>
                <a:cs typeface="+mn-cs"/>
              </a:rPr>
              <a:t>4. Interpersonal bonds</a:t>
            </a:r>
          </a:p>
          <a:p>
            <a:r>
              <a:rPr lang="en-GB" sz="1200" b="0" i="0" kern="1200" dirty="0">
                <a:solidFill>
                  <a:schemeClr val="tx1"/>
                </a:solidFill>
                <a:effectLst/>
                <a:latin typeface="+mn-lt"/>
                <a:ea typeface="+mn-ea"/>
                <a:cs typeface="+mn-cs"/>
              </a:rPr>
              <a:t>Leaders and managers who follow compassionate approaches at work, have highly reciprocating employees who work dedicatedly for the company. They tend to pay forward the goodness they receive at work by achieving the organizational targets. Besides, they also form healthy and strong professional relationships and feel comfortable to work as a </a:t>
            </a:r>
            <a:r>
              <a:rPr lang="en-GB" sz="1200" b="1" i="0" u="none" strike="noStrike" kern="1200" dirty="0">
                <a:solidFill>
                  <a:schemeClr val="tx1"/>
                </a:solidFill>
                <a:effectLst/>
                <a:latin typeface="+mn-lt"/>
                <a:ea typeface="+mn-ea"/>
                <a:cs typeface="+mn-cs"/>
                <a:hlinkClick r:id="rId3"/>
              </a:rPr>
              <a:t>part of the team</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Exchanging compassion promotes generosity and builds affective commitment of the workers towards their superiors and the institution as a whole (Eisenberger, 2006). When people perceive that they are valued and cared for by the organization, they automatically </a:t>
            </a:r>
            <a:r>
              <a:rPr lang="en-GB" sz="1200" b="1" i="0" u="none" strike="noStrike" kern="1200" dirty="0">
                <a:solidFill>
                  <a:schemeClr val="tx1"/>
                </a:solidFill>
                <a:effectLst/>
                <a:latin typeface="+mn-lt"/>
                <a:ea typeface="+mn-ea"/>
                <a:cs typeface="+mn-cs"/>
                <a:hlinkClick r:id="rId3"/>
              </a:rPr>
              <a:t>feel positive</a:t>
            </a:r>
            <a:r>
              <a:rPr lang="en-GB" sz="1200" b="0" i="0" kern="1200" dirty="0">
                <a:solidFill>
                  <a:schemeClr val="tx1"/>
                </a:solidFill>
                <a:effectLst/>
                <a:latin typeface="+mn-lt"/>
                <a:ea typeface="+mn-ea"/>
                <a:cs typeface="+mn-cs"/>
              </a:rPr>
              <a:t> about their work commitments and voluntarily offer support and care to others they work with (Goetz et al., 2010).</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40AC22F-8BD2-418B-95AD-1C45714518E9}" type="slidenum">
              <a:rPr lang="en-GB" smtClean="0"/>
              <a:pPr/>
              <a:t>10</a:t>
            </a:fld>
            <a:endParaRPr lang="en-GB"/>
          </a:p>
        </p:txBody>
      </p:sp>
    </p:spTree>
    <p:extLst>
      <p:ext uri="{BB962C8B-B14F-4D97-AF65-F5344CB8AC3E}">
        <p14:creationId xmlns:p14="http://schemas.microsoft.com/office/powerpoint/2010/main" xmlns="" val="363577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xmlns="" id="{C57876DA-0FF0-494C-87A6-0C15FFF218B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bg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bg1"/>
                </a:solidFill>
                <a:latin typeface="Times New Roman" panose="02020603050405020304" pitchFamily="18" charset="0"/>
                <a:ea typeface="ＭＳ Ｐゴシック" panose="020B0600070205080204" pitchFamily="34" charset="-128"/>
              </a:defRPr>
            </a:lvl2pPr>
            <a:lvl3pPr eaLnBrk="0" hangingPunct="0">
              <a:defRPr sz="2400" b="1">
                <a:solidFill>
                  <a:schemeClr val="bg1"/>
                </a:solidFill>
                <a:latin typeface="Times New Roman" panose="02020603050405020304" pitchFamily="18" charset="0"/>
                <a:ea typeface="ＭＳ Ｐゴシック" panose="020B0600070205080204" pitchFamily="34" charset="-128"/>
              </a:defRPr>
            </a:lvl3pPr>
            <a:lvl4pPr eaLnBrk="0" hangingPunct="0">
              <a:defRPr sz="2400" b="1">
                <a:solidFill>
                  <a:schemeClr val="bg1"/>
                </a:solidFill>
                <a:latin typeface="Times New Roman" panose="02020603050405020304" pitchFamily="18" charset="0"/>
                <a:ea typeface="ＭＳ Ｐゴシック" panose="020B0600070205080204" pitchFamily="34" charset="-128"/>
              </a:defRPr>
            </a:lvl4pPr>
            <a:lvl5pPr eaLnBrk="0" hangingPunct="0">
              <a:defRPr sz="2400" b="1">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F352D7-0303-5241-8B15-5E338D5BECA5}"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411" name="Rectangle 7">
            <a:extLst>
              <a:ext uri="{FF2B5EF4-FFF2-40B4-BE49-F238E27FC236}">
                <a16:creationId xmlns:a16="http://schemas.microsoft.com/office/drawing/2014/main" xmlns="" id="{0DBA7513-608F-A64D-8D3C-6B32D175B82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bg1"/>
                </a:solidFill>
                <a:latin typeface="Times New Roman" panose="02020603050405020304" pitchFamily="18" charset="0"/>
                <a:ea typeface="ＭＳ Ｐゴシック" panose="020B0600070205080204" pitchFamily="34" charset="-128"/>
              </a:defRPr>
            </a:lvl2pPr>
            <a:lvl3pPr eaLnBrk="0" hangingPunct="0">
              <a:defRPr sz="2400" b="1">
                <a:solidFill>
                  <a:schemeClr val="bg1"/>
                </a:solidFill>
                <a:latin typeface="Times New Roman" panose="02020603050405020304" pitchFamily="18" charset="0"/>
                <a:ea typeface="ＭＳ Ｐゴシック" panose="020B0600070205080204" pitchFamily="34" charset="-128"/>
              </a:defRPr>
            </a:lvl3pPr>
            <a:lvl4pPr eaLnBrk="0" hangingPunct="0">
              <a:defRPr sz="2400" b="1">
                <a:solidFill>
                  <a:schemeClr val="bg1"/>
                </a:solidFill>
                <a:latin typeface="Times New Roman" panose="02020603050405020304" pitchFamily="18" charset="0"/>
                <a:ea typeface="ＭＳ Ｐゴシック" panose="020B0600070205080204" pitchFamily="34" charset="-128"/>
              </a:defRPr>
            </a:lvl4pPr>
            <a:lvl5pPr eaLnBrk="0" hangingPunct="0">
              <a:defRPr sz="2400" b="1">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FB933D-35A0-454B-B863-F45ED13C5065}"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7412" name="Rectangle 2">
            <a:extLst>
              <a:ext uri="{FF2B5EF4-FFF2-40B4-BE49-F238E27FC236}">
                <a16:creationId xmlns:a16="http://schemas.microsoft.com/office/drawing/2014/main" xmlns="" id="{A93EDD8F-10B0-1543-9D44-CC846911E1EB}"/>
              </a:ext>
            </a:extLst>
          </p:cNvPr>
          <p:cNvSpPr>
            <a:spLocks noGrp="1" noRot="1" noChangeAspect="1" noChangeArrowheads="1" noTextEdit="1"/>
          </p:cNvSpPr>
          <p:nvPr>
            <p:ph type="sldImg"/>
          </p:nvPr>
        </p:nvSpPr>
        <p:spPr>
          <a:ln/>
        </p:spPr>
      </p:sp>
      <p:sp>
        <p:nvSpPr>
          <p:cNvPr id="17413" name="Rectangle 3">
            <a:extLst>
              <a:ext uri="{FF2B5EF4-FFF2-40B4-BE49-F238E27FC236}">
                <a16:creationId xmlns:a16="http://schemas.microsoft.com/office/drawing/2014/main" xmlns="" id="{E4523251-24AA-F44C-8190-9B041A3F405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xmlns="" val="300115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Ask what they think each of these concepts means?</a:t>
            </a:r>
          </a:p>
          <a:p>
            <a:r>
              <a:t>We’ve all had failures and shame</a:t>
            </a:r>
          </a:p>
          <a:p>
            <a:r>
              <a:t>It doesn’t mean I’m a bad person at the core</a:t>
            </a:r>
          </a:p>
          <a:p>
            <a:r>
              <a:t>Noticing the present moment experience without trying to change it - I’m feeling angry, shame (8mins) (47mins)</a:t>
            </a:r>
          </a:p>
        </p:txBody>
      </p:sp>
    </p:spTree>
    <p:extLst>
      <p:ext uri="{BB962C8B-B14F-4D97-AF65-F5344CB8AC3E}">
        <p14:creationId xmlns:p14="http://schemas.microsoft.com/office/powerpoint/2010/main" xmlns="" val="24573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t>A few minutes to reflect and write down some ideas - then 2mins to capture on the board (10mins)</a:t>
            </a:r>
          </a:p>
        </p:txBody>
      </p:sp>
    </p:spTree>
    <p:extLst>
      <p:ext uri="{BB962C8B-B14F-4D97-AF65-F5344CB8AC3E}">
        <p14:creationId xmlns:p14="http://schemas.microsoft.com/office/powerpoint/2010/main" xmlns="" val="136595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t>4min - reflection</a:t>
            </a:r>
          </a:p>
          <a:p>
            <a:r>
              <a:t>Small groups of 3 - 10mins to share insights</a:t>
            </a:r>
          </a:p>
          <a:p>
            <a:r>
              <a:t>Large group reflections - 5mins</a:t>
            </a:r>
          </a:p>
          <a:p>
            <a:r>
              <a:t>(70mins)</a:t>
            </a:r>
          </a:p>
        </p:txBody>
      </p:sp>
    </p:spTree>
    <p:extLst>
      <p:ext uri="{BB962C8B-B14F-4D97-AF65-F5344CB8AC3E}">
        <p14:creationId xmlns:p14="http://schemas.microsoft.com/office/powerpoint/2010/main" xmlns="" val="2950441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t>4mins (51mins)</a:t>
            </a:r>
          </a:p>
        </p:txBody>
      </p:sp>
    </p:spTree>
    <p:extLst>
      <p:ext uri="{BB962C8B-B14F-4D97-AF65-F5344CB8AC3E}">
        <p14:creationId xmlns:p14="http://schemas.microsoft.com/office/powerpoint/2010/main" xmlns="" val="2703104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Anyone get that? Wake up late, spill something, shitty email - downward spiral…</a:t>
            </a:r>
          </a:p>
          <a:p>
            <a:r>
              <a:t>Is that surprising?</a:t>
            </a:r>
          </a:p>
          <a:p>
            <a:r>
              <a:t> (3mins) (73mins)</a:t>
            </a:r>
          </a:p>
        </p:txBody>
      </p:sp>
    </p:spTree>
    <p:extLst>
      <p:ext uri="{BB962C8B-B14F-4D97-AF65-F5344CB8AC3E}">
        <p14:creationId xmlns:p14="http://schemas.microsoft.com/office/powerpoint/2010/main" xmlns="" val="163156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40AC22F-8BD2-418B-95AD-1C45714518E9}" type="slidenum">
              <a:rPr lang="en-GB" smtClean="0"/>
              <a:pPr/>
              <a:t>37</a:t>
            </a:fld>
            <a:endParaRPr lang="en-GB"/>
          </a:p>
        </p:txBody>
      </p:sp>
    </p:spTree>
    <p:extLst>
      <p:ext uri="{BB962C8B-B14F-4D97-AF65-F5344CB8AC3E}">
        <p14:creationId xmlns:p14="http://schemas.microsoft.com/office/powerpoint/2010/main" xmlns="" val="3636803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FF8182-D4EB-D240-8CC3-40D39197DA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165CBFCF-A837-9F4D-BDD4-608921807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0EDDAFAE-40A2-7C4D-AC92-1CD97F66DA21}"/>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5" name="Footer Placeholder 4">
            <a:extLst>
              <a:ext uri="{FF2B5EF4-FFF2-40B4-BE49-F238E27FC236}">
                <a16:creationId xmlns:a16="http://schemas.microsoft.com/office/drawing/2014/main" xmlns="" id="{230E0BB8-1F71-A14B-922F-EF106A62C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04CD5F-078E-1347-83FA-D9B8060C4E62}"/>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2590785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3911A7-F660-6C49-8B3B-FA1D10297A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FCF6FBEC-208E-5241-B14F-C8FE8268E3B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4F99C046-90EC-4940-9611-1CEFDE25A3F4}"/>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5" name="Footer Placeholder 4">
            <a:extLst>
              <a:ext uri="{FF2B5EF4-FFF2-40B4-BE49-F238E27FC236}">
                <a16:creationId xmlns:a16="http://schemas.microsoft.com/office/drawing/2014/main" xmlns="" id="{40BCBEF0-063F-7E4E-9C83-4561D9918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AB46DE-69A9-1945-A1BA-571B4F87547E}"/>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1882816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91CDC5E-6329-BD4A-974A-7F57C81DD36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25C8E513-22D8-0741-8292-2F73C0A6BF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1D042432-8E13-4C41-9470-9F25745CF80C}"/>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5" name="Footer Placeholder 4">
            <a:extLst>
              <a:ext uri="{FF2B5EF4-FFF2-40B4-BE49-F238E27FC236}">
                <a16:creationId xmlns:a16="http://schemas.microsoft.com/office/drawing/2014/main" xmlns="" id="{522C1A7A-1CAA-9645-9205-7DF4A8AB4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D2161B-29BA-814E-A448-CCF24EFD9CD8}"/>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4205347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Shape 60"/>
          <p:cNvSpPr/>
          <p:nvPr/>
        </p:nvSpPr>
        <p:spPr>
          <a:xfrm flipV="1">
            <a:off x="380998" y="698315"/>
            <a:ext cx="11430004" cy="187"/>
          </a:xfrm>
          <a:prstGeom prst="line">
            <a:avLst/>
          </a:prstGeom>
          <a:ln w="25400">
            <a:solidFill>
              <a:srgbClr val="A6AAA9"/>
            </a:solidFill>
            <a:miter lim="400000"/>
          </a:ln>
        </p:spPr>
        <p:txBody>
          <a:bodyPr lIns="32145" tIns="32145" rIns="32145" bIns="3214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Shape 61"/>
          <p:cNvSpPr>
            <a:spLocks noGrp="1"/>
          </p:cNvSpPr>
          <p:nvPr>
            <p:ph type="body" sz="quarter" idx="1"/>
          </p:nvPr>
        </p:nvSpPr>
        <p:spPr>
          <a:xfrm>
            <a:off x="381000" y="321469"/>
            <a:ext cx="10477500" cy="321469"/>
          </a:xfrm>
          <a:prstGeom prst="rect">
            <a:avLst/>
          </a:prstGeom>
        </p:spPr>
        <p:txBody>
          <a:bodyPr lIns="50800" tIns="50800" rIns="50800" bIns="50800" anchor="b"/>
          <a:lstStyle>
            <a:lvl1pPr marL="0" indent="0" defTabSz="321457">
              <a:lnSpc>
                <a:spcPct val="80000"/>
              </a:lnSpc>
              <a:spcBef>
                <a:spcPts val="0"/>
              </a:spcBef>
              <a:buSzTx/>
              <a:buFontTx/>
              <a:buNone/>
              <a:defRPr sz="1687" cap="all" spc="84">
                <a:solidFill>
                  <a:srgbClr val="838787"/>
                </a:solidFill>
                <a:latin typeface="DIN Alternate"/>
                <a:ea typeface="DIN Alternate"/>
                <a:cs typeface="DIN Alternate"/>
                <a:sym typeface="DIN Alternate"/>
              </a:defRPr>
            </a:lvl1pPr>
            <a:lvl2pPr marL="0" indent="0" defTabSz="321457">
              <a:lnSpc>
                <a:spcPct val="80000"/>
              </a:lnSpc>
              <a:spcBef>
                <a:spcPts val="0"/>
              </a:spcBef>
              <a:buSzTx/>
              <a:buFontTx/>
              <a:buNone/>
              <a:defRPr sz="1687" cap="all" spc="84">
                <a:solidFill>
                  <a:srgbClr val="838787"/>
                </a:solidFill>
                <a:latin typeface="DIN Alternate"/>
                <a:ea typeface="DIN Alternate"/>
                <a:cs typeface="DIN Alternate"/>
                <a:sym typeface="DIN Alternate"/>
              </a:defRPr>
            </a:lvl2pPr>
            <a:lvl3pPr marL="0" indent="0" defTabSz="321457">
              <a:lnSpc>
                <a:spcPct val="80000"/>
              </a:lnSpc>
              <a:spcBef>
                <a:spcPts val="0"/>
              </a:spcBef>
              <a:buSzTx/>
              <a:buFontTx/>
              <a:buNone/>
              <a:defRPr sz="1687" cap="all" spc="84">
                <a:solidFill>
                  <a:srgbClr val="838787"/>
                </a:solidFill>
                <a:latin typeface="DIN Alternate"/>
                <a:ea typeface="DIN Alternate"/>
                <a:cs typeface="DIN Alternate"/>
                <a:sym typeface="DIN Alternate"/>
              </a:defRPr>
            </a:lvl3pPr>
            <a:lvl4pPr marL="0" indent="0" defTabSz="321457">
              <a:lnSpc>
                <a:spcPct val="80000"/>
              </a:lnSpc>
              <a:spcBef>
                <a:spcPts val="0"/>
              </a:spcBef>
              <a:buSzTx/>
              <a:buFontTx/>
              <a:buNone/>
              <a:defRPr sz="1687" cap="all" spc="84">
                <a:solidFill>
                  <a:srgbClr val="838787"/>
                </a:solidFill>
                <a:latin typeface="DIN Alternate"/>
                <a:ea typeface="DIN Alternate"/>
                <a:cs typeface="DIN Alternate"/>
                <a:sym typeface="DIN Alternate"/>
              </a:defRPr>
            </a:lvl4pPr>
            <a:lvl5pPr marL="0" indent="0" defTabSz="321457">
              <a:lnSpc>
                <a:spcPct val="80000"/>
              </a:lnSpc>
              <a:spcBef>
                <a:spcPts val="0"/>
              </a:spcBef>
              <a:buSzTx/>
              <a:buFontTx/>
              <a:buNone/>
              <a:defRPr sz="1687" cap="all" spc="84">
                <a:solidFill>
                  <a:srgbClr val="838787"/>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title"/>
          </p:nvPr>
        </p:nvSpPr>
        <p:spPr>
          <a:xfrm>
            <a:off x="381000" y="1080492"/>
            <a:ext cx="11430000" cy="508992"/>
          </a:xfrm>
          <a:prstGeom prst="rect">
            <a:avLst/>
          </a:prstGeom>
        </p:spPr>
        <p:txBody>
          <a:bodyPr lIns="50800" tIns="50800" rIns="50800" bIns="50800" anchor="t"/>
          <a:lstStyle>
            <a:lvl1pPr algn="l" defTabSz="410751">
              <a:lnSpc>
                <a:spcPct val="80000"/>
              </a:lnSpc>
              <a:spcBef>
                <a:spcPts val="1969"/>
              </a:spcBef>
              <a:defRPr sz="4219" cap="all">
                <a:solidFill>
                  <a:schemeClr val="accent1"/>
                </a:solidFill>
                <a:latin typeface="DIN Condensed"/>
                <a:ea typeface="DIN Condensed"/>
                <a:cs typeface="DIN Condensed"/>
                <a:sym typeface="DIN Condensed"/>
              </a:defRPr>
            </a:lvl1pPr>
          </a:lstStyle>
          <a:p>
            <a:r>
              <a:t>Title Text</a:t>
            </a:r>
          </a:p>
        </p:txBody>
      </p:sp>
      <p:pic>
        <p:nvPicPr>
          <p:cNvPr id="63" name="pasted-image.tiff"/>
          <p:cNvPicPr>
            <a:picLocks noChangeAspect="1"/>
          </p:cNvPicPr>
          <p:nvPr/>
        </p:nvPicPr>
        <p:blipFill>
          <a:blip r:embed="rId2"/>
          <a:stretch>
            <a:fillRect/>
          </a:stretch>
        </p:blipFill>
        <p:spPr>
          <a:xfrm>
            <a:off x="9650953" y="155159"/>
            <a:ext cx="2306457" cy="349218"/>
          </a:xfrm>
          <a:prstGeom prst="rect">
            <a:avLst/>
          </a:prstGeom>
          <a:ln w="12700">
            <a:miter lim="400000"/>
          </a:ln>
        </p:spPr>
      </p:pic>
      <p:sp>
        <p:nvSpPr>
          <p:cNvPr id="64" name="Shape 64"/>
          <p:cNvSpPr>
            <a:spLocks noGrp="1"/>
          </p:cNvSpPr>
          <p:nvPr>
            <p:ph type="sldNum" sz="quarter" idx="2"/>
          </p:nvPr>
        </p:nvSpPr>
        <p:spPr>
          <a:xfrm>
            <a:off x="11471399" y="303609"/>
            <a:ext cx="335027" cy="310278"/>
          </a:xfrm>
          <a:prstGeom prst="rect">
            <a:avLst/>
          </a:prstGeom>
        </p:spPr>
        <p:txBody>
          <a:bodyPr lIns="50800" tIns="50800" rIns="50800" bIns="50800" anchor="t"/>
          <a:lstStyle>
            <a:lvl1pPr defTabSz="410751">
              <a:lnSpc>
                <a:spcPct val="80000"/>
              </a:lnSpc>
              <a:defRPr sz="1687">
                <a:solidFill>
                  <a:srgbClr val="838787"/>
                </a:solidFill>
                <a:latin typeface="DIN Alternate"/>
                <a:ea typeface="DIN Alternate"/>
                <a:cs typeface="DIN Alternate"/>
                <a:sym typeface="DIN Alternate"/>
              </a:defRPr>
            </a:lvl1pPr>
          </a:lstStyle>
          <a:p>
            <a:pPr marL="0" marR="0" lvl="0" indent="0" algn="r" defTabSz="410751" rtl="0" eaLnBrk="1" fontAlgn="auto" latinLnBrk="0" hangingPunct="1">
              <a:lnSpc>
                <a:spcPct val="80000"/>
              </a:lnSpc>
              <a:spcBef>
                <a:spcPts val="0"/>
              </a:spcBef>
              <a:spcAft>
                <a:spcPts val="0"/>
              </a:spcAft>
              <a:buClrTx/>
              <a:buSzTx/>
              <a:buFontTx/>
              <a:buNone/>
              <a:tabLst/>
              <a:defRPr/>
            </a:pPr>
            <a:fld id="{86CB4B4D-7CA3-9044-876B-883B54F8677D}" type="slidenum">
              <a:rPr kumimoji="0" sz="1687" b="0" i="0" u="none" strike="noStrike" kern="1200" cap="none" spc="0" normalizeH="0" baseline="0" noProof="0">
                <a:ln>
                  <a:noFill/>
                </a:ln>
                <a:solidFill>
                  <a:srgbClr val="838787"/>
                </a:solidFill>
                <a:effectLst/>
                <a:uLnTx/>
                <a:uFillTx/>
                <a:latin typeface="DIN Alternate"/>
                <a:sym typeface="DIN Alternate"/>
              </a:rPr>
              <a:pPr marL="0" marR="0" lvl="0" indent="0" algn="r" defTabSz="410751" rtl="0" eaLnBrk="1" fontAlgn="auto" latinLnBrk="0" hangingPunct="1">
                <a:lnSpc>
                  <a:spcPct val="80000"/>
                </a:lnSpc>
                <a:spcBef>
                  <a:spcPts val="0"/>
                </a:spcBef>
                <a:spcAft>
                  <a:spcPts val="0"/>
                </a:spcAft>
                <a:buClrTx/>
                <a:buSzTx/>
                <a:buFontTx/>
                <a:buNone/>
                <a:tabLst/>
                <a:defRPr/>
              </a:pPr>
              <a:t>‹#›</a:t>
            </a:fld>
            <a:endParaRPr kumimoji="0" sz="1687" b="0" i="0" u="none" strike="noStrike" kern="1200" cap="none" spc="0" normalizeH="0" baseline="0" noProof="0">
              <a:ln>
                <a:noFill/>
              </a:ln>
              <a:solidFill>
                <a:srgbClr val="838787"/>
              </a:solidFill>
              <a:effectLst/>
              <a:uLnTx/>
              <a:uFillTx/>
              <a:latin typeface="DIN Alternate"/>
              <a:sym typeface="DIN Alternate"/>
            </a:endParaRPr>
          </a:p>
        </p:txBody>
      </p:sp>
    </p:spTree>
    <p:extLst>
      <p:ext uri="{BB962C8B-B14F-4D97-AF65-F5344CB8AC3E}">
        <p14:creationId xmlns:p14="http://schemas.microsoft.com/office/powerpoint/2010/main" xmlns="" val="2184396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DBDC4B-EA18-2A48-85BD-94AACCE3C26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EBE3BB06-449E-8744-8E60-EB86B67719E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BF6DB4FB-3062-2840-A7FE-44B36426662F}"/>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5" name="Footer Placeholder 4">
            <a:extLst>
              <a:ext uri="{FF2B5EF4-FFF2-40B4-BE49-F238E27FC236}">
                <a16:creationId xmlns:a16="http://schemas.microsoft.com/office/drawing/2014/main" xmlns="" id="{C22FB581-1A03-8541-9863-6E06E9B69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A20362-AE98-BB41-8489-DADA1D631D7E}"/>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1942668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67CA1-454D-B243-AE44-48E9626740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28AB50D8-3FE4-CA4F-862A-D38CED52F0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42DFD0FC-B4D6-1448-B840-65A3AA505328}"/>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5" name="Footer Placeholder 4">
            <a:extLst>
              <a:ext uri="{FF2B5EF4-FFF2-40B4-BE49-F238E27FC236}">
                <a16:creationId xmlns:a16="http://schemas.microsoft.com/office/drawing/2014/main" xmlns="" id="{ABDE7F84-A7EB-DE40-8613-7F2F112BE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302EF2-EC1D-0E4F-B300-D554353B3B74}"/>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171004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782161-506D-4545-887F-C717F7C193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220F2862-FA18-8946-94B6-42E778715A3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4CA1728B-41FF-B14C-8DB2-CAE739A73F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CA20669F-85A2-D444-BAB2-24687C266975}"/>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6" name="Footer Placeholder 5">
            <a:extLst>
              <a:ext uri="{FF2B5EF4-FFF2-40B4-BE49-F238E27FC236}">
                <a16:creationId xmlns:a16="http://schemas.microsoft.com/office/drawing/2014/main" xmlns="" id="{E3E1EFDA-BA20-234A-93A2-D35763C22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3520BE7-31A2-BA49-BF74-F607D6FF29B8}"/>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79031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1FA6E-097A-284B-8628-06DF4C930AE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3D984B7-7CE5-A844-A49C-8A193A36D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6C05431B-B67F-9742-AB50-BEA9E8313DB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0663622C-9151-2E4F-B62B-D286AE42D0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77BA35DE-B5D9-AA4E-9E72-014EBCC6C0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8DEFD6C5-81AB-F944-8C8A-D329C562FC1E}"/>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8" name="Footer Placeholder 7">
            <a:extLst>
              <a:ext uri="{FF2B5EF4-FFF2-40B4-BE49-F238E27FC236}">
                <a16:creationId xmlns:a16="http://schemas.microsoft.com/office/drawing/2014/main" xmlns="" id="{319EAAB7-61DD-0846-B33B-5BE2F58D21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362BF5A-B6C2-0C46-A0D8-5C3A90BDD28B}"/>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2963695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D6E5DD-0D6B-004E-B1B3-8D99BB18FE3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E8166D0A-7772-E943-8AA3-FF67BC6AEB71}"/>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4" name="Footer Placeholder 3">
            <a:extLst>
              <a:ext uri="{FF2B5EF4-FFF2-40B4-BE49-F238E27FC236}">
                <a16:creationId xmlns:a16="http://schemas.microsoft.com/office/drawing/2014/main" xmlns="" id="{3506CDDC-C91A-C646-8ABD-F191FB16FB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C0BAA06-00DC-BC45-85DF-932AF9AE5B5F}"/>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371063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2EDDE25-39C5-AD40-80F9-193B6B829DED}"/>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3" name="Footer Placeholder 2">
            <a:extLst>
              <a:ext uri="{FF2B5EF4-FFF2-40B4-BE49-F238E27FC236}">
                <a16:creationId xmlns:a16="http://schemas.microsoft.com/office/drawing/2014/main" xmlns="" id="{91D1BD69-D01F-EA49-AAE8-B6845EE584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FBD7519-903C-394E-81B3-4BBB7C0818B5}"/>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8560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0C02B-C806-194C-A6CC-5806EB3244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FA9BB276-35C6-4A47-BE2D-AD0D89F994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C8212FB9-8529-B847-9B68-45B8F5BA4E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C2B2C367-F3A0-E846-8169-EC8DC266E5B6}"/>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6" name="Footer Placeholder 5">
            <a:extLst>
              <a:ext uri="{FF2B5EF4-FFF2-40B4-BE49-F238E27FC236}">
                <a16:creationId xmlns:a16="http://schemas.microsoft.com/office/drawing/2014/main" xmlns="" id="{97E1B08D-7D69-6C4D-B051-040D48BE9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8797EF-FDFD-454D-A5AA-22E1A65750B7}"/>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370950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6A8FDB-FA8F-5B41-950A-F533D5F1BB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23A696F4-84D8-3F47-89BF-09CD36848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934F20A-5235-284C-82DC-7636BB7C6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F557B81C-4E56-EE4A-BA9B-E0B5F9D54E09}"/>
              </a:ext>
            </a:extLst>
          </p:cNvPr>
          <p:cNvSpPr>
            <a:spLocks noGrp="1"/>
          </p:cNvSpPr>
          <p:nvPr>
            <p:ph type="dt" sz="half" idx="10"/>
          </p:nvPr>
        </p:nvSpPr>
        <p:spPr/>
        <p:txBody>
          <a:bodyPr/>
          <a:lstStyle/>
          <a:p>
            <a:fld id="{AF5DC617-EAD2-534A-8CA3-98C2ABA6246E}" type="datetimeFigureOut">
              <a:rPr lang="en-US" smtClean="0"/>
              <a:pPr/>
              <a:t>5/1/2020</a:t>
            </a:fld>
            <a:endParaRPr lang="en-US"/>
          </a:p>
        </p:txBody>
      </p:sp>
      <p:sp>
        <p:nvSpPr>
          <p:cNvPr id="6" name="Footer Placeholder 5">
            <a:extLst>
              <a:ext uri="{FF2B5EF4-FFF2-40B4-BE49-F238E27FC236}">
                <a16:creationId xmlns:a16="http://schemas.microsoft.com/office/drawing/2014/main" xmlns="" id="{94546B61-AF65-2B40-BD93-B6F61F74C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C09764-E7B3-164F-A9C1-F791C55BD2E4}"/>
              </a:ext>
            </a:extLst>
          </p:cNvPr>
          <p:cNvSpPr>
            <a:spLocks noGrp="1"/>
          </p:cNvSpPr>
          <p:nvPr>
            <p:ph type="sldNum" sz="quarter" idx="12"/>
          </p:nvPr>
        </p:nvSpPr>
        <p:spPr/>
        <p:txBody>
          <a:body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377532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FAC5295-155E-4449-81BD-28B8057C03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32C1187-C8BD-8F43-A446-8DFF05125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51D7FBD0-2E90-134F-B155-9BA10EF52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DC617-EAD2-534A-8CA3-98C2ABA6246E}" type="datetimeFigureOut">
              <a:rPr lang="en-US" smtClean="0"/>
              <a:pPr/>
              <a:t>5/1/2020</a:t>
            </a:fld>
            <a:endParaRPr lang="en-US"/>
          </a:p>
        </p:txBody>
      </p:sp>
      <p:sp>
        <p:nvSpPr>
          <p:cNvPr id="5" name="Footer Placeholder 4">
            <a:extLst>
              <a:ext uri="{FF2B5EF4-FFF2-40B4-BE49-F238E27FC236}">
                <a16:creationId xmlns:a16="http://schemas.microsoft.com/office/drawing/2014/main" xmlns="" id="{7F890C2B-93C6-AD4C-AE3D-310313E8D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8C4560D-5683-554E-A6C1-43AB03D1D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B3BAE-D6D7-954A-91E1-E604E65F3EFD}" type="slidenum">
              <a:rPr lang="en-US" smtClean="0"/>
              <a:pPr/>
              <a:t>‹#›</a:t>
            </a:fld>
            <a:endParaRPr lang="en-US"/>
          </a:p>
        </p:txBody>
      </p:sp>
    </p:spTree>
    <p:extLst>
      <p:ext uri="{BB962C8B-B14F-4D97-AF65-F5344CB8AC3E}">
        <p14:creationId xmlns:p14="http://schemas.microsoft.com/office/powerpoint/2010/main" xmlns="" val="3277006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2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tiff"/><Relationship Id="rId4" Type="http://schemas.openxmlformats.org/officeDocument/2006/relationships/image" Target="../media/image18.tiff"/></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hyperlink" Target="https://positivepsychology.com/compassion-at-work-leadershi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roffeypark.com/wp-content/uploads2/Compassionate-Leadership-Booklet.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5ADA7-63A8-4178-84A8-A3B1FC0698E7}"/>
              </a:ext>
            </a:extLst>
          </p:cNvPr>
          <p:cNvSpPr>
            <a:spLocks noGrp="1"/>
          </p:cNvSpPr>
          <p:nvPr>
            <p:ph type="ctrTitle"/>
          </p:nvPr>
        </p:nvSpPr>
        <p:spPr>
          <a:xfrm>
            <a:off x="1246909" y="332510"/>
            <a:ext cx="9421091" cy="2933204"/>
          </a:xfrm>
        </p:spPr>
        <p:txBody>
          <a:bodyPr>
            <a:normAutofit fontScale="90000"/>
          </a:bodyPr>
          <a:lstStyle/>
          <a:p>
            <a:r>
              <a:rPr lang="en-GB" dirty="0"/>
              <a:t>Building Compassion in Course Teams </a:t>
            </a:r>
            <a:br>
              <a:rPr lang="en-GB" dirty="0"/>
            </a:br>
            <a:r>
              <a:rPr lang="en-GB" dirty="0"/>
              <a:t>Wednesday 29th April 2pm-4pm on MS Teams</a:t>
            </a:r>
          </a:p>
        </p:txBody>
      </p:sp>
      <p:sp>
        <p:nvSpPr>
          <p:cNvPr id="3" name="Subtitle 2">
            <a:extLst>
              <a:ext uri="{FF2B5EF4-FFF2-40B4-BE49-F238E27FC236}">
                <a16:creationId xmlns:a16="http://schemas.microsoft.com/office/drawing/2014/main" xmlns="" id="{13F61C42-ABC1-4EE1-9ACF-355CBB830A73}"/>
              </a:ext>
            </a:extLst>
          </p:cNvPr>
          <p:cNvSpPr>
            <a:spLocks noGrp="1"/>
          </p:cNvSpPr>
          <p:nvPr>
            <p:ph type="subTitle" idx="1"/>
          </p:nvPr>
        </p:nvSpPr>
        <p:spPr>
          <a:xfrm>
            <a:off x="1524000" y="3028950"/>
            <a:ext cx="9144000" cy="2228850"/>
          </a:xfrm>
        </p:spPr>
        <p:txBody>
          <a:bodyPr/>
          <a:lstStyle/>
          <a:p>
            <a:endParaRPr lang="en-GB" dirty="0"/>
          </a:p>
          <a:p>
            <a:r>
              <a:rPr lang="en-GB" b="1" dirty="0">
                <a:solidFill>
                  <a:schemeClr val="accent6"/>
                </a:solidFill>
              </a:rPr>
              <a:t>Facilitators: Kathryn Waddington, Justin Haroun and Lisa Matthewman</a:t>
            </a:r>
          </a:p>
        </p:txBody>
      </p:sp>
      <p:pic>
        <p:nvPicPr>
          <p:cNvPr id="4" name="Picture 3">
            <a:extLst>
              <a:ext uri="{FF2B5EF4-FFF2-40B4-BE49-F238E27FC236}">
                <a16:creationId xmlns:a16="http://schemas.microsoft.com/office/drawing/2014/main" xmlns="" id="{B8EBD8EF-D543-4442-AD52-F2289EE8E70C}"/>
              </a:ext>
            </a:extLst>
          </p:cNvPr>
          <p:cNvPicPr>
            <a:picLocks noChangeAspect="1"/>
          </p:cNvPicPr>
          <p:nvPr/>
        </p:nvPicPr>
        <p:blipFill>
          <a:blip r:embed="rId2"/>
          <a:stretch>
            <a:fillRect/>
          </a:stretch>
        </p:blipFill>
        <p:spPr>
          <a:xfrm>
            <a:off x="3277590" y="3982542"/>
            <a:ext cx="5795590" cy="2704008"/>
          </a:xfrm>
          <a:prstGeom prst="rect">
            <a:avLst/>
          </a:prstGeom>
        </p:spPr>
      </p:pic>
    </p:spTree>
    <p:extLst>
      <p:ext uri="{BB962C8B-B14F-4D97-AF65-F5344CB8AC3E}">
        <p14:creationId xmlns:p14="http://schemas.microsoft.com/office/powerpoint/2010/main" xmlns="" val="69055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81887-8F61-A342-981A-0162354B4B15}"/>
              </a:ext>
            </a:extLst>
          </p:cNvPr>
          <p:cNvSpPr>
            <a:spLocks noGrp="1"/>
          </p:cNvSpPr>
          <p:nvPr>
            <p:ph type="title"/>
          </p:nvPr>
        </p:nvSpPr>
        <p:spPr/>
        <p:txBody>
          <a:bodyPr/>
          <a:lstStyle/>
          <a:p>
            <a:pPr algn="ctr"/>
            <a:r>
              <a:rPr lang="en-US" dirty="0"/>
              <a:t>Some Benefits of Compassion </a:t>
            </a:r>
            <a:br>
              <a:rPr lang="en-US" dirty="0"/>
            </a:br>
            <a:r>
              <a:rPr lang="en-US" dirty="0"/>
              <a:t>See Waddington (2019, p. 250)</a:t>
            </a:r>
          </a:p>
        </p:txBody>
      </p:sp>
      <p:sp>
        <p:nvSpPr>
          <p:cNvPr id="3" name="Content Placeholder 2">
            <a:extLst>
              <a:ext uri="{FF2B5EF4-FFF2-40B4-BE49-F238E27FC236}">
                <a16:creationId xmlns:a16="http://schemas.microsoft.com/office/drawing/2014/main" xmlns="" id="{9EF976DE-8923-E144-B1FF-876654B957D1}"/>
              </a:ext>
            </a:extLst>
          </p:cNvPr>
          <p:cNvSpPr>
            <a:spLocks noGrp="1"/>
          </p:cNvSpPr>
          <p:nvPr>
            <p:ph idx="1"/>
          </p:nvPr>
        </p:nvSpPr>
        <p:spPr/>
        <p:txBody>
          <a:bodyPr>
            <a:normAutofit lnSpcReduction="10000"/>
          </a:bodyPr>
          <a:lstStyle/>
          <a:p>
            <a:r>
              <a:rPr lang="en-US" dirty="0"/>
              <a:t>Relationships based upon compassion are stronger, more positive and collaborative</a:t>
            </a:r>
          </a:p>
          <a:p>
            <a:r>
              <a:rPr lang="en-US" dirty="0"/>
              <a:t>Compassionate leadership results in stronger emotional commitment to the university / course</a:t>
            </a:r>
          </a:p>
          <a:p>
            <a:r>
              <a:rPr lang="en-US" dirty="0"/>
              <a:t>People working and learning in compassionate organisations are less likely to experience stress and burnout</a:t>
            </a:r>
            <a:r>
              <a:rPr lang="en-GB" dirty="0">
                <a:effectLst/>
              </a:rPr>
              <a:t> </a:t>
            </a:r>
          </a:p>
          <a:p>
            <a:r>
              <a:rPr lang="en-US" dirty="0"/>
              <a:t>Compassion also can help with growing trust between individuals and creates psychological safety</a:t>
            </a:r>
            <a:endParaRPr lang="en-GB" dirty="0"/>
          </a:p>
          <a:p>
            <a:r>
              <a:rPr lang="en-US" dirty="0"/>
              <a:t>Compassionate cultures can result in improved innovation and creativity</a:t>
            </a:r>
            <a:endParaRPr lang="en-GB" dirty="0"/>
          </a:p>
          <a:p>
            <a:endParaRPr lang="en-GB" dirty="0"/>
          </a:p>
        </p:txBody>
      </p:sp>
    </p:spTree>
    <p:extLst>
      <p:ext uri="{BB962C8B-B14F-4D97-AF65-F5344CB8AC3E}">
        <p14:creationId xmlns:p14="http://schemas.microsoft.com/office/powerpoint/2010/main" xmlns="" val="188886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4D8941-D952-47BC-B9E1-AAF5250409FD}"/>
              </a:ext>
            </a:extLst>
          </p:cNvPr>
          <p:cNvSpPr>
            <a:spLocks noGrp="1"/>
          </p:cNvSpPr>
          <p:nvPr>
            <p:ph type="title"/>
          </p:nvPr>
        </p:nvSpPr>
        <p:spPr/>
        <p:txBody>
          <a:bodyPr/>
          <a:lstStyle/>
          <a:p>
            <a:r>
              <a:rPr lang="en-GB" dirty="0"/>
              <a:t>What does compassion mean to you?</a:t>
            </a:r>
          </a:p>
        </p:txBody>
      </p:sp>
      <p:sp>
        <p:nvSpPr>
          <p:cNvPr id="3" name="Content Placeholder 2">
            <a:extLst>
              <a:ext uri="{FF2B5EF4-FFF2-40B4-BE49-F238E27FC236}">
                <a16:creationId xmlns:a16="http://schemas.microsoft.com/office/drawing/2014/main" xmlns="" id="{CDBC298A-4D1D-493C-B4D6-72D3DE65C167}"/>
              </a:ext>
            </a:extLst>
          </p:cNvPr>
          <p:cNvSpPr>
            <a:spLocks noGrp="1"/>
          </p:cNvSpPr>
          <p:nvPr>
            <p:ph idx="1"/>
          </p:nvPr>
        </p:nvSpPr>
        <p:spPr/>
        <p:txBody>
          <a:bodyPr/>
          <a:lstStyle/>
          <a:p>
            <a:r>
              <a:rPr lang="en-GB" dirty="0"/>
              <a:t>Responses to </a:t>
            </a:r>
            <a:r>
              <a:rPr lang="en-GB" dirty="0">
                <a:hlinkClick r:id="rId2"/>
              </a:rPr>
              <a:t>https://self-compassion.org/test-how-self-compassionate-you-are/</a:t>
            </a:r>
            <a:endParaRPr lang="en-GB" dirty="0"/>
          </a:p>
          <a:p>
            <a:endParaRPr lang="en-GB" dirty="0"/>
          </a:p>
          <a:p>
            <a:r>
              <a:rPr lang="en-GB" dirty="0"/>
              <a:t>How compassionate are you?</a:t>
            </a:r>
          </a:p>
          <a:p>
            <a:r>
              <a:rPr lang="en-GB" dirty="0"/>
              <a:t>Group plenary and sharing.</a:t>
            </a:r>
          </a:p>
          <a:p>
            <a:endParaRPr lang="en-GB" dirty="0"/>
          </a:p>
          <a:p>
            <a:r>
              <a:rPr lang="en-GB" b="1" u="sng" dirty="0">
                <a:solidFill>
                  <a:schemeClr val="accent6"/>
                </a:solidFill>
              </a:rPr>
              <a:t>Padlet:</a:t>
            </a:r>
          </a:p>
          <a:p>
            <a:r>
              <a:rPr lang="en-GB" b="1" u="sng" dirty="0">
                <a:solidFill>
                  <a:schemeClr val="accent6"/>
                </a:solidFill>
              </a:rPr>
              <a:t>https://padlet.com/l_j_matthewman/xbew9i947paic1br</a:t>
            </a:r>
          </a:p>
          <a:p>
            <a:endParaRPr lang="en-GB" dirty="0"/>
          </a:p>
        </p:txBody>
      </p:sp>
      <p:pic>
        <p:nvPicPr>
          <p:cNvPr id="4" name="Picture 3">
            <a:extLst>
              <a:ext uri="{FF2B5EF4-FFF2-40B4-BE49-F238E27FC236}">
                <a16:creationId xmlns:a16="http://schemas.microsoft.com/office/drawing/2014/main" xmlns="" id="{36634BF3-83DA-4324-A1F7-45A1C7DCD388}"/>
              </a:ext>
            </a:extLst>
          </p:cNvPr>
          <p:cNvPicPr>
            <a:picLocks noChangeAspect="1"/>
          </p:cNvPicPr>
          <p:nvPr/>
        </p:nvPicPr>
        <p:blipFill>
          <a:blip r:embed="rId3"/>
          <a:stretch>
            <a:fillRect/>
          </a:stretch>
        </p:blipFill>
        <p:spPr>
          <a:xfrm>
            <a:off x="9931332" y="222264"/>
            <a:ext cx="1853345" cy="1853345"/>
          </a:xfrm>
          <a:prstGeom prst="rect">
            <a:avLst/>
          </a:prstGeom>
        </p:spPr>
      </p:pic>
    </p:spTree>
    <p:extLst>
      <p:ext uri="{BB962C8B-B14F-4D97-AF65-F5344CB8AC3E}">
        <p14:creationId xmlns:p14="http://schemas.microsoft.com/office/powerpoint/2010/main" xmlns="" val="261541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9025EB-954A-434C-A736-DBE72CF298DF}"/>
              </a:ext>
            </a:extLst>
          </p:cNvPr>
          <p:cNvSpPr>
            <a:spLocks noGrp="1"/>
          </p:cNvSpPr>
          <p:nvPr>
            <p:ph type="title"/>
          </p:nvPr>
        </p:nvSpPr>
        <p:spPr>
          <a:xfrm>
            <a:off x="838200" y="365125"/>
            <a:ext cx="10515600" cy="1325563"/>
          </a:xfrm>
        </p:spPr>
        <p:txBody>
          <a:bodyPr>
            <a:normAutofit/>
          </a:bodyPr>
          <a:lstStyle/>
          <a:p>
            <a:pPr algn="ctr"/>
            <a:r>
              <a:rPr lang="en-US" dirty="0"/>
              <a:t>Looking to the Future: </a:t>
            </a:r>
            <a:br>
              <a:rPr lang="en-US" dirty="0"/>
            </a:br>
            <a:r>
              <a:rPr lang="en-US" dirty="0"/>
              <a:t>Implications for Learning and Teaching</a:t>
            </a:r>
          </a:p>
        </p:txBody>
      </p:sp>
      <p:pic>
        <p:nvPicPr>
          <p:cNvPr id="5" name="Content Placeholder 4" descr="A picture containing outdoor, person, young, water&#10;&#10;Description automatically generated">
            <a:extLst>
              <a:ext uri="{FF2B5EF4-FFF2-40B4-BE49-F238E27FC236}">
                <a16:creationId xmlns:a16="http://schemas.microsoft.com/office/drawing/2014/main" xmlns="" id="{CB1A491C-353B-D74B-8D23-43425019232D}"/>
              </a:ext>
            </a:extLst>
          </p:cNvPr>
          <p:cNvPicPr>
            <a:picLocks noGrp="1" noChangeAspect="1"/>
          </p:cNvPicPr>
          <p:nvPr>
            <p:ph idx="1"/>
          </p:nvPr>
        </p:nvPicPr>
        <p:blipFill>
          <a:blip r:embed="rId2"/>
          <a:stretch>
            <a:fillRect/>
          </a:stretch>
        </p:blipFill>
        <p:spPr>
          <a:xfrm>
            <a:off x="233766" y="2072897"/>
            <a:ext cx="4075718" cy="2712205"/>
          </a:xfrm>
        </p:spPr>
      </p:pic>
      <p:sp>
        <p:nvSpPr>
          <p:cNvPr id="6" name="TextBox 5">
            <a:extLst>
              <a:ext uri="{FF2B5EF4-FFF2-40B4-BE49-F238E27FC236}">
                <a16:creationId xmlns:a16="http://schemas.microsoft.com/office/drawing/2014/main" xmlns="" id="{25A6A359-27E9-FD4F-B3F2-5B739B7B39C9}"/>
              </a:ext>
            </a:extLst>
          </p:cNvPr>
          <p:cNvSpPr txBox="1"/>
          <p:nvPr/>
        </p:nvSpPr>
        <p:spPr>
          <a:xfrm>
            <a:off x="4541003" y="1690688"/>
            <a:ext cx="6812797" cy="5262979"/>
          </a:xfrm>
          <a:prstGeom prst="rect">
            <a:avLst/>
          </a:prstGeom>
          <a:noFill/>
        </p:spPr>
        <p:txBody>
          <a:bodyPr wrap="square" rtlCol="0">
            <a:spAutoFit/>
          </a:bodyPr>
          <a:lstStyle/>
          <a:p>
            <a:endParaRPr lang="en-GB" sz="2400" dirty="0"/>
          </a:p>
          <a:p>
            <a:r>
              <a:rPr lang="en-GB" sz="2400" dirty="0"/>
              <a:t>The COVID-19 pandemic is set to significantly impact the way we teach, and who we teach, and a culture of self-serving individualism is wholly ill-suited to meet these challenges. A narrow focus on local issues can result in ‘inappropriate’ behaviours which can detrimentally affect the longer-term survival of the community. </a:t>
            </a:r>
            <a:r>
              <a:rPr lang="en-GB" sz="2400" b="1" dirty="0"/>
              <a:t>Collaboration, collegiality and compassion are essential </a:t>
            </a:r>
            <a:r>
              <a:rPr lang="en-GB" sz="2400" dirty="0"/>
              <a:t>to ensure the </a:t>
            </a:r>
            <a:r>
              <a:rPr lang="en-GB" sz="2400" dirty="0">
                <a:effectLst/>
              </a:rPr>
              <a:t> </a:t>
            </a:r>
            <a:r>
              <a:rPr lang="en-GB" sz="2400" dirty="0"/>
              <a:t>wider community’s longer-term evolution and survival.</a:t>
            </a:r>
          </a:p>
          <a:p>
            <a:endParaRPr lang="en-GB" sz="2400" i="1" dirty="0"/>
          </a:p>
          <a:p>
            <a:r>
              <a:rPr lang="en-GB" sz="2400" dirty="0"/>
              <a:t>Dermot Breslin: ‘Darwin, evolution and compassion in the 21st century university’. Ch 3 in: </a:t>
            </a:r>
          </a:p>
          <a:p>
            <a:r>
              <a:rPr lang="en-GB" sz="2400" i="1" dirty="0"/>
              <a:t>Towards the Compassionate University</a:t>
            </a:r>
            <a:endParaRPr lang="en-US" sz="2400" dirty="0"/>
          </a:p>
        </p:txBody>
      </p:sp>
    </p:spTree>
    <p:extLst>
      <p:ext uri="{BB962C8B-B14F-4D97-AF65-F5344CB8AC3E}">
        <p14:creationId xmlns:p14="http://schemas.microsoft.com/office/powerpoint/2010/main" xmlns="" val="2501168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77B863-5232-4137-A388-398A781B7D9B}"/>
              </a:ext>
            </a:extLst>
          </p:cNvPr>
          <p:cNvSpPr>
            <a:spLocks noGrp="1"/>
          </p:cNvSpPr>
          <p:nvPr>
            <p:ph type="title"/>
          </p:nvPr>
        </p:nvSpPr>
        <p:spPr/>
        <p:txBody>
          <a:bodyPr>
            <a:normAutofit/>
          </a:bodyPr>
          <a:lstStyle/>
          <a:p>
            <a:r>
              <a:rPr lang="en-GB" b="1" dirty="0"/>
              <a:t>Part Two: </a:t>
            </a:r>
            <a:br>
              <a:rPr lang="en-GB" b="1" dirty="0"/>
            </a:br>
            <a:r>
              <a:rPr lang="en-GB" b="1" dirty="0"/>
              <a:t>Developing self compassion </a:t>
            </a:r>
          </a:p>
        </p:txBody>
      </p:sp>
      <p:pic>
        <p:nvPicPr>
          <p:cNvPr id="4" name="Content Placeholder 3">
            <a:extLst>
              <a:ext uri="{FF2B5EF4-FFF2-40B4-BE49-F238E27FC236}">
                <a16:creationId xmlns:a16="http://schemas.microsoft.com/office/drawing/2014/main" xmlns="" id="{122B63D3-3FFD-4BA7-B012-BE434A303258}"/>
              </a:ext>
            </a:extLst>
          </p:cNvPr>
          <p:cNvPicPr>
            <a:picLocks noGrp="1" noChangeAspect="1"/>
          </p:cNvPicPr>
          <p:nvPr>
            <p:ph idx="1"/>
          </p:nvPr>
        </p:nvPicPr>
        <p:blipFill>
          <a:blip r:embed="rId2"/>
          <a:stretch>
            <a:fillRect/>
          </a:stretch>
        </p:blipFill>
        <p:spPr>
          <a:xfrm>
            <a:off x="3352088" y="2068643"/>
            <a:ext cx="6024182" cy="4264308"/>
          </a:xfrm>
          <a:prstGeom prst="rect">
            <a:avLst/>
          </a:prstGeom>
        </p:spPr>
      </p:pic>
    </p:spTree>
    <p:extLst>
      <p:ext uri="{BB962C8B-B14F-4D97-AF65-F5344CB8AC3E}">
        <p14:creationId xmlns:p14="http://schemas.microsoft.com/office/powerpoint/2010/main" xmlns="" val="751733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7C5DB6-9E86-464D-89E7-293A4A85906B}"/>
              </a:ext>
            </a:extLst>
          </p:cNvPr>
          <p:cNvSpPr>
            <a:spLocks noGrp="1"/>
          </p:cNvSpPr>
          <p:nvPr>
            <p:ph type="ctrTitle"/>
          </p:nvPr>
        </p:nvSpPr>
        <p:spPr>
          <a:xfrm>
            <a:off x="1524000" y="3234942"/>
            <a:ext cx="9144000" cy="2387600"/>
          </a:xfrm>
        </p:spPr>
        <p:txBody>
          <a:bodyPr>
            <a:noAutofit/>
          </a:bodyPr>
          <a:lstStyle/>
          <a:p>
            <a:r>
              <a:rPr lang="en-US" sz="4400" dirty="0">
                <a:latin typeface="Avenir Book" panose="02000503020000020003" pitchFamily="2" charset="0"/>
              </a:rPr>
              <a:t>As we begin this section I want to start with a reflective question </a:t>
            </a:r>
            <a:br>
              <a:rPr lang="en-US" sz="4400" dirty="0">
                <a:latin typeface="Avenir Book" panose="02000503020000020003" pitchFamily="2" charset="0"/>
              </a:rPr>
            </a:br>
            <a:r>
              <a:rPr lang="en-US" sz="4400" dirty="0">
                <a:latin typeface="Avenir Book" panose="02000503020000020003" pitchFamily="2" charset="0"/>
              </a:rPr>
              <a:t>What’s one thing that’s supporting you at this time?</a:t>
            </a:r>
            <a:br>
              <a:rPr lang="en-US" sz="4400" dirty="0">
                <a:latin typeface="Avenir Book" panose="02000503020000020003" pitchFamily="2" charset="0"/>
              </a:rPr>
            </a:br>
            <a:endParaRPr lang="en-US" sz="4400" dirty="0">
              <a:latin typeface="Avenir Book" panose="02000503020000020003" pitchFamily="2" charset="0"/>
            </a:endParaRPr>
          </a:p>
        </p:txBody>
      </p:sp>
    </p:spTree>
    <p:extLst>
      <p:ext uri="{BB962C8B-B14F-4D97-AF65-F5344CB8AC3E}">
        <p14:creationId xmlns:p14="http://schemas.microsoft.com/office/powerpoint/2010/main" xmlns="" val="1630517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7033D7E1-56B6-EE43-88B6-F7BB7EC08AF8}"/>
              </a:ext>
            </a:extLst>
          </p:cNvPr>
          <p:cNvSpPr>
            <a:spLocks noGrp="1" noChangeArrowheads="1"/>
          </p:cNvSpPr>
          <p:nvPr>
            <p:ph type="ctrTitle" idx="4294967295"/>
          </p:nvPr>
        </p:nvSpPr>
        <p:spPr>
          <a:xfrm>
            <a:off x="2279650" y="685801"/>
            <a:ext cx="7778750" cy="5184775"/>
          </a:xfrm>
        </p:spPr>
        <p:txBody>
          <a:bodyPr/>
          <a:lstStyle/>
          <a:p>
            <a:pPr algn="ctr" eaLnBrk="1" hangingPunct="1"/>
            <a:r>
              <a:rPr lang="en-GB" altLang="en-US" sz="2400" b="1" dirty="0">
                <a:solidFill>
                  <a:srgbClr val="FFFFFF"/>
                </a:solidFill>
                <a:ea typeface="ＭＳ Ｐゴシック" panose="020B0600070205080204" pitchFamily="34" charset="-128"/>
                <a:cs typeface="Times New Roman" panose="02020603050405020304" pitchFamily="18" charset="0"/>
              </a:rPr>
              <a:t/>
            </a:r>
            <a:br>
              <a:rPr lang="en-GB" altLang="en-US" sz="2400" b="1" dirty="0">
                <a:solidFill>
                  <a:srgbClr val="FFFFFF"/>
                </a:solidFill>
                <a:ea typeface="ＭＳ Ｐゴシック" panose="020B0600070205080204" pitchFamily="34" charset="-128"/>
                <a:cs typeface="Times New Roman" panose="02020603050405020304" pitchFamily="18" charset="0"/>
              </a:rPr>
            </a:br>
            <a:r>
              <a:rPr lang="en-GB" altLang="en-US" b="1" dirty="0">
                <a:solidFill>
                  <a:schemeClr val="tx1"/>
                </a:solidFill>
                <a:ea typeface="ＭＳ Ｐゴシック" panose="020B0600070205080204" pitchFamily="34" charset="-128"/>
              </a:rPr>
              <a:t>Care &amp; Compassion: An Evolutionary, Biopsychosocial Perspective</a:t>
            </a:r>
            <a:r>
              <a:rPr lang="en-GB" altLang="en-US" b="1" dirty="0">
                <a:solidFill>
                  <a:srgbClr val="FFFF00"/>
                </a:solidFill>
                <a:ea typeface="ＭＳ Ｐゴシック" panose="020B0600070205080204" pitchFamily="34" charset="-128"/>
                <a:cs typeface="Times New Roman" panose="02020603050405020304" pitchFamily="18" charset="0"/>
              </a:rPr>
              <a:t/>
            </a:r>
            <a:br>
              <a:rPr lang="en-GB" altLang="en-US" b="1" dirty="0">
                <a:solidFill>
                  <a:srgbClr val="FFFF00"/>
                </a:solidFill>
                <a:ea typeface="ＭＳ Ｐゴシック" panose="020B0600070205080204" pitchFamily="34" charset="-128"/>
                <a:cs typeface="Times New Roman" panose="02020603050405020304" pitchFamily="18" charset="0"/>
              </a:rPr>
            </a:br>
            <a:r>
              <a:rPr lang="en-GB" altLang="en-US" sz="2000" b="1" dirty="0">
                <a:solidFill>
                  <a:schemeClr val="bg1"/>
                </a:solidFill>
                <a:ea typeface="ＭＳ Ｐゴシック" panose="020B0600070205080204" pitchFamily="34" charset="-128"/>
              </a:rPr>
              <a:t/>
            </a:r>
            <a:br>
              <a:rPr lang="en-GB" altLang="en-US" sz="2000" b="1" dirty="0">
                <a:solidFill>
                  <a:schemeClr val="bg1"/>
                </a:solidFill>
                <a:ea typeface="ＭＳ Ｐゴシック" panose="020B0600070205080204" pitchFamily="34" charset="-128"/>
              </a:rPr>
            </a:br>
            <a:endParaRPr lang="en-GB" altLang="en-US" sz="2000" b="1" dirty="0">
              <a:solidFill>
                <a:schemeClr val="bg1"/>
              </a:solidFill>
              <a:ea typeface="ＭＳ Ｐゴシック" panose="020B0600070205080204" pitchFamily="34" charset="-128"/>
            </a:endParaRPr>
          </a:p>
        </p:txBody>
      </p:sp>
    </p:spTree>
    <p:extLst>
      <p:ext uri="{BB962C8B-B14F-4D97-AF65-F5344CB8AC3E}">
        <p14:creationId xmlns:p14="http://schemas.microsoft.com/office/powerpoint/2010/main" xmlns="" val="2474484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xmlns="" id="{6D2315AE-4FDB-F248-AD00-DB58D5F0D61F}"/>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208214" y="549275"/>
            <a:ext cx="7883525" cy="591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79" name="Text Box 3">
            <a:extLst>
              <a:ext uri="{FF2B5EF4-FFF2-40B4-BE49-F238E27FC236}">
                <a16:creationId xmlns:a16="http://schemas.microsoft.com/office/drawing/2014/main" xmlns="" id="{07DDAB82-7746-244D-81FA-E7CE138AF971}"/>
              </a:ext>
            </a:extLst>
          </p:cNvPr>
          <p:cNvSpPr txBox="1">
            <a:spLocks noChangeArrowheads="1"/>
          </p:cNvSpPr>
          <p:nvPr/>
        </p:nvSpPr>
        <p:spPr bwMode="auto">
          <a:xfrm>
            <a:off x="3048001" y="1219200"/>
            <a:ext cx="52736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bg1"/>
                </a:solidFill>
                <a:latin typeface="Times New Roman" panose="02020603050405020304" pitchFamily="18" charset="0"/>
                <a:ea typeface="ＭＳ Ｐゴシック" panose="020B0600070205080204" pitchFamily="34" charset="-128"/>
              </a:defRPr>
            </a:lvl2pPr>
            <a:lvl3pPr eaLnBrk="0" hangingPunct="0">
              <a:defRPr sz="2400" b="1">
                <a:solidFill>
                  <a:schemeClr val="bg1"/>
                </a:solidFill>
                <a:latin typeface="Times New Roman" panose="02020603050405020304" pitchFamily="18" charset="0"/>
                <a:ea typeface="ＭＳ Ｐゴシック" panose="020B0600070205080204" pitchFamily="34" charset="-128"/>
              </a:defRPr>
            </a:lvl3pPr>
            <a:lvl4pPr eaLnBrk="0" hangingPunct="0">
              <a:defRPr sz="2400" b="1">
                <a:solidFill>
                  <a:schemeClr val="bg1"/>
                </a:solidFill>
                <a:latin typeface="Times New Roman" panose="02020603050405020304" pitchFamily="18" charset="0"/>
                <a:ea typeface="ＭＳ Ｐゴシック" panose="020B0600070205080204" pitchFamily="34" charset="-128"/>
              </a:defRPr>
            </a:lvl4pPr>
            <a:lvl5pPr eaLnBrk="0" hangingPunct="0">
              <a:defRPr sz="2400" b="1">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1"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34" charset="-128"/>
                <a:cs typeface="+mn-cs"/>
              </a:rPr>
              <a:t>New Brain</a:t>
            </a:r>
            <a:endParaRPr kumimoji="0" lang="en-GB" altLang="en-US" sz="24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CC"/>
                </a:solidFill>
                <a:effectLst/>
                <a:uLnTx/>
                <a:uFillTx/>
                <a:latin typeface="Times New Roman" panose="02020603050405020304" pitchFamily="18" charset="0"/>
                <a:ea typeface="ＭＳ Ｐゴシック" panose="020B0600070205080204" pitchFamily="34" charset="-128"/>
                <a:cs typeface="+mn-cs"/>
              </a:rPr>
              <a:t>Imagination, Plan, Worry, Ruminate, Mentalisation, Self-monitor</a:t>
            </a:r>
            <a:endParaRPr kumimoji="0" lang="en-GB" altLang="en-US" sz="2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08580" name="Text Box 4">
            <a:extLst>
              <a:ext uri="{FF2B5EF4-FFF2-40B4-BE49-F238E27FC236}">
                <a16:creationId xmlns:a16="http://schemas.microsoft.com/office/drawing/2014/main" xmlns="" id="{39C7C613-3F4B-224A-86CF-9F9724DCF151}"/>
              </a:ext>
            </a:extLst>
          </p:cNvPr>
          <p:cNvSpPr txBox="1">
            <a:spLocks noChangeArrowheads="1"/>
          </p:cNvSpPr>
          <p:nvPr/>
        </p:nvSpPr>
        <p:spPr bwMode="auto">
          <a:xfrm>
            <a:off x="3276600" y="2971801"/>
            <a:ext cx="5638800" cy="1846263"/>
          </a:xfrm>
          <a:prstGeom prst="rect">
            <a:avLst/>
          </a:prstGeom>
          <a:noFill/>
          <a:ln w="9525">
            <a:noFill/>
            <a:miter lim="800000"/>
            <a:headEnd/>
            <a:tailEnd/>
          </a:ln>
        </p:spPr>
        <p:txBody>
          <a:bodyPr>
            <a:spAutoFit/>
          </a:bodyPr>
          <a:lstStyle>
            <a:lvl1pPr eaLnBrk="0" hangingPunct="0">
              <a:defRPr sz="2400" b="1">
                <a:solidFill>
                  <a:schemeClr val="bg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bg1"/>
                </a:solidFill>
                <a:latin typeface="Times New Roman" panose="02020603050405020304" pitchFamily="18" charset="0"/>
                <a:ea typeface="ＭＳ Ｐゴシック" panose="020B0600070205080204" pitchFamily="34" charset="-128"/>
              </a:defRPr>
            </a:lvl2pPr>
            <a:lvl3pPr eaLnBrk="0" hangingPunct="0">
              <a:defRPr sz="2400" b="1">
                <a:solidFill>
                  <a:schemeClr val="bg1"/>
                </a:solidFill>
                <a:latin typeface="Times New Roman" panose="02020603050405020304" pitchFamily="18" charset="0"/>
                <a:ea typeface="ＭＳ Ｐゴシック" panose="020B0600070205080204" pitchFamily="34" charset="-128"/>
              </a:defRPr>
            </a:lvl3pPr>
            <a:lvl4pPr eaLnBrk="0" hangingPunct="0">
              <a:defRPr sz="2400" b="1">
                <a:solidFill>
                  <a:schemeClr val="bg1"/>
                </a:solidFill>
                <a:latin typeface="Times New Roman" panose="02020603050405020304" pitchFamily="18" charset="0"/>
                <a:ea typeface="ＭＳ Ｐゴシック" panose="020B0600070205080204" pitchFamily="34" charset="-128"/>
              </a:defRPr>
            </a:lvl4pPr>
            <a:lvl5pPr eaLnBrk="0" hangingPunct="0">
              <a:defRPr sz="2400" b="1">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1" u="none" strike="noStrike" kern="1200" cap="none" spc="0" normalizeH="0" baseline="0" noProof="0">
                <a:ln>
                  <a:noFill/>
                </a:ln>
                <a:solidFill>
                  <a:srgbClr val="800000"/>
                </a:solidFill>
                <a:effectLst/>
                <a:uLnTx/>
                <a:uFillTx/>
                <a:latin typeface="Times New Roman" panose="02020603050405020304" pitchFamily="18" charset="0"/>
                <a:ea typeface="ＭＳ Ｐゴシック" panose="020B0600070205080204" pitchFamily="34" charset="-128"/>
                <a:cs typeface="+mn-cs"/>
              </a:rPr>
              <a:t>		</a:t>
            </a:r>
            <a:r>
              <a:rPr kumimoji="0" lang="en-GB" altLang="en-US" sz="2400" b="1" i="1" u="none" strike="noStrike" kern="1200" cap="none" spc="0" normalizeH="0" baseline="0" noProof="0">
                <a:ln>
                  <a:noFill/>
                </a:ln>
                <a:solidFill>
                  <a:srgbClr val="FF0000"/>
                </a:solidFill>
                <a:effectLst>
                  <a:outerShdw blurRad="38100" dist="38100" dir="2700000" algn="tl">
                    <a:srgbClr val="C0C0C0"/>
                  </a:outerShdw>
                </a:effectLst>
                <a:uLnTx/>
                <a:uFillTx/>
                <a:latin typeface="Times New Roman" panose="02020603050405020304" pitchFamily="18" charset="0"/>
                <a:ea typeface="ＭＳ Ｐゴシック" panose="020B0600070205080204" pitchFamily="34" charset="-128"/>
                <a:cs typeface="+mn-cs"/>
              </a:rPr>
              <a:t>Old Brain</a:t>
            </a:r>
            <a:endParaRPr kumimoji="0" lang="en-GB" altLang="en-US" sz="2400" b="1" i="0" u="none" strike="noStrike" kern="1200" cap="none" spc="0" normalizeH="0" baseline="0" noProof="0">
              <a:ln>
                <a:noFill/>
              </a:ln>
              <a:solidFill>
                <a:srgbClr val="FF0000"/>
              </a:solidFill>
              <a:effectLst>
                <a:outerShdw blurRad="38100" dist="38100" dir="2700000" algn="tl">
                  <a:srgbClr val="C0C0C0"/>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0000"/>
                </a:solidFill>
                <a:effectLst>
                  <a:outerShdw blurRad="38100" dist="38100" dir="2700000" algn="tl">
                    <a:srgbClr val="C0C0C0"/>
                  </a:outerShdw>
                </a:effectLst>
                <a:uLnTx/>
                <a:uFillTx/>
                <a:latin typeface="Times New Roman" panose="02020603050405020304" pitchFamily="18" charset="0"/>
                <a:ea typeface="ＭＳ Ｐゴシック" panose="020B0600070205080204" pitchFamily="34" charset="-128"/>
                <a:cs typeface="+mn-cs"/>
              </a:rPr>
              <a:t>Motives (food, sex, relationship seeking, caring, status)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0000"/>
                </a:solidFill>
                <a:effectLst>
                  <a:outerShdw blurRad="38100" dist="38100" dir="2700000" algn="tl">
                    <a:srgbClr val="C0C0C0"/>
                  </a:outerShdw>
                </a:effectLst>
                <a:uLnTx/>
                <a:uFillTx/>
                <a:latin typeface="Times New Roman" panose="02020603050405020304" pitchFamily="18" charset="0"/>
                <a:ea typeface="ＭＳ Ｐゴシック" panose="020B0600070205080204" pitchFamily="34" charset="-128"/>
                <a:cs typeface="+mn-cs"/>
              </a:rPr>
              <a:t>Emotions (anger, anxiety, sadness, joy)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0000"/>
                </a:solidFill>
                <a:effectLst>
                  <a:outerShdw blurRad="38100" dist="38100" dir="2700000" algn="tl">
                    <a:srgbClr val="C0C0C0"/>
                  </a:outerShdw>
                </a:effectLst>
                <a:uLnTx/>
                <a:uFillTx/>
                <a:latin typeface="Times New Roman" panose="02020603050405020304" pitchFamily="18" charset="0"/>
                <a:ea typeface="ＭＳ Ｐゴシック" panose="020B0600070205080204" pitchFamily="34" charset="-128"/>
                <a:cs typeface="+mn-cs"/>
              </a:rPr>
              <a:t>Behaviours (fight, flight, shut down, submission</a:t>
            </a:r>
            <a:r>
              <a:rPr kumimoji="0" lang="en-GB" altLang="en-US"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endParaRPr kumimoji="0" lang="en-GB"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GB" altLang="en-US" sz="2400" b="1"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sp>
        <p:nvSpPr>
          <p:cNvPr id="1793034" name="Line 8">
            <a:extLst>
              <a:ext uri="{FF2B5EF4-FFF2-40B4-BE49-F238E27FC236}">
                <a16:creationId xmlns:a16="http://schemas.microsoft.com/office/drawing/2014/main" xmlns="" id="{F8F9E04A-F6F0-6C43-821D-8195CAE03E64}"/>
              </a:ext>
            </a:extLst>
          </p:cNvPr>
          <p:cNvSpPr>
            <a:spLocks noChangeShapeType="1"/>
          </p:cNvSpPr>
          <p:nvPr/>
        </p:nvSpPr>
        <p:spPr bwMode="auto">
          <a:xfrm flipV="1">
            <a:off x="4151313" y="2492375"/>
            <a:ext cx="0" cy="503238"/>
          </a:xfrm>
          <a:prstGeom prst="line">
            <a:avLst/>
          </a:prstGeom>
          <a:noFill/>
          <a:ln w="57150">
            <a:solidFill>
              <a:srgbClr val="A5002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08582" name="Line 9">
            <a:extLst>
              <a:ext uri="{FF2B5EF4-FFF2-40B4-BE49-F238E27FC236}">
                <a16:creationId xmlns:a16="http://schemas.microsoft.com/office/drawing/2014/main" xmlns="" id="{F3979FD0-EBCD-C74C-92E4-E61EBB93B217}"/>
              </a:ext>
            </a:extLst>
          </p:cNvPr>
          <p:cNvSpPr>
            <a:spLocks noChangeShapeType="1"/>
          </p:cNvSpPr>
          <p:nvPr/>
        </p:nvSpPr>
        <p:spPr bwMode="auto">
          <a:xfrm>
            <a:off x="7824788" y="2565401"/>
            <a:ext cx="0" cy="504825"/>
          </a:xfrm>
          <a:prstGeom prst="line">
            <a:avLst/>
          </a:prstGeom>
          <a:noFill/>
          <a:ln w="5715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385032" name="Text Box 8">
            <a:extLst>
              <a:ext uri="{FF2B5EF4-FFF2-40B4-BE49-F238E27FC236}">
                <a16:creationId xmlns:a16="http://schemas.microsoft.com/office/drawing/2014/main" xmlns="" id="{0CEDC8B9-1508-1046-9203-3BEB9D3CBAA3}"/>
              </a:ext>
            </a:extLst>
          </p:cNvPr>
          <p:cNvSpPr txBox="1">
            <a:spLocks noChangeArrowheads="1"/>
          </p:cNvSpPr>
          <p:nvPr/>
        </p:nvSpPr>
        <p:spPr bwMode="auto">
          <a:xfrm>
            <a:off x="2495550" y="333375"/>
            <a:ext cx="7200900" cy="457200"/>
          </a:xfrm>
          <a:prstGeom prst="rect">
            <a:avLst/>
          </a:prstGeom>
          <a:noFill/>
          <a:ln w="9525">
            <a:noFill/>
            <a:miter lim="800000"/>
            <a:headEnd/>
            <a:tailEnd/>
          </a:ln>
          <a:effectLst/>
        </p:spPr>
        <p:txBody>
          <a:bodyPr>
            <a:spAutoFit/>
          </a:bodyPr>
          <a:lstStyle>
            <a:lvl1pPr eaLnBrk="0" hangingPunct="0">
              <a:defRPr sz="2400" b="1">
                <a:solidFill>
                  <a:schemeClr val="bg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bg1"/>
                </a:solidFill>
                <a:latin typeface="Times New Roman" panose="02020603050405020304" pitchFamily="18" charset="0"/>
                <a:ea typeface="ＭＳ Ｐゴシック" panose="020B0600070205080204" pitchFamily="34" charset="-128"/>
              </a:defRPr>
            </a:lvl2pPr>
            <a:lvl3pPr eaLnBrk="0" hangingPunct="0">
              <a:defRPr sz="2400" b="1">
                <a:solidFill>
                  <a:schemeClr val="bg1"/>
                </a:solidFill>
                <a:latin typeface="Times New Roman" panose="02020603050405020304" pitchFamily="18" charset="0"/>
                <a:ea typeface="ＭＳ Ｐゴシック" panose="020B0600070205080204" pitchFamily="34" charset="-128"/>
              </a:defRPr>
            </a:lvl3pPr>
            <a:lvl4pPr eaLnBrk="0" hangingPunct="0">
              <a:defRPr sz="2400" b="1">
                <a:solidFill>
                  <a:schemeClr val="bg1"/>
                </a:solidFill>
                <a:latin typeface="Times New Roman" panose="02020603050405020304" pitchFamily="18" charset="0"/>
                <a:ea typeface="ＭＳ Ｐゴシック" panose="020B0600070205080204" pitchFamily="34" charset="-128"/>
              </a:defRPr>
            </a:lvl4pPr>
            <a:lvl5pPr eaLnBrk="0" hangingPunct="0">
              <a:defRPr sz="2400" b="1">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lnSpc>
                <a:spcPct val="90000"/>
              </a:lnSpc>
              <a:spcBef>
                <a:spcPct val="20000"/>
              </a:spcBef>
              <a:spcAft>
                <a:spcPct val="0"/>
              </a:spcAft>
              <a:defRPr sz="2400" b="1">
                <a:solidFill>
                  <a:schemeClr val="bg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400" b="1" i="0" u="none" strike="noStrike" kern="1200" cap="none" spc="0" normalizeH="0" baseline="0" noProof="0">
                <a:ln>
                  <a:noFill/>
                </a:ln>
                <a:solidFill>
                  <a:srgbClr val="CC6600"/>
                </a:solidFill>
                <a:effectLst>
                  <a:outerShdw blurRad="38100" dist="38100" dir="2700000" algn="tl">
                    <a:srgbClr val="C0C0C0"/>
                  </a:outerShdw>
                </a:effectLst>
                <a:uLnTx/>
                <a:uFillTx/>
                <a:latin typeface="Times New Roman" panose="02020603050405020304" pitchFamily="18" charset="0"/>
                <a:ea typeface="ＭＳ Ｐゴシック" panose="020B0600070205080204" pitchFamily="34" charset="-128"/>
                <a:cs typeface="Arial" panose="020B0604020202020204" pitchFamily="34" charset="0"/>
              </a:rPr>
              <a:t>Evolved ‘tricky’ brain and its problematic loops</a:t>
            </a:r>
          </a:p>
        </p:txBody>
      </p:sp>
    </p:spTree>
    <p:extLst>
      <p:ext uri="{BB962C8B-B14F-4D97-AF65-F5344CB8AC3E}">
        <p14:creationId xmlns:p14="http://schemas.microsoft.com/office/powerpoint/2010/main" xmlns="" val="1206530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8580">
                                            <p:txEl>
                                              <p:pRg st="0" end="0"/>
                                            </p:txEl>
                                          </p:spTgt>
                                        </p:tgtEl>
                                        <p:attrNameLst>
                                          <p:attrName>style.visibility</p:attrName>
                                        </p:attrNameLst>
                                      </p:cBhvr>
                                      <p:to>
                                        <p:strVal val="visible"/>
                                      </p:to>
                                    </p:set>
                                    <p:anim calcmode="lin" valueType="num">
                                      <p:cBhvr additive="base">
                                        <p:cTn id="7" dur="500" fill="hold"/>
                                        <p:tgtEl>
                                          <p:spTgt spid="408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858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8580">
                                            <p:txEl>
                                              <p:pRg st="1" end="1"/>
                                            </p:txEl>
                                          </p:spTgt>
                                        </p:tgtEl>
                                        <p:attrNameLst>
                                          <p:attrName>style.visibility</p:attrName>
                                        </p:attrNameLst>
                                      </p:cBhvr>
                                      <p:to>
                                        <p:strVal val="visible"/>
                                      </p:to>
                                    </p:set>
                                    <p:anim calcmode="lin" valueType="num">
                                      <p:cBhvr additive="base">
                                        <p:cTn id="11" dur="500" fill="hold"/>
                                        <p:tgtEl>
                                          <p:spTgt spid="40858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85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08580">
                                            <p:txEl>
                                              <p:pRg st="2" end="2"/>
                                            </p:txEl>
                                          </p:spTgt>
                                        </p:tgtEl>
                                        <p:attrNameLst>
                                          <p:attrName>style.visibility</p:attrName>
                                        </p:attrNameLst>
                                      </p:cBhvr>
                                      <p:to>
                                        <p:strVal val="visible"/>
                                      </p:to>
                                    </p:set>
                                    <p:anim calcmode="lin" valueType="num">
                                      <p:cBhvr additive="base">
                                        <p:cTn id="17" dur="500" fill="hold"/>
                                        <p:tgtEl>
                                          <p:spTgt spid="40858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85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08580">
                                            <p:txEl>
                                              <p:pRg st="3" end="3"/>
                                            </p:txEl>
                                          </p:spTgt>
                                        </p:tgtEl>
                                        <p:attrNameLst>
                                          <p:attrName>style.visibility</p:attrName>
                                        </p:attrNameLst>
                                      </p:cBhvr>
                                      <p:to>
                                        <p:strVal val="visible"/>
                                      </p:to>
                                    </p:set>
                                    <p:anim calcmode="lin" valueType="num">
                                      <p:cBhvr additive="base">
                                        <p:cTn id="23" dur="500" fill="hold"/>
                                        <p:tgtEl>
                                          <p:spTgt spid="40858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85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08579">
                                            <p:txEl>
                                              <p:pRg st="0" end="0"/>
                                            </p:txEl>
                                          </p:spTgt>
                                        </p:tgtEl>
                                        <p:attrNameLst>
                                          <p:attrName>style.visibility</p:attrName>
                                        </p:attrNameLst>
                                      </p:cBhvr>
                                      <p:to>
                                        <p:strVal val="visible"/>
                                      </p:to>
                                    </p:set>
                                    <p:anim calcmode="lin" valueType="num">
                                      <p:cBhvr additive="base">
                                        <p:cTn id="29" dur="500" fill="hold"/>
                                        <p:tgtEl>
                                          <p:spTgt spid="40857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08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408579">
                                            <p:txEl>
                                              <p:pRg st="1" end="1"/>
                                            </p:txEl>
                                          </p:spTgt>
                                        </p:tgtEl>
                                        <p:attrNameLst>
                                          <p:attrName>style.visibility</p:attrName>
                                        </p:attrNameLst>
                                      </p:cBhvr>
                                      <p:to>
                                        <p:strVal val="visible"/>
                                      </p:to>
                                    </p:set>
                                    <p:anim calcmode="lin" valueType="num">
                                      <p:cBhvr additive="base">
                                        <p:cTn id="35" dur="500" fill="hold"/>
                                        <p:tgtEl>
                                          <p:spTgt spid="40857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8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793034"/>
                                        </p:tgtEl>
                                        <p:attrNameLst>
                                          <p:attrName>style.visibility</p:attrName>
                                        </p:attrNameLst>
                                      </p:cBhvr>
                                      <p:to>
                                        <p:strVal val="visible"/>
                                      </p:to>
                                    </p:set>
                                    <p:anim calcmode="lin" valueType="num">
                                      <p:cBhvr additive="base">
                                        <p:cTn id="41" dur="500" fill="hold"/>
                                        <p:tgtEl>
                                          <p:spTgt spid="1793034"/>
                                        </p:tgtEl>
                                        <p:attrNameLst>
                                          <p:attrName>ppt_x</p:attrName>
                                        </p:attrNameLst>
                                      </p:cBhvr>
                                      <p:tavLst>
                                        <p:tav tm="0">
                                          <p:val>
                                            <p:strVal val="#ppt_x"/>
                                          </p:val>
                                        </p:tav>
                                        <p:tav tm="100000">
                                          <p:val>
                                            <p:strVal val="#ppt_x"/>
                                          </p:val>
                                        </p:tav>
                                      </p:tavLst>
                                    </p:anim>
                                    <p:anim calcmode="lin" valueType="num">
                                      <p:cBhvr additive="base">
                                        <p:cTn id="42" dur="500" fill="hold"/>
                                        <p:tgtEl>
                                          <p:spTgt spid="1793034"/>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408582"/>
                                        </p:tgtEl>
                                        <p:attrNameLst>
                                          <p:attrName>style.visibility</p:attrName>
                                        </p:attrNameLst>
                                      </p:cBhvr>
                                      <p:to>
                                        <p:strVal val="visible"/>
                                      </p:to>
                                    </p:set>
                                    <p:anim calcmode="lin" valueType="num">
                                      <p:cBhvr additive="base">
                                        <p:cTn id="47" dur="500" fill="hold"/>
                                        <p:tgtEl>
                                          <p:spTgt spid="408582"/>
                                        </p:tgtEl>
                                        <p:attrNameLst>
                                          <p:attrName>ppt_x</p:attrName>
                                        </p:attrNameLst>
                                      </p:cBhvr>
                                      <p:tavLst>
                                        <p:tav tm="0">
                                          <p:val>
                                            <p:strVal val="#ppt_x"/>
                                          </p:val>
                                        </p:tav>
                                        <p:tav tm="100000">
                                          <p:val>
                                            <p:strVal val="#ppt_x"/>
                                          </p:val>
                                        </p:tav>
                                      </p:tavLst>
                                    </p:anim>
                                    <p:anim calcmode="lin" valueType="num">
                                      <p:cBhvr additive="base">
                                        <p:cTn id="48" dur="500" fill="hold"/>
                                        <p:tgtEl>
                                          <p:spTgt spid="4085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3E3F0A46-400E-7241-8373-DEFE9C477C34}"/>
              </a:ext>
            </a:extLst>
          </p:cNvPr>
          <p:cNvSpPr/>
          <p:nvPr/>
        </p:nvSpPr>
        <p:spPr>
          <a:xfrm>
            <a:off x="4478602" y="3331028"/>
            <a:ext cx="3422469" cy="27693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Threat focused, protection and safety seeking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xmlns="" id="{263D7D7E-BD9F-DC4D-B1E3-BE6F0BD7EE4A}"/>
              </a:ext>
            </a:extLst>
          </p:cNvPr>
          <p:cNvSpPr/>
          <p:nvPr/>
        </p:nvSpPr>
        <p:spPr>
          <a:xfrm>
            <a:off x="1056133" y="986245"/>
            <a:ext cx="3422469" cy="2769326"/>
          </a:xfrm>
          <a:prstGeom prst="ellipse">
            <a:avLst/>
          </a:prstGeom>
          <a:solidFill>
            <a:srgbClr val="2A6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 Getting things done, winning, beating the rest.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xmlns="" id="{C32F47AD-C405-644F-9B21-EAF21180E858}"/>
              </a:ext>
            </a:extLst>
          </p:cNvPr>
          <p:cNvSpPr/>
          <p:nvPr/>
        </p:nvSpPr>
        <p:spPr>
          <a:xfrm>
            <a:off x="7863840" y="986245"/>
            <a:ext cx="3422469" cy="276932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Feeling safe, affiliative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Sense of wellbeing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1123DF43-C908-194F-816F-D0C5C2C44E2B}"/>
              </a:ext>
            </a:extLst>
          </p:cNvPr>
          <p:cNvSpPr txBox="1"/>
          <p:nvPr/>
        </p:nvSpPr>
        <p:spPr>
          <a:xfrm>
            <a:off x="743439" y="332397"/>
            <a:ext cx="44843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DRIVE, EXCITEMENT, VITALITY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21FA0811-F317-1740-8F29-CEF6FBC857BD}"/>
              </a:ext>
            </a:extLst>
          </p:cNvPr>
          <p:cNvSpPr txBox="1"/>
          <p:nvPr/>
        </p:nvSpPr>
        <p:spPr>
          <a:xfrm>
            <a:off x="7355620" y="285971"/>
            <a:ext cx="44389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CONTENT, SAFE, CONNECTED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1FCC4EEB-819E-3146-A712-10918B06FBBE}"/>
              </a:ext>
            </a:extLst>
          </p:cNvPr>
          <p:cNvSpPr txBox="1"/>
          <p:nvPr/>
        </p:nvSpPr>
        <p:spPr>
          <a:xfrm>
            <a:off x="3864048" y="6277408"/>
            <a:ext cx="50249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FEAR, ANGER, ANXIETY, DISGUST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2F317E1B-56BF-514A-BEC1-923858DF0C3E}"/>
              </a:ext>
            </a:extLst>
          </p:cNvPr>
          <p:cNvSpPr/>
          <p:nvPr/>
        </p:nvSpPr>
        <p:spPr>
          <a:xfrm>
            <a:off x="118885" y="5815743"/>
            <a:ext cx="223381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Three types of affect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regulation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From P. Gilbert (2009)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044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BAD5C2-E3A5-F547-AA01-ED2937DC50FD}"/>
              </a:ext>
            </a:extLst>
          </p:cNvPr>
          <p:cNvPicPr>
            <a:picLocks noChangeAspect="1"/>
          </p:cNvPicPr>
          <p:nvPr/>
        </p:nvPicPr>
        <p:blipFill>
          <a:blip r:embed="rId2"/>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xmlns="" id="{4597C17C-8E9F-FD4E-83F7-CBCC39F4DC86}"/>
              </a:ext>
            </a:extLst>
          </p:cNvPr>
          <p:cNvSpPr/>
          <p:nvPr/>
        </p:nvSpPr>
        <p:spPr>
          <a:xfrm>
            <a:off x="3104526" y="1987062"/>
            <a:ext cx="5881211" cy="4185137"/>
          </a:xfrm>
          <a:prstGeom prst="ellipse">
            <a:avLst/>
          </a:prstGeom>
          <a:solidFill>
            <a:srgbClr val="2A6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Productivity, managing tasks, email mountain, meetings about meetings, innovation, profit margins, forecasting the future, the bottom line.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ECDE04AE-DC05-4E44-BD4C-608A1232B476}"/>
              </a:ext>
            </a:extLst>
          </p:cNvPr>
          <p:cNvSpPr txBox="1"/>
          <p:nvPr/>
        </p:nvSpPr>
        <p:spPr>
          <a:xfrm>
            <a:off x="4031239" y="0"/>
            <a:ext cx="495449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black"/>
                </a:solidFill>
                <a:effectLst/>
                <a:uLnTx/>
                <a:uFillTx/>
                <a:latin typeface="Calibri" panose="020F0502020204030204"/>
                <a:ea typeface="+mn-ea"/>
                <a:cs typeface="+mn-cs"/>
              </a:rPr>
              <a:t>Living in drive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0091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44086C-6E99-5A44-A696-15C69EB33FDD}"/>
              </a:ext>
            </a:extLst>
          </p:cNvPr>
          <p:cNvPicPr>
            <a:picLocks noChangeAspect="1"/>
          </p:cNvPicPr>
          <p:nvPr/>
        </p:nvPicPr>
        <p:blipFill>
          <a:blip r:embed="rId2"/>
          <a:stretch>
            <a:fillRect/>
          </a:stretch>
        </p:blipFill>
        <p:spPr>
          <a:xfrm>
            <a:off x="116378" y="0"/>
            <a:ext cx="12075622" cy="6858000"/>
          </a:xfrm>
          <a:prstGeom prst="rect">
            <a:avLst/>
          </a:prstGeom>
        </p:spPr>
      </p:pic>
      <p:sp>
        <p:nvSpPr>
          <p:cNvPr id="2" name="Oval 1">
            <a:extLst>
              <a:ext uri="{FF2B5EF4-FFF2-40B4-BE49-F238E27FC236}">
                <a16:creationId xmlns:a16="http://schemas.microsoft.com/office/drawing/2014/main" xmlns="" id="{6964805F-1768-594A-86E2-D08DA5A7E773}"/>
              </a:ext>
            </a:extLst>
          </p:cNvPr>
          <p:cNvSpPr/>
          <p:nvPr/>
        </p:nvSpPr>
        <p:spPr>
          <a:xfrm>
            <a:off x="3422822" y="2100649"/>
            <a:ext cx="4893275" cy="3311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Conflict, mistakes, uncertainty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Job loss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Bullying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095B35A9-72E9-3B4A-BAED-0D50C3B1FAA0}"/>
              </a:ext>
            </a:extLst>
          </p:cNvPr>
          <p:cNvSpPr/>
          <p:nvPr/>
        </p:nvSpPr>
        <p:spPr>
          <a:xfrm>
            <a:off x="3876974" y="539725"/>
            <a:ext cx="4735848"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Calibri" panose="020F0502020204030204"/>
                <a:ea typeface="+mn-ea"/>
                <a:cs typeface="+mn-cs"/>
              </a:rPr>
              <a:t>Living in Threat </a:t>
            </a:r>
            <a:endParaRPr kumimoji="0" lang="en-US"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5716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673DA-BD0B-4685-91ED-02747C172EF7}"/>
              </a:ext>
            </a:extLst>
          </p:cNvPr>
          <p:cNvSpPr>
            <a:spLocks noGrp="1"/>
          </p:cNvSpPr>
          <p:nvPr>
            <p:ph type="title"/>
          </p:nvPr>
        </p:nvSpPr>
        <p:spPr/>
        <p:txBody>
          <a:bodyPr/>
          <a:lstStyle/>
          <a:p>
            <a:r>
              <a:rPr lang="en-GB" dirty="0"/>
              <a:t>Welcome</a:t>
            </a:r>
          </a:p>
        </p:txBody>
      </p:sp>
      <p:sp>
        <p:nvSpPr>
          <p:cNvPr id="3" name="Content Placeholder 2">
            <a:extLst>
              <a:ext uri="{FF2B5EF4-FFF2-40B4-BE49-F238E27FC236}">
                <a16:creationId xmlns:a16="http://schemas.microsoft.com/office/drawing/2014/main" xmlns="" id="{33621E01-482E-467A-AB89-9B4B293F3EEE}"/>
              </a:ext>
            </a:extLst>
          </p:cNvPr>
          <p:cNvSpPr>
            <a:spLocks noGrp="1"/>
          </p:cNvSpPr>
          <p:nvPr>
            <p:ph idx="1"/>
          </p:nvPr>
        </p:nvSpPr>
        <p:spPr/>
        <p:txBody>
          <a:bodyPr>
            <a:normAutofit lnSpcReduction="10000"/>
          </a:bodyPr>
          <a:lstStyle/>
          <a:p>
            <a:r>
              <a:rPr lang="en-GB" dirty="0"/>
              <a:t>Welcome	On arriving, please have video and mic on so as to say hi to everyone, then mute both until the plenary sessions.	 I would advise closing your email, so as not to get interrupted by all the ‘popping champagne cork’ noises you will hear 😊	Using Chat – at the bottom of the MS Teams panel (there is a blue square with a speech bubble) this opens the chat interface. Just type whatever you wish in the box at the bottom of the chat panel and press return to send the message.	</a:t>
            </a:r>
          </a:p>
          <a:p>
            <a:r>
              <a:rPr lang="en-GB" dirty="0"/>
              <a:t>Padlet: Please share any thoughts or ideas you have on the </a:t>
            </a:r>
            <a:r>
              <a:rPr lang="en-GB" dirty="0" err="1"/>
              <a:t>padlet</a:t>
            </a:r>
            <a:r>
              <a:rPr lang="en-GB" dirty="0"/>
              <a:t>.		</a:t>
            </a:r>
            <a:r>
              <a:rPr lang="en-GB" dirty="0">
                <a:solidFill>
                  <a:srgbClr val="7030A0"/>
                </a:solidFill>
              </a:rPr>
              <a:t>Padlet:	•https://padlet.com/</a:t>
            </a:r>
            <a:r>
              <a:rPr lang="en-GB" dirty="0" err="1">
                <a:solidFill>
                  <a:srgbClr val="7030A0"/>
                </a:solidFill>
              </a:rPr>
              <a:t>l_j_matthewman</a:t>
            </a:r>
            <a:r>
              <a:rPr lang="en-GB" dirty="0">
                <a:solidFill>
                  <a:srgbClr val="7030A0"/>
                </a:solidFill>
              </a:rPr>
              <a:t>/xbew9i947paic1br</a:t>
            </a:r>
          </a:p>
        </p:txBody>
      </p:sp>
    </p:spTree>
    <p:extLst>
      <p:ext uri="{BB962C8B-B14F-4D97-AF65-F5344CB8AC3E}">
        <p14:creationId xmlns:p14="http://schemas.microsoft.com/office/powerpoint/2010/main" xmlns="" val="48499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8FD0D45-993C-4442-8E69-401470E2326F}"/>
              </a:ext>
            </a:extLst>
          </p:cNvPr>
          <p:cNvGrpSpPr/>
          <p:nvPr/>
        </p:nvGrpSpPr>
        <p:grpSpPr>
          <a:xfrm>
            <a:off x="4478602" y="3331028"/>
            <a:ext cx="3422469" cy="2769326"/>
            <a:chOff x="4478602" y="3331028"/>
            <a:chExt cx="3422469" cy="2769326"/>
          </a:xfrm>
        </p:grpSpPr>
        <p:sp>
          <p:nvSpPr>
            <p:cNvPr id="4" name="Oval 3">
              <a:extLst>
                <a:ext uri="{FF2B5EF4-FFF2-40B4-BE49-F238E27FC236}">
                  <a16:creationId xmlns:a16="http://schemas.microsoft.com/office/drawing/2014/main" xmlns="" id="{3E3F0A46-400E-7241-8373-DEFE9C477C34}"/>
                </a:ext>
              </a:extLst>
            </p:cNvPr>
            <p:cNvSpPr/>
            <p:nvPr/>
          </p:nvSpPr>
          <p:spPr>
            <a:xfrm>
              <a:off x="4478602" y="3331028"/>
              <a:ext cx="3422469" cy="27693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age47.tif" descr="Hunted.tiff">
              <a:extLst>
                <a:ext uri="{FF2B5EF4-FFF2-40B4-BE49-F238E27FC236}">
                  <a16:creationId xmlns:a16="http://schemas.microsoft.com/office/drawing/2014/main" xmlns="" id="{A7B07A24-EEAE-5E4E-A41C-134BFD9DDE01}"/>
                </a:ext>
              </a:extLst>
            </p:cNvPr>
            <p:cNvPicPr>
              <a:picLocks noChangeAspect="1"/>
            </p:cNvPicPr>
            <p:nvPr/>
          </p:nvPicPr>
          <p:blipFill>
            <a:blip r:embed="rId2"/>
            <a:stretch>
              <a:fillRect/>
            </a:stretch>
          </p:blipFill>
          <p:spPr>
            <a:xfrm>
              <a:off x="5153585" y="3903909"/>
              <a:ext cx="2072502" cy="1623563"/>
            </a:xfrm>
            <a:prstGeom prst="ellipse">
              <a:avLst/>
            </a:prstGeom>
            <a:ln w="12700">
              <a:miter lim="400000"/>
            </a:ln>
          </p:spPr>
        </p:pic>
      </p:grpSp>
      <p:grpSp>
        <p:nvGrpSpPr>
          <p:cNvPr id="3" name="Group 2">
            <a:extLst>
              <a:ext uri="{FF2B5EF4-FFF2-40B4-BE49-F238E27FC236}">
                <a16:creationId xmlns:a16="http://schemas.microsoft.com/office/drawing/2014/main" xmlns="" id="{E0E4974F-E7FB-7143-901E-926E5A064C75}"/>
              </a:ext>
            </a:extLst>
          </p:cNvPr>
          <p:cNvGrpSpPr/>
          <p:nvPr/>
        </p:nvGrpSpPr>
        <p:grpSpPr>
          <a:xfrm>
            <a:off x="1056133" y="986245"/>
            <a:ext cx="3422469" cy="2769326"/>
            <a:chOff x="1056133" y="986245"/>
            <a:chExt cx="3422469" cy="2769326"/>
          </a:xfrm>
        </p:grpSpPr>
        <p:sp>
          <p:nvSpPr>
            <p:cNvPr id="5" name="Oval 4">
              <a:extLst>
                <a:ext uri="{FF2B5EF4-FFF2-40B4-BE49-F238E27FC236}">
                  <a16:creationId xmlns:a16="http://schemas.microsoft.com/office/drawing/2014/main" xmlns="" id="{263D7D7E-BD9F-DC4D-B1E3-BE6F0BD7EE4A}"/>
                </a:ext>
              </a:extLst>
            </p:cNvPr>
            <p:cNvSpPr/>
            <p:nvPr/>
          </p:nvSpPr>
          <p:spPr>
            <a:xfrm>
              <a:off x="1056133" y="986245"/>
              <a:ext cx="3422469" cy="2769326"/>
            </a:xfrm>
            <a:prstGeom prst="ellipse">
              <a:avLst/>
            </a:prstGeom>
            <a:solidFill>
              <a:srgbClr val="2A6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image49.tif" descr="hunting.tiff">
              <a:extLst>
                <a:ext uri="{FF2B5EF4-FFF2-40B4-BE49-F238E27FC236}">
                  <a16:creationId xmlns:a16="http://schemas.microsoft.com/office/drawing/2014/main" xmlns="" id="{8CED32AC-6552-984B-A418-A8E94D3F49A4}"/>
                </a:ext>
              </a:extLst>
            </p:cNvPr>
            <p:cNvPicPr>
              <a:picLocks noChangeAspect="1"/>
            </p:cNvPicPr>
            <p:nvPr/>
          </p:nvPicPr>
          <p:blipFill rotWithShape="1">
            <a:blip r:embed="rId3"/>
            <a:srcRect l="17217" r="2004"/>
            <a:stretch/>
          </p:blipFill>
          <p:spPr>
            <a:xfrm>
              <a:off x="1744861" y="1565820"/>
              <a:ext cx="2115351" cy="1610176"/>
            </a:xfrm>
            <a:prstGeom prst="ellipse">
              <a:avLst/>
            </a:prstGeom>
            <a:ln w="12700">
              <a:miter lim="400000"/>
            </a:ln>
          </p:spPr>
        </p:pic>
      </p:grpSp>
      <p:grpSp>
        <p:nvGrpSpPr>
          <p:cNvPr id="15" name="Group 14">
            <a:extLst>
              <a:ext uri="{FF2B5EF4-FFF2-40B4-BE49-F238E27FC236}">
                <a16:creationId xmlns:a16="http://schemas.microsoft.com/office/drawing/2014/main" xmlns="" id="{9693383E-631A-214B-8FBB-386B6165554F}"/>
              </a:ext>
            </a:extLst>
          </p:cNvPr>
          <p:cNvGrpSpPr/>
          <p:nvPr/>
        </p:nvGrpSpPr>
        <p:grpSpPr>
          <a:xfrm>
            <a:off x="7863840" y="986245"/>
            <a:ext cx="3422469" cy="2769326"/>
            <a:chOff x="7863840" y="986245"/>
            <a:chExt cx="3422469" cy="2769326"/>
          </a:xfrm>
        </p:grpSpPr>
        <p:sp>
          <p:nvSpPr>
            <p:cNvPr id="6" name="Oval 5">
              <a:extLst>
                <a:ext uri="{FF2B5EF4-FFF2-40B4-BE49-F238E27FC236}">
                  <a16:creationId xmlns:a16="http://schemas.microsoft.com/office/drawing/2014/main" xmlns="" id="{C32F47AD-C405-644F-9B21-EAF21180E858}"/>
                </a:ext>
              </a:extLst>
            </p:cNvPr>
            <p:cNvSpPr/>
            <p:nvPr/>
          </p:nvSpPr>
          <p:spPr>
            <a:xfrm>
              <a:off x="7863840" y="986245"/>
              <a:ext cx="3422469" cy="276932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48.tif" descr="safe cave.tiff">
              <a:extLst>
                <a:ext uri="{FF2B5EF4-FFF2-40B4-BE49-F238E27FC236}">
                  <a16:creationId xmlns:a16="http://schemas.microsoft.com/office/drawing/2014/main" xmlns="" id="{B9395145-515A-4F4C-957D-87DC6FA42D23}"/>
                </a:ext>
              </a:extLst>
            </p:cNvPr>
            <p:cNvPicPr>
              <a:picLocks noChangeAspect="1"/>
            </p:cNvPicPr>
            <p:nvPr/>
          </p:nvPicPr>
          <p:blipFill>
            <a:blip r:embed="rId4"/>
            <a:stretch>
              <a:fillRect/>
            </a:stretch>
          </p:blipFill>
          <p:spPr>
            <a:xfrm>
              <a:off x="8467361" y="1552433"/>
              <a:ext cx="2215426" cy="1623563"/>
            </a:xfrm>
            <a:prstGeom prst="ellipse">
              <a:avLst/>
            </a:prstGeom>
            <a:ln w="12700">
              <a:miter lim="400000"/>
            </a:ln>
          </p:spPr>
        </p:pic>
      </p:grpSp>
      <p:sp>
        <p:nvSpPr>
          <p:cNvPr id="7" name="TextBox 6">
            <a:extLst>
              <a:ext uri="{FF2B5EF4-FFF2-40B4-BE49-F238E27FC236}">
                <a16:creationId xmlns:a16="http://schemas.microsoft.com/office/drawing/2014/main" xmlns="" id="{66C8F36D-D563-7748-950A-1D77D054C2EF}"/>
              </a:ext>
            </a:extLst>
          </p:cNvPr>
          <p:cNvSpPr txBox="1"/>
          <p:nvPr/>
        </p:nvSpPr>
        <p:spPr>
          <a:xfrm>
            <a:off x="2212818" y="181978"/>
            <a:ext cx="148155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A64E7"/>
                </a:solidFill>
                <a:effectLst/>
                <a:uLnTx/>
                <a:uFillTx/>
                <a:latin typeface="Calibri" panose="020F0502020204030204"/>
                <a:ea typeface="+mn-ea"/>
                <a:cs typeface="+mn-cs"/>
              </a:rPr>
              <a:t>Drive </a:t>
            </a:r>
            <a:r>
              <a:rPr kumimoji="0" lang="en-GB" sz="1800" b="1" i="0" u="none" strike="noStrike" kern="1200" cap="none" spc="0" normalizeH="0" baseline="0" noProof="0" dirty="0">
                <a:ln>
                  <a:noFill/>
                </a:ln>
                <a:solidFill>
                  <a:srgbClr val="2A64E7"/>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srgbClr val="2A64E7"/>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22A54B27-3C5C-2645-96BB-B95A706BA563}"/>
              </a:ext>
            </a:extLst>
          </p:cNvPr>
          <p:cNvSpPr txBox="1"/>
          <p:nvPr/>
        </p:nvSpPr>
        <p:spPr>
          <a:xfrm>
            <a:off x="5535496" y="2555640"/>
            <a:ext cx="1690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1407"/>
                </a:solidFill>
                <a:effectLst/>
                <a:uLnTx/>
                <a:uFillTx/>
                <a:latin typeface="Calibri" panose="020F0502020204030204"/>
                <a:ea typeface="+mn-ea"/>
                <a:cs typeface="+mn-cs"/>
              </a:rPr>
              <a:t>Threat</a:t>
            </a: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A5C91DA4-C01B-5D47-B679-384707BBB078}"/>
              </a:ext>
            </a:extLst>
          </p:cNvPr>
          <p:cNvSpPr txBox="1"/>
          <p:nvPr/>
        </p:nvSpPr>
        <p:spPr>
          <a:xfrm>
            <a:off x="8570586" y="181978"/>
            <a:ext cx="241931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B050"/>
                </a:solidFill>
                <a:effectLst/>
                <a:uLnTx/>
                <a:uFillTx/>
                <a:latin typeface="Calibri" panose="020F0502020204030204"/>
                <a:ea typeface="+mn-ea"/>
                <a:cs typeface="+mn-cs"/>
              </a:rPr>
              <a:t>Affiliation </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490779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8FD0D45-993C-4442-8E69-401470E2326F}"/>
              </a:ext>
            </a:extLst>
          </p:cNvPr>
          <p:cNvGrpSpPr/>
          <p:nvPr/>
        </p:nvGrpSpPr>
        <p:grpSpPr>
          <a:xfrm>
            <a:off x="7718357" y="4321759"/>
            <a:ext cx="2134606" cy="2055892"/>
            <a:chOff x="4478602" y="3331028"/>
            <a:chExt cx="3422469" cy="2769326"/>
          </a:xfrm>
        </p:grpSpPr>
        <p:sp>
          <p:nvSpPr>
            <p:cNvPr id="4" name="Oval 3">
              <a:extLst>
                <a:ext uri="{FF2B5EF4-FFF2-40B4-BE49-F238E27FC236}">
                  <a16:creationId xmlns:a16="http://schemas.microsoft.com/office/drawing/2014/main" xmlns="" id="{3E3F0A46-400E-7241-8373-DEFE9C477C34}"/>
                </a:ext>
              </a:extLst>
            </p:cNvPr>
            <p:cNvSpPr/>
            <p:nvPr/>
          </p:nvSpPr>
          <p:spPr>
            <a:xfrm>
              <a:off x="4478602" y="3331028"/>
              <a:ext cx="3422469" cy="27693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age47.tif" descr="Hunted.tiff">
              <a:extLst>
                <a:ext uri="{FF2B5EF4-FFF2-40B4-BE49-F238E27FC236}">
                  <a16:creationId xmlns:a16="http://schemas.microsoft.com/office/drawing/2014/main" xmlns="" id="{A7B07A24-EEAE-5E4E-A41C-134BFD9DDE01}"/>
                </a:ext>
              </a:extLst>
            </p:cNvPr>
            <p:cNvPicPr>
              <a:picLocks noChangeAspect="1"/>
            </p:cNvPicPr>
            <p:nvPr/>
          </p:nvPicPr>
          <p:blipFill>
            <a:blip r:embed="rId2"/>
            <a:stretch>
              <a:fillRect/>
            </a:stretch>
          </p:blipFill>
          <p:spPr>
            <a:xfrm>
              <a:off x="5153585" y="3903909"/>
              <a:ext cx="2072502" cy="1623563"/>
            </a:xfrm>
            <a:prstGeom prst="ellipse">
              <a:avLst/>
            </a:prstGeom>
            <a:ln w="12700">
              <a:miter lim="400000"/>
            </a:ln>
          </p:spPr>
        </p:pic>
      </p:grpSp>
      <p:grpSp>
        <p:nvGrpSpPr>
          <p:cNvPr id="3" name="Group 2">
            <a:extLst>
              <a:ext uri="{FF2B5EF4-FFF2-40B4-BE49-F238E27FC236}">
                <a16:creationId xmlns:a16="http://schemas.microsoft.com/office/drawing/2014/main" xmlns="" id="{E0E4974F-E7FB-7143-901E-926E5A064C75}"/>
              </a:ext>
            </a:extLst>
          </p:cNvPr>
          <p:cNvGrpSpPr/>
          <p:nvPr/>
        </p:nvGrpSpPr>
        <p:grpSpPr>
          <a:xfrm>
            <a:off x="1056133" y="986244"/>
            <a:ext cx="5749113" cy="4781509"/>
            <a:chOff x="1056133" y="986245"/>
            <a:chExt cx="3422469" cy="2769326"/>
          </a:xfrm>
        </p:grpSpPr>
        <p:sp>
          <p:nvSpPr>
            <p:cNvPr id="5" name="Oval 4">
              <a:extLst>
                <a:ext uri="{FF2B5EF4-FFF2-40B4-BE49-F238E27FC236}">
                  <a16:creationId xmlns:a16="http://schemas.microsoft.com/office/drawing/2014/main" xmlns="" id="{263D7D7E-BD9F-DC4D-B1E3-BE6F0BD7EE4A}"/>
                </a:ext>
              </a:extLst>
            </p:cNvPr>
            <p:cNvSpPr/>
            <p:nvPr/>
          </p:nvSpPr>
          <p:spPr>
            <a:xfrm>
              <a:off x="1056133" y="986245"/>
              <a:ext cx="3422469" cy="2769326"/>
            </a:xfrm>
            <a:prstGeom prst="ellipse">
              <a:avLst/>
            </a:prstGeom>
            <a:solidFill>
              <a:srgbClr val="2A6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image49.tif" descr="hunting.tiff">
              <a:extLst>
                <a:ext uri="{FF2B5EF4-FFF2-40B4-BE49-F238E27FC236}">
                  <a16:creationId xmlns:a16="http://schemas.microsoft.com/office/drawing/2014/main" xmlns="" id="{8CED32AC-6552-984B-A418-A8E94D3F49A4}"/>
                </a:ext>
              </a:extLst>
            </p:cNvPr>
            <p:cNvPicPr>
              <a:picLocks noChangeAspect="1"/>
            </p:cNvPicPr>
            <p:nvPr/>
          </p:nvPicPr>
          <p:blipFill rotWithShape="1">
            <a:blip r:embed="rId3"/>
            <a:srcRect l="17217" r="2004"/>
            <a:stretch/>
          </p:blipFill>
          <p:spPr>
            <a:xfrm>
              <a:off x="1744861" y="1565820"/>
              <a:ext cx="2115351" cy="1610176"/>
            </a:xfrm>
            <a:prstGeom prst="ellipse">
              <a:avLst/>
            </a:prstGeom>
            <a:ln w="12700">
              <a:miter lim="400000"/>
            </a:ln>
          </p:spPr>
        </p:pic>
      </p:grpSp>
      <p:grpSp>
        <p:nvGrpSpPr>
          <p:cNvPr id="15" name="Group 14">
            <a:extLst>
              <a:ext uri="{FF2B5EF4-FFF2-40B4-BE49-F238E27FC236}">
                <a16:creationId xmlns:a16="http://schemas.microsoft.com/office/drawing/2014/main" xmlns="" id="{9693383E-631A-214B-8FBB-386B6165554F}"/>
              </a:ext>
            </a:extLst>
          </p:cNvPr>
          <p:cNvGrpSpPr/>
          <p:nvPr/>
        </p:nvGrpSpPr>
        <p:grpSpPr>
          <a:xfrm>
            <a:off x="7863840" y="986245"/>
            <a:ext cx="1568133" cy="1475601"/>
            <a:chOff x="7863840" y="986245"/>
            <a:chExt cx="3422469" cy="2769326"/>
          </a:xfrm>
        </p:grpSpPr>
        <p:sp>
          <p:nvSpPr>
            <p:cNvPr id="6" name="Oval 5">
              <a:extLst>
                <a:ext uri="{FF2B5EF4-FFF2-40B4-BE49-F238E27FC236}">
                  <a16:creationId xmlns:a16="http://schemas.microsoft.com/office/drawing/2014/main" xmlns="" id="{C32F47AD-C405-644F-9B21-EAF21180E858}"/>
                </a:ext>
              </a:extLst>
            </p:cNvPr>
            <p:cNvSpPr/>
            <p:nvPr/>
          </p:nvSpPr>
          <p:spPr>
            <a:xfrm>
              <a:off x="7863840" y="986245"/>
              <a:ext cx="3422469" cy="276932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48.tif" descr="safe cave.tiff">
              <a:extLst>
                <a:ext uri="{FF2B5EF4-FFF2-40B4-BE49-F238E27FC236}">
                  <a16:creationId xmlns:a16="http://schemas.microsoft.com/office/drawing/2014/main" xmlns="" id="{B9395145-515A-4F4C-957D-87DC6FA42D23}"/>
                </a:ext>
              </a:extLst>
            </p:cNvPr>
            <p:cNvPicPr>
              <a:picLocks noChangeAspect="1"/>
            </p:cNvPicPr>
            <p:nvPr/>
          </p:nvPicPr>
          <p:blipFill>
            <a:blip r:embed="rId4"/>
            <a:stretch>
              <a:fillRect/>
            </a:stretch>
          </p:blipFill>
          <p:spPr>
            <a:xfrm>
              <a:off x="8467361" y="1552433"/>
              <a:ext cx="2215426" cy="1623563"/>
            </a:xfrm>
            <a:prstGeom prst="ellipse">
              <a:avLst/>
            </a:prstGeom>
            <a:ln w="12700">
              <a:miter lim="400000"/>
            </a:ln>
          </p:spPr>
        </p:pic>
      </p:grpSp>
    </p:spTree>
    <p:extLst>
      <p:ext uri="{BB962C8B-B14F-4D97-AF65-F5344CB8AC3E}">
        <p14:creationId xmlns:p14="http://schemas.microsoft.com/office/powerpoint/2010/main" xmlns="" val="1073436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8FD0D45-993C-4442-8E69-401470E2326F}"/>
              </a:ext>
            </a:extLst>
          </p:cNvPr>
          <p:cNvGrpSpPr/>
          <p:nvPr/>
        </p:nvGrpSpPr>
        <p:grpSpPr>
          <a:xfrm>
            <a:off x="3358662" y="2763532"/>
            <a:ext cx="6687732" cy="3918622"/>
            <a:chOff x="4478602" y="3331028"/>
            <a:chExt cx="3422469" cy="2769326"/>
          </a:xfrm>
        </p:grpSpPr>
        <p:sp>
          <p:nvSpPr>
            <p:cNvPr id="4" name="Oval 3">
              <a:extLst>
                <a:ext uri="{FF2B5EF4-FFF2-40B4-BE49-F238E27FC236}">
                  <a16:creationId xmlns:a16="http://schemas.microsoft.com/office/drawing/2014/main" xmlns="" id="{3E3F0A46-400E-7241-8373-DEFE9C477C34}"/>
                </a:ext>
              </a:extLst>
            </p:cNvPr>
            <p:cNvSpPr/>
            <p:nvPr/>
          </p:nvSpPr>
          <p:spPr>
            <a:xfrm>
              <a:off x="4478602" y="3331028"/>
              <a:ext cx="3422469" cy="27693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age47.tif" descr="Hunted.tiff">
              <a:extLst>
                <a:ext uri="{FF2B5EF4-FFF2-40B4-BE49-F238E27FC236}">
                  <a16:creationId xmlns:a16="http://schemas.microsoft.com/office/drawing/2014/main" xmlns="" id="{A7B07A24-EEAE-5E4E-A41C-134BFD9DDE01}"/>
                </a:ext>
              </a:extLst>
            </p:cNvPr>
            <p:cNvPicPr>
              <a:picLocks noChangeAspect="1"/>
            </p:cNvPicPr>
            <p:nvPr/>
          </p:nvPicPr>
          <p:blipFill>
            <a:blip r:embed="rId2"/>
            <a:stretch>
              <a:fillRect/>
            </a:stretch>
          </p:blipFill>
          <p:spPr>
            <a:xfrm>
              <a:off x="5153585" y="3903909"/>
              <a:ext cx="2072502" cy="1623563"/>
            </a:xfrm>
            <a:prstGeom prst="ellipse">
              <a:avLst/>
            </a:prstGeom>
            <a:ln w="12700">
              <a:miter lim="400000"/>
            </a:ln>
          </p:spPr>
        </p:pic>
      </p:grpSp>
      <p:grpSp>
        <p:nvGrpSpPr>
          <p:cNvPr id="3" name="Group 2">
            <a:extLst>
              <a:ext uri="{FF2B5EF4-FFF2-40B4-BE49-F238E27FC236}">
                <a16:creationId xmlns:a16="http://schemas.microsoft.com/office/drawing/2014/main" xmlns="" id="{E0E4974F-E7FB-7143-901E-926E5A064C75}"/>
              </a:ext>
            </a:extLst>
          </p:cNvPr>
          <p:cNvGrpSpPr/>
          <p:nvPr/>
        </p:nvGrpSpPr>
        <p:grpSpPr>
          <a:xfrm>
            <a:off x="1056134" y="986245"/>
            <a:ext cx="2636636" cy="2442756"/>
            <a:chOff x="1056133" y="986245"/>
            <a:chExt cx="3422469" cy="2769326"/>
          </a:xfrm>
        </p:grpSpPr>
        <p:sp>
          <p:nvSpPr>
            <p:cNvPr id="5" name="Oval 4">
              <a:extLst>
                <a:ext uri="{FF2B5EF4-FFF2-40B4-BE49-F238E27FC236}">
                  <a16:creationId xmlns:a16="http://schemas.microsoft.com/office/drawing/2014/main" xmlns="" id="{263D7D7E-BD9F-DC4D-B1E3-BE6F0BD7EE4A}"/>
                </a:ext>
              </a:extLst>
            </p:cNvPr>
            <p:cNvSpPr/>
            <p:nvPr/>
          </p:nvSpPr>
          <p:spPr>
            <a:xfrm>
              <a:off x="1056133" y="986245"/>
              <a:ext cx="3422469" cy="2769326"/>
            </a:xfrm>
            <a:prstGeom prst="ellipse">
              <a:avLst/>
            </a:prstGeom>
            <a:solidFill>
              <a:srgbClr val="2A6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image49.tif" descr="hunting.tiff">
              <a:extLst>
                <a:ext uri="{FF2B5EF4-FFF2-40B4-BE49-F238E27FC236}">
                  <a16:creationId xmlns:a16="http://schemas.microsoft.com/office/drawing/2014/main" xmlns="" id="{8CED32AC-6552-984B-A418-A8E94D3F49A4}"/>
                </a:ext>
              </a:extLst>
            </p:cNvPr>
            <p:cNvPicPr>
              <a:picLocks noChangeAspect="1"/>
            </p:cNvPicPr>
            <p:nvPr/>
          </p:nvPicPr>
          <p:blipFill rotWithShape="1">
            <a:blip r:embed="rId3"/>
            <a:srcRect l="17217" r="2004"/>
            <a:stretch/>
          </p:blipFill>
          <p:spPr>
            <a:xfrm>
              <a:off x="1744861" y="1565820"/>
              <a:ext cx="2115351" cy="1610176"/>
            </a:xfrm>
            <a:prstGeom prst="ellipse">
              <a:avLst/>
            </a:prstGeom>
            <a:ln w="12700">
              <a:miter lim="400000"/>
            </a:ln>
          </p:spPr>
        </p:pic>
      </p:grpSp>
      <p:grpSp>
        <p:nvGrpSpPr>
          <p:cNvPr id="15" name="Group 14">
            <a:extLst>
              <a:ext uri="{FF2B5EF4-FFF2-40B4-BE49-F238E27FC236}">
                <a16:creationId xmlns:a16="http://schemas.microsoft.com/office/drawing/2014/main" xmlns="" id="{9693383E-631A-214B-8FBB-386B6165554F}"/>
              </a:ext>
            </a:extLst>
          </p:cNvPr>
          <p:cNvGrpSpPr/>
          <p:nvPr/>
        </p:nvGrpSpPr>
        <p:grpSpPr>
          <a:xfrm>
            <a:off x="8106508" y="986245"/>
            <a:ext cx="1325465" cy="1029645"/>
            <a:chOff x="7863840" y="986245"/>
            <a:chExt cx="3422469" cy="2769326"/>
          </a:xfrm>
        </p:grpSpPr>
        <p:sp>
          <p:nvSpPr>
            <p:cNvPr id="6" name="Oval 5">
              <a:extLst>
                <a:ext uri="{FF2B5EF4-FFF2-40B4-BE49-F238E27FC236}">
                  <a16:creationId xmlns:a16="http://schemas.microsoft.com/office/drawing/2014/main" xmlns="" id="{C32F47AD-C405-644F-9B21-EAF21180E858}"/>
                </a:ext>
              </a:extLst>
            </p:cNvPr>
            <p:cNvSpPr/>
            <p:nvPr/>
          </p:nvSpPr>
          <p:spPr>
            <a:xfrm>
              <a:off x="7863840" y="986245"/>
              <a:ext cx="3422469" cy="276932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48.tif" descr="safe cave.tiff">
              <a:extLst>
                <a:ext uri="{FF2B5EF4-FFF2-40B4-BE49-F238E27FC236}">
                  <a16:creationId xmlns:a16="http://schemas.microsoft.com/office/drawing/2014/main" xmlns="" id="{B9395145-515A-4F4C-957D-87DC6FA42D23}"/>
                </a:ext>
              </a:extLst>
            </p:cNvPr>
            <p:cNvPicPr>
              <a:picLocks noChangeAspect="1"/>
            </p:cNvPicPr>
            <p:nvPr/>
          </p:nvPicPr>
          <p:blipFill>
            <a:blip r:embed="rId4"/>
            <a:stretch>
              <a:fillRect/>
            </a:stretch>
          </p:blipFill>
          <p:spPr>
            <a:xfrm>
              <a:off x="8467361" y="1552433"/>
              <a:ext cx="2215426" cy="1623563"/>
            </a:xfrm>
            <a:prstGeom prst="ellipse">
              <a:avLst/>
            </a:prstGeom>
            <a:ln w="12700">
              <a:miter lim="400000"/>
            </a:ln>
          </p:spPr>
        </p:pic>
      </p:grpSp>
    </p:spTree>
    <p:extLst>
      <p:ext uri="{BB962C8B-B14F-4D97-AF65-F5344CB8AC3E}">
        <p14:creationId xmlns:p14="http://schemas.microsoft.com/office/powerpoint/2010/main" xmlns="" val="782423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8FD0D45-993C-4442-8E69-401470E2326F}"/>
              </a:ext>
            </a:extLst>
          </p:cNvPr>
          <p:cNvGrpSpPr/>
          <p:nvPr/>
        </p:nvGrpSpPr>
        <p:grpSpPr>
          <a:xfrm>
            <a:off x="8510954" y="4623600"/>
            <a:ext cx="1535440" cy="2058553"/>
            <a:chOff x="4478602" y="3331028"/>
            <a:chExt cx="3422469" cy="2769326"/>
          </a:xfrm>
        </p:grpSpPr>
        <p:sp>
          <p:nvSpPr>
            <p:cNvPr id="4" name="Oval 3">
              <a:extLst>
                <a:ext uri="{FF2B5EF4-FFF2-40B4-BE49-F238E27FC236}">
                  <a16:creationId xmlns:a16="http://schemas.microsoft.com/office/drawing/2014/main" xmlns="" id="{3E3F0A46-400E-7241-8373-DEFE9C477C34}"/>
                </a:ext>
              </a:extLst>
            </p:cNvPr>
            <p:cNvSpPr/>
            <p:nvPr/>
          </p:nvSpPr>
          <p:spPr>
            <a:xfrm>
              <a:off x="4478602" y="3331028"/>
              <a:ext cx="3422469" cy="27693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age47.tif" descr="Hunted.tiff">
              <a:extLst>
                <a:ext uri="{FF2B5EF4-FFF2-40B4-BE49-F238E27FC236}">
                  <a16:creationId xmlns:a16="http://schemas.microsoft.com/office/drawing/2014/main" xmlns="" id="{A7B07A24-EEAE-5E4E-A41C-134BFD9DDE01}"/>
                </a:ext>
              </a:extLst>
            </p:cNvPr>
            <p:cNvPicPr>
              <a:picLocks noChangeAspect="1"/>
            </p:cNvPicPr>
            <p:nvPr/>
          </p:nvPicPr>
          <p:blipFill>
            <a:blip r:embed="rId2"/>
            <a:stretch>
              <a:fillRect/>
            </a:stretch>
          </p:blipFill>
          <p:spPr>
            <a:xfrm>
              <a:off x="5153585" y="3903909"/>
              <a:ext cx="2072502" cy="1623563"/>
            </a:xfrm>
            <a:prstGeom prst="ellipse">
              <a:avLst/>
            </a:prstGeom>
            <a:ln w="12700">
              <a:miter lim="400000"/>
            </a:ln>
          </p:spPr>
        </p:pic>
      </p:grpSp>
      <p:grpSp>
        <p:nvGrpSpPr>
          <p:cNvPr id="3" name="Group 2">
            <a:extLst>
              <a:ext uri="{FF2B5EF4-FFF2-40B4-BE49-F238E27FC236}">
                <a16:creationId xmlns:a16="http://schemas.microsoft.com/office/drawing/2014/main" xmlns="" id="{E0E4974F-E7FB-7143-901E-926E5A064C75}"/>
              </a:ext>
            </a:extLst>
          </p:cNvPr>
          <p:cNvGrpSpPr/>
          <p:nvPr/>
        </p:nvGrpSpPr>
        <p:grpSpPr>
          <a:xfrm>
            <a:off x="1904418" y="986246"/>
            <a:ext cx="1841105" cy="1831096"/>
            <a:chOff x="1056133" y="986245"/>
            <a:chExt cx="3422469" cy="2769326"/>
          </a:xfrm>
        </p:grpSpPr>
        <p:sp>
          <p:nvSpPr>
            <p:cNvPr id="5" name="Oval 4">
              <a:extLst>
                <a:ext uri="{FF2B5EF4-FFF2-40B4-BE49-F238E27FC236}">
                  <a16:creationId xmlns:a16="http://schemas.microsoft.com/office/drawing/2014/main" xmlns="" id="{263D7D7E-BD9F-DC4D-B1E3-BE6F0BD7EE4A}"/>
                </a:ext>
              </a:extLst>
            </p:cNvPr>
            <p:cNvSpPr/>
            <p:nvPr/>
          </p:nvSpPr>
          <p:spPr>
            <a:xfrm>
              <a:off x="1056133" y="986245"/>
              <a:ext cx="3422469" cy="2769326"/>
            </a:xfrm>
            <a:prstGeom prst="ellipse">
              <a:avLst/>
            </a:prstGeom>
            <a:solidFill>
              <a:srgbClr val="2A6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image49.tif" descr="hunting.tiff">
              <a:extLst>
                <a:ext uri="{FF2B5EF4-FFF2-40B4-BE49-F238E27FC236}">
                  <a16:creationId xmlns:a16="http://schemas.microsoft.com/office/drawing/2014/main" xmlns="" id="{8CED32AC-6552-984B-A418-A8E94D3F49A4}"/>
                </a:ext>
              </a:extLst>
            </p:cNvPr>
            <p:cNvPicPr>
              <a:picLocks noChangeAspect="1"/>
            </p:cNvPicPr>
            <p:nvPr/>
          </p:nvPicPr>
          <p:blipFill rotWithShape="1">
            <a:blip r:embed="rId3"/>
            <a:srcRect l="17217" r="2004"/>
            <a:stretch/>
          </p:blipFill>
          <p:spPr>
            <a:xfrm>
              <a:off x="1744861" y="1565820"/>
              <a:ext cx="2115351" cy="1610176"/>
            </a:xfrm>
            <a:prstGeom prst="ellipse">
              <a:avLst/>
            </a:prstGeom>
            <a:ln w="12700">
              <a:miter lim="400000"/>
            </a:ln>
          </p:spPr>
        </p:pic>
      </p:grpSp>
      <p:grpSp>
        <p:nvGrpSpPr>
          <p:cNvPr id="15" name="Group 14">
            <a:extLst>
              <a:ext uri="{FF2B5EF4-FFF2-40B4-BE49-F238E27FC236}">
                <a16:creationId xmlns:a16="http://schemas.microsoft.com/office/drawing/2014/main" xmlns="" id="{9693383E-631A-214B-8FBB-386B6165554F}"/>
              </a:ext>
            </a:extLst>
          </p:cNvPr>
          <p:cNvGrpSpPr/>
          <p:nvPr/>
        </p:nvGrpSpPr>
        <p:grpSpPr>
          <a:xfrm>
            <a:off x="6594232" y="175846"/>
            <a:ext cx="4484076" cy="3692769"/>
            <a:chOff x="7863840" y="986245"/>
            <a:chExt cx="3422469" cy="2769326"/>
          </a:xfrm>
        </p:grpSpPr>
        <p:sp>
          <p:nvSpPr>
            <p:cNvPr id="6" name="Oval 5">
              <a:extLst>
                <a:ext uri="{FF2B5EF4-FFF2-40B4-BE49-F238E27FC236}">
                  <a16:creationId xmlns:a16="http://schemas.microsoft.com/office/drawing/2014/main" xmlns="" id="{C32F47AD-C405-644F-9B21-EAF21180E858}"/>
                </a:ext>
              </a:extLst>
            </p:cNvPr>
            <p:cNvSpPr/>
            <p:nvPr/>
          </p:nvSpPr>
          <p:spPr>
            <a:xfrm>
              <a:off x="7863840" y="986245"/>
              <a:ext cx="3422469" cy="276932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48.tif" descr="safe cave.tiff">
              <a:extLst>
                <a:ext uri="{FF2B5EF4-FFF2-40B4-BE49-F238E27FC236}">
                  <a16:creationId xmlns:a16="http://schemas.microsoft.com/office/drawing/2014/main" xmlns="" id="{B9395145-515A-4F4C-957D-87DC6FA42D23}"/>
                </a:ext>
              </a:extLst>
            </p:cNvPr>
            <p:cNvPicPr>
              <a:picLocks noChangeAspect="1"/>
            </p:cNvPicPr>
            <p:nvPr/>
          </p:nvPicPr>
          <p:blipFill>
            <a:blip r:embed="rId4"/>
            <a:stretch>
              <a:fillRect/>
            </a:stretch>
          </p:blipFill>
          <p:spPr>
            <a:xfrm>
              <a:off x="8467361" y="1552433"/>
              <a:ext cx="2215426" cy="1623563"/>
            </a:xfrm>
            <a:prstGeom prst="ellipse">
              <a:avLst/>
            </a:prstGeom>
            <a:ln w="12700">
              <a:miter lim="400000"/>
            </a:ln>
          </p:spPr>
        </p:pic>
      </p:grpSp>
    </p:spTree>
    <p:extLst>
      <p:ext uri="{BB962C8B-B14F-4D97-AF65-F5344CB8AC3E}">
        <p14:creationId xmlns:p14="http://schemas.microsoft.com/office/powerpoint/2010/main" xmlns="" val="21775276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4FD208FD-EAD5-6649-8541-83DE13E41C69}"/>
              </a:ext>
            </a:extLst>
          </p:cNvPr>
          <p:cNvGrpSpPr/>
          <p:nvPr/>
        </p:nvGrpSpPr>
        <p:grpSpPr>
          <a:xfrm>
            <a:off x="3380765" y="1312771"/>
            <a:ext cx="5357446" cy="5292968"/>
            <a:chOff x="7863840" y="986245"/>
            <a:chExt cx="3422469" cy="2769326"/>
          </a:xfrm>
        </p:grpSpPr>
        <p:sp>
          <p:nvSpPr>
            <p:cNvPr id="5" name="Oval 4">
              <a:extLst>
                <a:ext uri="{FF2B5EF4-FFF2-40B4-BE49-F238E27FC236}">
                  <a16:creationId xmlns:a16="http://schemas.microsoft.com/office/drawing/2014/main" xmlns="" id="{20A3942D-149F-0044-A01C-E13486136ED8}"/>
                </a:ext>
              </a:extLst>
            </p:cNvPr>
            <p:cNvSpPr/>
            <p:nvPr/>
          </p:nvSpPr>
          <p:spPr>
            <a:xfrm>
              <a:off x="7863840" y="986245"/>
              <a:ext cx="3422469" cy="276932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48.tif" descr="safe cave.tiff">
              <a:extLst>
                <a:ext uri="{FF2B5EF4-FFF2-40B4-BE49-F238E27FC236}">
                  <a16:creationId xmlns:a16="http://schemas.microsoft.com/office/drawing/2014/main" xmlns="" id="{EB055D5D-F48D-6742-8830-CB29ECC05B54}"/>
                </a:ext>
              </a:extLst>
            </p:cNvPr>
            <p:cNvPicPr>
              <a:picLocks noChangeAspect="1"/>
            </p:cNvPicPr>
            <p:nvPr/>
          </p:nvPicPr>
          <p:blipFill>
            <a:blip r:embed="rId2"/>
            <a:stretch>
              <a:fillRect/>
            </a:stretch>
          </p:blipFill>
          <p:spPr>
            <a:xfrm>
              <a:off x="8467361" y="1552433"/>
              <a:ext cx="2215426" cy="1623563"/>
            </a:xfrm>
            <a:prstGeom prst="ellipse">
              <a:avLst/>
            </a:prstGeom>
            <a:ln w="12700">
              <a:miter lim="400000"/>
            </a:ln>
          </p:spPr>
        </p:pic>
      </p:grpSp>
      <p:sp>
        <p:nvSpPr>
          <p:cNvPr id="2" name="Rectangle 1">
            <a:extLst>
              <a:ext uri="{FF2B5EF4-FFF2-40B4-BE49-F238E27FC236}">
                <a16:creationId xmlns:a16="http://schemas.microsoft.com/office/drawing/2014/main" xmlns="" id="{72A49D4D-8B87-794E-9E5D-09A531FD5876}"/>
              </a:ext>
            </a:extLst>
          </p:cNvPr>
          <p:cNvSpPr/>
          <p:nvPr/>
        </p:nvSpPr>
        <p:spPr>
          <a:xfrm>
            <a:off x="515389" y="-36254"/>
            <a:ext cx="1145493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Growing our compassion practice can help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40332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prstGeom prst="rect">
            <a:avLst/>
          </a:prstGeom>
        </p:spPr>
        <p:txBody>
          <a:bodyPr>
            <a:normAutofit fontScale="90000"/>
          </a:bodyPr>
          <a:lstStyle/>
          <a:p>
            <a:pPr defTabSz="328600">
              <a:spcBef>
                <a:spcPts val="1547"/>
              </a:spcBef>
              <a:defRPr sz="4800"/>
            </a:pPr>
            <a:r>
              <a:t>The MindfuL Self Compassion Model </a:t>
            </a:r>
            <a:r>
              <a:rPr sz="2812"/>
              <a:t>(Neff, 2013)</a:t>
            </a:r>
          </a:p>
        </p:txBody>
      </p:sp>
      <p:sp>
        <p:nvSpPr>
          <p:cNvPr id="271" name="Shape 271"/>
          <p:cNvSpPr/>
          <p:nvPr/>
        </p:nvSpPr>
        <p:spPr>
          <a:xfrm>
            <a:off x="3201995" y="1707780"/>
            <a:ext cx="3176056" cy="3442441"/>
          </a:xfrm>
          <a:prstGeom prst="ellipse">
            <a:avLst/>
          </a:prstGeom>
          <a:ln w="12700">
            <a:solidFill>
              <a:srgbClr val="000000"/>
            </a:solidFill>
            <a:miter lim="400000"/>
          </a:ln>
        </p:spPr>
        <p:txBody>
          <a:bodyPr lIns="35719" tIns="35719" rIns="35719" bIns="35719" anchor="ctr"/>
          <a:lstStyle/>
          <a:p>
            <a:pPr marL="0" marR="0" lvl="0" indent="0" algn="ctr" defTabSz="410751" rtl="0" eaLnBrk="1" fontAlgn="auto" latinLnBrk="0" hangingPunct="0">
              <a:lnSpc>
                <a:spcPct val="80000"/>
              </a:lnSpc>
              <a:spcBef>
                <a:spcPts val="0"/>
              </a:spcBef>
              <a:spcAft>
                <a:spcPts val="0"/>
              </a:spcAft>
              <a:buClrTx/>
              <a:buSzTx/>
              <a:buFontTx/>
              <a:buNone/>
              <a:tabLst/>
              <a:defRPr sz="2800" cap="all">
                <a:solidFill>
                  <a:srgbClr val="FFFFFF"/>
                </a:solidFill>
                <a:latin typeface="DIN Condensed"/>
                <a:ea typeface="DIN Condensed"/>
                <a:cs typeface="DIN Condensed"/>
                <a:sym typeface="DIN Condensed"/>
              </a:defRPr>
            </a:pPr>
            <a:endParaRPr kumimoji="0" sz="1969" b="0" i="0" u="none" strike="noStrike" kern="0" cap="all" spc="0" normalizeH="0" baseline="0" noProof="0">
              <a:ln>
                <a:noFill/>
              </a:ln>
              <a:solidFill>
                <a:srgbClr val="FFFFFF"/>
              </a:solidFill>
              <a:effectLst/>
              <a:uLnTx/>
              <a:uFillTx/>
              <a:latin typeface="DIN Condensed"/>
              <a:sym typeface="DIN Condensed"/>
            </a:endParaRPr>
          </a:p>
        </p:txBody>
      </p:sp>
      <p:sp>
        <p:nvSpPr>
          <p:cNvPr id="272" name="Shape 272"/>
          <p:cNvSpPr/>
          <p:nvPr/>
        </p:nvSpPr>
        <p:spPr>
          <a:xfrm>
            <a:off x="4150786" y="3068316"/>
            <a:ext cx="3176054" cy="3442441"/>
          </a:xfrm>
          <a:prstGeom prst="ellipse">
            <a:avLst/>
          </a:prstGeom>
          <a:ln w="12700">
            <a:solidFill>
              <a:srgbClr val="000000"/>
            </a:solidFill>
            <a:miter lim="400000"/>
          </a:ln>
        </p:spPr>
        <p:txBody>
          <a:bodyPr lIns="35719" tIns="35719" rIns="35719" bIns="35719" anchor="ctr"/>
          <a:lstStyle/>
          <a:p>
            <a:pPr marL="0" marR="0" lvl="0" indent="0" algn="ctr" defTabSz="410751" rtl="0" eaLnBrk="1" fontAlgn="auto" latinLnBrk="0" hangingPunct="0">
              <a:lnSpc>
                <a:spcPct val="80000"/>
              </a:lnSpc>
              <a:spcBef>
                <a:spcPts val="0"/>
              </a:spcBef>
              <a:spcAft>
                <a:spcPts val="0"/>
              </a:spcAft>
              <a:buClrTx/>
              <a:buSzTx/>
              <a:buFontTx/>
              <a:buNone/>
              <a:tabLst/>
              <a:defRPr sz="2800" cap="all">
                <a:solidFill>
                  <a:srgbClr val="FFFFFF"/>
                </a:solidFill>
                <a:latin typeface="DIN Condensed"/>
                <a:ea typeface="DIN Condensed"/>
                <a:cs typeface="DIN Condensed"/>
                <a:sym typeface="DIN Condensed"/>
              </a:defRPr>
            </a:pPr>
            <a:endParaRPr kumimoji="0" sz="1969" b="0" i="0" u="none" strike="noStrike" kern="0" cap="all" spc="0" normalizeH="0" baseline="0" noProof="0">
              <a:ln>
                <a:noFill/>
              </a:ln>
              <a:solidFill>
                <a:srgbClr val="FFFFFF"/>
              </a:solidFill>
              <a:effectLst/>
              <a:uLnTx/>
              <a:uFillTx/>
              <a:latin typeface="DIN Condensed"/>
              <a:sym typeface="DIN Condensed"/>
            </a:endParaRPr>
          </a:p>
        </p:txBody>
      </p:sp>
      <p:sp>
        <p:nvSpPr>
          <p:cNvPr id="273" name="Shape 273"/>
          <p:cNvSpPr/>
          <p:nvPr/>
        </p:nvSpPr>
        <p:spPr>
          <a:xfrm>
            <a:off x="5055371" y="1707780"/>
            <a:ext cx="3290783" cy="3442441"/>
          </a:xfrm>
          <a:prstGeom prst="ellipse">
            <a:avLst/>
          </a:prstGeom>
          <a:ln w="12700">
            <a:solidFill>
              <a:srgbClr val="000000"/>
            </a:solidFill>
            <a:miter lim="400000"/>
          </a:ln>
        </p:spPr>
        <p:txBody>
          <a:bodyPr lIns="35719" tIns="35719" rIns="35719" bIns="35719" anchor="ctr"/>
          <a:lstStyle/>
          <a:p>
            <a:pPr marL="0" marR="0" lvl="0" indent="0" algn="ctr" defTabSz="410751" rtl="0" eaLnBrk="1" fontAlgn="auto" latinLnBrk="0" hangingPunct="0">
              <a:lnSpc>
                <a:spcPct val="80000"/>
              </a:lnSpc>
              <a:spcBef>
                <a:spcPts val="0"/>
              </a:spcBef>
              <a:spcAft>
                <a:spcPts val="0"/>
              </a:spcAft>
              <a:buClrTx/>
              <a:buSzTx/>
              <a:buFontTx/>
              <a:buNone/>
              <a:tabLst/>
              <a:defRPr sz="2800" cap="all">
                <a:solidFill>
                  <a:srgbClr val="FFFFFF"/>
                </a:solidFill>
                <a:latin typeface="DIN Condensed"/>
                <a:ea typeface="DIN Condensed"/>
                <a:cs typeface="DIN Condensed"/>
                <a:sym typeface="DIN Condensed"/>
              </a:defRPr>
            </a:pPr>
            <a:endParaRPr kumimoji="0" sz="1969" b="0" i="0" u="none" strike="noStrike" kern="0" cap="all" spc="0" normalizeH="0" baseline="0" noProof="0">
              <a:ln>
                <a:noFill/>
              </a:ln>
              <a:solidFill>
                <a:srgbClr val="FFFFFF"/>
              </a:solidFill>
              <a:effectLst/>
              <a:uLnTx/>
              <a:uFillTx/>
              <a:latin typeface="DIN Condensed"/>
              <a:sym typeface="DIN Condensed"/>
            </a:endParaRPr>
          </a:p>
        </p:txBody>
      </p:sp>
      <p:sp>
        <p:nvSpPr>
          <p:cNvPr id="274" name="Shape 274"/>
          <p:cNvSpPr/>
          <p:nvPr/>
        </p:nvSpPr>
        <p:spPr>
          <a:xfrm>
            <a:off x="6323193" y="2900784"/>
            <a:ext cx="1686360"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838787"/>
                </a:solidFill>
                <a:latin typeface="Avenir Next Medium"/>
                <a:ea typeface="Avenir Next Medium"/>
                <a:cs typeface="Avenir Next Medium"/>
                <a:sym typeface="Avenir Next Medium"/>
              </a:defRPr>
            </a:lvl1pPr>
          </a:lstStyle>
          <a:p>
            <a:pPr marL="0" marR="0" lvl="0" indent="0" algn="l" defTabSz="410751" rtl="0" eaLnBrk="1" fontAlgn="auto" latinLnBrk="0" hangingPunct="0">
              <a:lnSpc>
                <a:spcPct val="100000"/>
              </a:lnSpc>
              <a:spcBef>
                <a:spcPts val="1687"/>
              </a:spcBef>
              <a:spcAft>
                <a:spcPts val="0"/>
              </a:spcAft>
              <a:buClrTx/>
              <a:buSzTx/>
              <a:buFontTx/>
              <a:buNone/>
              <a:tabLst/>
              <a:defRPr/>
            </a:pPr>
            <a:r>
              <a:rPr kumimoji="0" sz="1406" b="0" i="0" u="none" strike="noStrike" kern="0" cap="none" spc="0" normalizeH="0" baseline="0" noProof="0">
                <a:ln>
                  <a:noFill/>
                </a:ln>
                <a:solidFill>
                  <a:srgbClr val="838787"/>
                </a:solidFill>
                <a:effectLst/>
                <a:uLnTx/>
                <a:uFillTx/>
                <a:latin typeface="Avenir Next Medium"/>
                <a:sym typeface="Avenir Next Medium"/>
              </a:rPr>
              <a:t>Common Humanity</a:t>
            </a:r>
          </a:p>
        </p:txBody>
      </p:sp>
      <p:sp>
        <p:nvSpPr>
          <p:cNvPr id="275" name="Shape 275"/>
          <p:cNvSpPr/>
          <p:nvPr/>
        </p:nvSpPr>
        <p:spPr>
          <a:xfrm>
            <a:off x="3834793" y="2900784"/>
            <a:ext cx="1118897"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838787"/>
                </a:solidFill>
                <a:latin typeface="Avenir Next Medium"/>
                <a:ea typeface="Avenir Next Medium"/>
                <a:cs typeface="Avenir Next Medium"/>
                <a:sym typeface="Avenir Next Medium"/>
              </a:defRPr>
            </a:lvl1pPr>
          </a:lstStyle>
          <a:p>
            <a:pPr marL="0" marR="0" lvl="0" indent="0" algn="l" defTabSz="410751" rtl="0" eaLnBrk="1" fontAlgn="auto" latinLnBrk="0" hangingPunct="0">
              <a:lnSpc>
                <a:spcPct val="100000"/>
              </a:lnSpc>
              <a:spcBef>
                <a:spcPts val="1687"/>
              </a:spcBef>
              <a:spcAft>
                <a:spcPts val="0"/>
              </a:spcAft>
              <a:buClrTx/>
              <a:buSzTx/>
              <a:buFontTx/>
              <a:buNone/>
              <a:tabLst/>
              <a:defRPr/>
            </a:pPr>
            <a:r>
              <a:rPr kumimoji="0" sz="1406" b="0" i="0" u="none" strike="noStrike" kern="0" cap="none" spc="0" normalizeH="0" baseline="0" noProof="0">
                <a:ln>
                  <a:noFill/>
                </a:ln>
                <a:solidFill>
                  <a:srgbClr val="838787"/>
                </a:solidFill>
                <a:effectLst/>
                <a:uLnTx/>
                <a:uFillTx/>
                <a:latin typeface="Avenir Next Medium"/>
                <a:sym typeface="Avenir Next Medium"/>
              </a:rPr>
              <a:t>Mindfulness </a:t>
            </a:r>
          </a:p>
        </p:txBody>
      </p:sp>
      <p:sp>
        <p:nvSpPr>
          <p:cNvPr id="276" name="Shape 276"/>
          <p:cNvSpPr/>
          <p:nvPr/>
        </p:nvSpPr>
        <p:spPr>
          <a:xfrm>
            <a:off x="5137406" y="5459141"/>
            <a:ext cx="1413340" cy="2884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a:solidFill>
                  <a:srgbClr val="838787"/>
                </a:solidFill>
                <a:latin typeface="Avenir Next Medium"/>
                <a:ea typeface="Avenir Next Medium"/>
                <a:cs typeface="Avenir Next Medium"/>
                <a:sym typeface="Avenir Next Medium"/>
              </a:defRPr>
            </a:lvl1pPr>
          </a:lstStyle>
          <a:p>
            <a:pPr marL="0" marR="0" lvl="0" indent="0" algn="l" defTabSz="410751" rtl="0" eaLnBrk="1" fontAlgn="auto" latinLnBrk="0" hangingPunct="0">
              <a:lnSpc>
                <a:spcPct val="100000"/>
              </a:lnSpc>
              <a:spcBef>
                <a:spcPts val="1687"/>
              </a:spcBef>
              <a:spcAft>
                <a:spcPts val="0"/>
              </a:spcAft>
              <a:buClrTx/>
              <a:buSzTx/>
              <a:buFontTx/>
              <a:buNone/>
              <a:tabLst/>
              <a:defRPr/>
            </a:pPr>
            <a:r>
              <a:rPr kumimoji="0" sz="1406" b="0" i="0" u="none" strike="noStrike" kern="0" cap="none" spc="0" normalizeH="0" baseline="0" noProof="0">
                <a:ln>
                  <a:noFill/>
                </a:ln>
                <a:solidFill>
                  <a:srgbClr val="838787"/>
                </a:solidFill>
                <a:effectLst/>
                <a:uLnTx/>
                <a:uFillTx/>
                <a:latin typeface="Avenir Next Medium"/>
                <a:sym typeface="Avenir Next Medium"/>
              </a:rPr>
              <a:t>Self-Kindness</a:t>
            </a:r>
          </a:p>
        </p:txBody>
      </p:sp>
      <p:sp>
        <p:nvSpPr>
          <p:cNvPr id="277" name="Shape 277"/>
          <p:cNvSpPr/>
          <p:nvPr/>
        </p:nvSpPr>
        <p:spPr>
          <a:xfrm>
            <a:off x="5190093" y="3394040"/>
            <a:ext cx="1120501" cy="50481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ctr">
              <a:defRPr>
                <a:solidFill>
                  <a:srgbClr val="838787"/>
                </a:solidFill>
                <a:latin typeface="Avenir Next Medium"/>
                <a:ea typeface="Avenir Next Medium"/>
                <a:cs typeface="Avenir Next Medium"/>
                <a:sym typeface="Avenir Next Medium"/>
              </a:defRPr>
            </a:lvl1pPr>
          </a:lstStyle>
          <a:p>
            <a:pPr marL="0" marR="0" lvl="0" indent="0" algn="ctr" defTabSz="410751" rtl="0" eaLnBrk="1" fontAlgn="auto" latinLnBrk="0" hangingPunct="0">
              <a:lnSpc>
                <a:spcPct val="100000"/>
              </a:lnSpc>
              <a:spcBef>
                <a:spcPts val="1687"/>
              </a:spcBef>
              <a:spcAft>
                <a:spcPts val="0"/>
              </a:spcAft>
              <a:buClrTx/>
              <a:buSzTx/>
              <a:buFontTx/>
              <a:buNone/>
              <a:tabLst/>
              <a:defRPr/>
            </a:pPr>
            <a:r>
              <a:rPr kumimoji="0" sz="1406" b="0" i="0" u="none" strike="noStrike" kern="0" cap="none" spc="0" normalizeH="0" baseline="0" noProof="0">
                <a:ln>
                  <a:noFill/>
                </a:ln>
                <a:solidFill>
                  <a:srgbClr val="838787"/>
                </a:solidFill>
                <a:effectLst/>
                <a:uLnTx/>
                <a:uFillTx/>
                <a:latin typeface="Avenir Next Medium"/>
                <a:sym typeface="Avenir Next Medium"/>
              </a:rPr>
              <a:t>Self Compassion</a:t>
            </a:r>
          </a:p>
        </p:txBody>
      </p:sp>
    </p:spTree>
    <p:extLst>
      <p:ext uri="{BB962C8B-B14F-4D97-AF65-F5344CB8AC3E}">
        <p14:creationId xmlns:p14="http://schemas.microsoft.com/office/powerpoint/2010/main" xmlns="" val="169412581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1809750" y="723305"/>
            <a:ext cx="8572500" cy="508992"/>
          </a:xfrm>
          <a:prstGeom prst="rect">
            <a:avLst/>
          </a:prstGeom>
        </p:spPr>
        <p:txBody>
          <a:bodyPr>
            <a:normAutofit fontScale="90000"/>
          </a:bodyPr>
          <a:lstStyle>
            <a:lvl1pPr defTabSz="467359">
              <a:spcBef>
                <a:spcPts val="2200"/>
              </a:spcBef>
              <a:defRPr sz="4800"/>
            </a:lvl1pPr>
          </a:lstStyle>
          <a:p>
            <a:r>
              <a:t>Some definitions …</a:t>
            </a:r>
          </a:p>
        </p:txBody>
      </p:sp>
      <p:sp>
        <p:nvSpPr>
          <p:cNvPr id="282" name="Shape 282"/>
          <p:cNvSpPr/>
          <p:nvPr/>
        </p:nvSpPr>
        <p:spPr>
          <a:xfrm>
            <a:off x="1930746" y="3208972"/>
            <a:ext cx="7608378" cy="44005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endParaRPr kumimoji="0" sz="2391" b="0" i="0" u="none" strike="noStrike" kern="0" cap="none" spc="0" normalizeH="0" baseline="0" noProof="0">
              <a:ln>
                <a:noFill/>
              </a:ln>
              <a:solidFill>
                <a:srgbClr val="838787"/>
              </a:solidFill>
              <a:effectLst/>
              <a:uLnTx/>
              <a:uFillTx/>
              <a:latin typeface="Avenir Next Medium"/>
              <a:sym typeface="Avenir Next Medium"/>
            </a:endParaRPr>
          </a:p>
        </p:txBody>
      </p:sp>
      <p:grpSp>
        <p:nvGrpSpPr>
          <p:cNvPr id="285" name="Group 285"/>
          <p:cNvGrpSpPr/>
          <p:nvPr/>
        </p:nvGrpSpPr>
        <p:grpSpPr>
          <a:xfrm>
            <a:off x="6863900" y="803788"/>
            <a:ext cx="3726763" cy="2175706"/>
            <a:chOff x="0" y="0"/>
            <a:chExt cx="5300283" cy="3094335"/>
          </a:xfrm>
        </p:grpSpPr>
        <p:sp>
          <p:nvSpPr>
            <p:cNvPr id="283" name="Shape 283"/>
            <p:cNvSpPr/>
            <p:nvPr/>
          </p:nvSpPr>
          <p:spPr>
            <a:xfrm>
              <a:off x="-1" y="0"/>
              <a:ext cx="5300285" cy="3094336"/>
            </a:xfrm>
            <a:prstGeom prst="wedgeEllipseCallout">
              <a:avLst>
                <a:gd name="adj1" fmla="val -71451"/>
                <a:gd name="adj2" fmla="val -14034"/>
              </a:avLst>
            </a:prstGeom>
            <a:gradFill flip="none" rotWithShape="1">
              <a:gsLst>
                <a:gs pos="0">
                  <a:srgbClr val="A5E6FF"/>
                </a:gs>
                <a:gs pos="35000">
                  <a:srgbClr val="BFEDFF"/>
                </a:gs>
                <a:gs pos="100000">
                  <a:srgbClr val="E7F8FF"/>
                </a:gs>
              </a:gsLst>
              <a:lin ang="16200000" scaled="0"/>
            </a:gradFill>
            <a:ln w="9525" cap="flat">
              <a:solidFill>
                <a:srgbClr val="46AAC4"/>
              </a:solidFill>
              <a:prstDash val="solid"/>
              <a:round/>
            </a:ln>
            <a:effectLst>
              <a:outerShdw blurRad="38100" dist="20000" dir="5400000" rotWithShape="0">
                <a:srgbClr val="000000">
                  <a:alpha val="38000"/>
                </a:srgbClr>
              </a:outerShdw>
            </a:effectLst>
          </p:spPr>
          <p:txBody>
            <a:bodyPr wrap="square" lIns="32145" tIns="32145" rIns="32145" bIns="32145" numCol="1" anchor="ctr">
              <a:noAutofit/>
            </a:bodyPr>
            <a:lstStyle/>
            <a:p>
              <a:pPr marL="0" marR="0" lvl="0" indent="0" algn="ctr" defTabSz="642915" rtl="0" eaLnBrk="1" fontAlgn="auto" latinLnBrk="0" hangingPunct="0">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endParaRPr kumimoji="0" sz="1266" b="0" i="0" u="none" strike="noStrike" kern="0" cap="none" spc="0" normalizeH="0" baseline="0" noProof="0">
                <a:ln>
                  <a:noFill/>
                </a:ln>
                <a:solidFill>
                  <a:srgbClr val="000000"/>
                </a:solidFill>
                <a:effectLst/>
                <a:uLnTx/>
                <a:uFillTx/>
                <a:latin typeface="Calibri"/>
                <a:cs typeface="Calibri"/>
                <a:sym typeface="Calibri"/>
              </a:endParaRPr>
            </a:p>
          </p:txBody>
        </p:sp>
        <p:sp>
          <p:nvSpPr>
            <p:cNvPr id="284" name="Shape 284"/>
            <p:cNvSpPr/>
            <p:nvPr/>
          </p:nvSpPr>
          <p:spPr>
            <a:xfrm>
              <a:off x="387271" y="332507"/>
              <a:ext cx="4136804" cy="22711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145" tIns="32145" rIns="32145" bIns="32145" numCol="1" anchor="ctr">
              <a:noAutofit/>
            </a:bodyPr>
            <a:lstStyle/>
            <a:p>
              <a:pPr marL="0" marR="0" lvl="0" indent="0" algn="ctr" defTabSz="642915" rtl="0" eaLnBrk="1" fontAlgn="auto" latinLnBrk="0" hangingPunct="0">
                <a:lnSpc>
                  <a:spcPct val="100000"/>
                </a:lnSpc>
                <a:spcBef>
                  <a:spcPts val="0"/>
                </a:spcBef>
                <a:spcAft>
                  <a:spcPts val="0"/>
                </a:spcAft>
                <a:buClrTx/>
                <a:buSzTx/>
                <a:buFontTx/>
                <a:buNone/>
                <a:tabLst/>
                <a:defRPr sz="1800" b="1">
                  <a:solidFill>
                    <a:srgbClr val="000000"/>
                  </a:solidFill>
                  <a:latin typeface="Calibri"/>
                  <a:ea typeface="Calibri"/>
                  <a:cs typeface="Calibri"/>
                  <a:sym typeface="Calibri"/>
                </a:defRPr>
              </a:pPr>
              <a:r>
                <a:rPr kumimoji="0" sz="1266" b="1" i="0" u="none" strike="noStrike" kern="0" cap="none" spc="0" normalizeH="0" baseline="0" noProof="0">
                  <a:ln>
                    <a:noFill/>
                  </a:ln>
                  <a:solidFill>
                    <a:srgbClr val="000000"/>
                  </a:solidFill>
                  <a:effectLst/>
                  <a:uLnTx/>
                  <a:uFillTx/>
                  <a:latin typeface="Calibri"/>
                  <a:cs typeface="Calibri"/>
                  <a:sym typeface="Calibri"/>
                </a:rPr>
                <a:t>Mindfulness </a:t>
              </a:r>
            </a:p>
            <a:p>
              <a:pPr marL="0" marR="0" lvl="0" indent="0" algn="ctr" defTabSz="642915" rtl="0" eaLnBrk="1" fontAlgn="auto" latinLnBrk="0" hangingPunct="0">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r>
                <a:rPr kumimoji="0" sz="1266" b="0" i="0" u="none" strike="noStrike" kern="0" cap="none" spc="0" normalizeH="0" baseline="0" noProof="0">
                  <a:ln>
                    <a:noFill/>
                  </a:ln>
                  <a:solidFill>
                    <a:srgbClr val="000000"/>
                  </a:solidFill>
                  <a:effectLst/>
                  <a:uLnTx/>
                  <a:uFillTx/>
                  <a:latin typeface="Calibri"/>
                  <a:cs typeface="Calibri"/>
                  <a:sym typeface="Calibri"/>
                </a:rPr>
                <a:t>“paying attention in a particular way; on purpose, in the present moment, and non judgmentally." </a:t>
              </a:r>
            </a:p>
            <a:p>
              <a:pPr marL="0" marR="0" lvl="0" indent="0" algn="ctr" defTabSz="642915" rtl="0" eaLnBrk="1" fontAlgn="auto" latinLnBrk="0" hangingPunct="0">
                <a:lnSpc>
                  <a:spcPct val="100000"/>
                </a:lnSpc>
                <a:spcBef>
                  <a:spcPts val="0"/>
                </a:spcBef>
                <a:spcAft>
                  <a:spcPts val="0"/>
                </a:spcAft>
                <a:buClrTx/>
                <a:buSzTx/>
                <a:buFontTx/>
                <a:buNone/>
                <a:tabLst/>
                <a:defRPr sz="1800" b="1">
                  <a:solidFill>
                    <a:srgbClr val="000000"/>
                  </a:solidFill>
                  <a:latin typeface="Calibri"/>
                  <a:ea typeface="Calibri"/>
                  <a:cs typeface="Calibri"/>
                  <a:sym typeface="Calibri"/>
                </a:defRPr>
              </a:pPr>
              <a:r>
                <a:rPr kumimoji="0" sz="1266" b="1" i="0" u="none" strike="noStrike" kern="0" cap="none" spc="0" normalizeH="0" baseline="0" noProof="0">
                  <a:ln>
                    <a:noFill/>
                  </a:ln>
                  <a:solidFill>
                    <a:srgbClr val="000000"/>
                  </a:solidFill>
                  <a:effectLst/>
                  <a:uLnTx/>
                  <a:uFillTx/>
                  <a:latin typeface="Calibri"/>
                  <a:cs typeface="Calibri"/>
                  <a:sym typeface="Calibri"/>
                </a:rPr>
                <a:t>Jon Kabat-Zinn</a:t>
              </a:r>
            </a:p>
          </p:txBody>
        </p:sp>
      </p:grpSp>
      <p:grpSp>
        <p:nvGrpSpPr>
          <p:cNvPr id="288" name="Group 288"/>
          <p:cNvGrpSpPr/>
          <p:nvPr/>
        </p:nvGrpSpPr>
        <p:grpSpPr>
          <a:xfrm>
            <a:off x="1674958" y="1772650"/>
            <a:ext cx="3638659" cy="2477256"/>
            <a:chOff x="0" y="-117673"/>
            <a:chExt cx="5174980" cy="3523207"/>
          </a:xfrm>
        </p:grpSpPr>
        <p:sp>
          <p:nvSpPr>
            <p:cNvPr id="286" name="Shape 286"/>
            <p:cNvSpPr/>
            <p:nvPr/>
          </p:nvSpPr>
          <p:spPr>
            <a:xfrm>
              <a:off x="0" y="-117674"/>
              <a:ext cx="5174981" cy="3523209"/>
            </a:xfrm>
            <a:prstGeom prst="wedgeEllipseCallout">
              <a:avLst>
                <a:gd name="adj1" fmla="val 24053"/>
                <a:gd name="adj2" fmla="val -80184"/>
              </a:avLst>
            </a:prstGeom>
            <a:gradFill flip="none" rotWithShape="1">
              <a:gsLst>
                <a:gs pos="0">
                  <a:srgbClr val="A5E6FF"/>
                </a:gs>
                <a:gs pos="35000">
                  <a:srgbClr val="BFEDFF"/>
                </a:gs>
                <a:gs pos="100000">
                  <a:srgbClr val="E7F8FF"/>
                </a:gs>
              </a:gsLst>
              <a:lin ang="16200000" scaled="0"/>
            </a:gradFill>
            <a:ln w="9525" cap="flat">
              <a:solidFill>
                <a:srgbClr val="46AAC4"/>
              </a:solidFill>
              <a:prstDash val="solid"/>
              <a:round/>
            </a:ln>
            <a:effectLst>
              <a:outerShdw blurRad="38100" dist="20000" dir="5400000" rotWithShape="0">
                <a:srgbClr val="000000">
                  <a:alpha val="38000"/>
                </a:srgbClr>
              </a:outerShdw>
            </a:effectLst>
          </p:spPr>
          <p:txBody>
            <a:bodyPr wrap="square" lIns="32145" tIns="32145" rIns="32145" bIns="32145" numCol="1" anchor="ctr">
              <a:noAutofit/>
            </a:bodyPr>
            <a:lstStyle/>
            <a:p>
              <a:pPr marL="0" marR="0" lvl="0" indent="0" algn="ctr" defTabSz="642915" rtl="0" eaLnBrk="1" fontAlgn="auto" latinLnBrk="0" hangingPunct="0">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endParaRPr kumimoji="0" sz="1266" b="0" i="0" u="none" strike="noStrike" kern="0" cap="none" spc="0" normalizeH="0" baseline="0" noProof="0">
                <a:ln>
                  <a:noFill/>
                </a:ln>
                <a:solidFill>
                  <a:srgbClr val="000000"/>
                </a:solidFill>
                <a:effectLst/>
                <a:uLnTx/>
                <a:uFillTx/>
                <a:latin typeface="Calibri"/>
                <a:cs typeface="Calibri"/>
                <a:sym typeface="Calibri"/>
              </a:endParaRPr>
            </a:p>
          </p:txBody>
        </p:sp>
        <p:sp>
          <p:nvSpPr>
            <p:cNvPr id="287" name="Shape 287"/>
            <p:cNvSpPr/>
            <p:nvPr/>
          </p:nvSpPr>
          <p:spPr>
            <a:xfrm>
              <a:off x="603381" y="231319"/>
              <a:ext cx="3985752" cy="26563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145" tIns="32145" rIns="32145" bIns="32145" numCol="1" anchor="ctr">
              <a:noAutofit/>
            </a:bodyPr>
            <a:lstStyle/>
            <a:p>
              <a:pPr marL="0" marR="0" lvl="0" indent="0" algn="ctr" defTabSz="642915" rtl="0" eaLnBrk="1" fontAlgn="auto" latinLnBrk="0" hangingPunct="0">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r>
                <a:rPr kumimoji="0" sz="1266" b="1" i="0" u="none" strike="noStrike" kern="0" cap="none" spc="0" normalizeH="0" baseline="0" noProof="0">
                  <a:ln>
                    <a:noFill/>
                  </a:ln>
                  <a:solidFill>
                    <a:srgbClr val="000000"/>
                  </a:solidFill>
                  <a:effectLst/>
                  <a:uLnTx/>
                  <a:uFillTx/>
                  <a:latin typeface="Calibri"/>
                  <a:cs typeface="Calibri"/>
                  <a:sym typeface="Calibri"/>
                </a:rPr>
                <a:t>Self compassion</a:t>
              </a:r>
              <a:r>
                <a:rPr kumimoji="0" sz="1266" b="0" i="0" u="none" strike="noStrike" kern="0" cap="none" spc="0" normalizeH="0" baseline="0" noProof="0">
                  <a:ln>
                    <a:noFill/>
                  </a:ln>
                  <a:solidFill>
                    <a:srgbClr val="000000"/>
                  </a:solidFill>
                  <a:effectLst/>
                  <a:uLnTx/>
                  <a:uFillTx/>
                  <a:latin typeface="Calibri"/>
                  <a:cs typeface="Calibri"/>
                  <a:sym typeface="Calibri"/>
                </a:rPr>
                <a:t> </a:t>
              </a:r>
            </a:p>
            <a:p>
              <a:pPr marL="0" marR="0" lvl="0" indent="0" algn="ctr" defTabSz="642915" rtl="0" eaLnBrk="1" fontAlgn="auto" latinLnBrk="0" hangingPunct="0">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r>
                <a:rPr kumimoji="0" sz="1266" b="0" i="0" u="none" strike="noStrike" kern="0" cap="none" spc="0" normalizeH="0" baseline="0" noProof="0">
                  <a:ln>
                    <a:noFill/>
                  </a:ln>
                  <a:solidFill>
                    <a:srgbClr val="000000"/>
                  </a:solidFill>
                  <a:effectLst/>
                  <a:uLnTx/>
                  <a:uFillTx/>
                  <a:latin typeface="Calibri"/>
                  <a:cs typeface="Calibri"/>
                  <a:sym typeface="Calibri"/>
                </a:rPr>
                <a:t>“when we notice our own suffering, imperfections, failings, difficulties, or feelings of inadequacy - caring for ourselves as we would care for someone we love”. </a:t>
              </a:r>
            </a:p>
            <a:p>
              <a:pPr marL="0" marR="0" lvl="0" indent="0" algn="ctr" defTabSz="642915" rtl="0" eaLnBrk="1" fontAlgn="auto" latinLnBrk="0" hangingPunct="0">
                <a:lnSpc>
                  <a:spcPct val="100000"/>
                </a:lnSpc>
                <a:spcBef>
                  <a:spcPts val="0"/>
                </a:spcBef>
                <a:spcAft>
                  <a:spcPts val="0"/>
                </a:spcAft>
                <a:buClrTx/>
                <a:buSzTx/>
                <a:buFontTx/>
                <a:buNone/>
                <a:tabLst/>
                <a:defRPr sz="1800" b="1">
                  <a:solidFill>
                    <a:srgbClr val="000000"/>
                  </a:solidFill>
                  <a:latin typeface="Calibri"/>
                  <a:ea typeface="Calibri"/>
                  <a:cs typeface="Calibri"/>
                  <a:sym typeface="Calibri"/>
                </a:defRPr>
              </a:pPr>
              <a:r>
                <a:rPr kumimoji="0" sz="1266" b="1" i="0" u="none" strike="noStrike" kern="0" cap="none" spc="0" normalizeH="0" baseline="0" noProof="0">
                  <a:ln>
                    <a:noFill/>
                  </a:ln>
                  <a:solidFill>
                    <a:srgbClr val="000000"/>
                  </a:solidFill>
                  <a:effectLst/>
                  <a:uLnTx/>
                  <a:uFillTx/>
                  <a:latin typeface="Calibri"/>
                  <a:cs typeface="Calibri"/>
                  <a:sym typeface="Calibri"/>
                </a:rPr>
                <a:t>Kristen Neff</a:t>
              </a:r>
            </a:p>
          </p:txBody>
        </p:sp>
      </p:grpSp>
      <p:sp>
        <p:nvSpPr>
          <p:cNvPr id="289" name="Shape 289"/>
          <p:cNvSpPr/>
          <p:nvPr/>
        </p:nvSpPr>
        <p:spPr>
          <a:xfrm>
            <a:off x="6842053" y="3579883"/>
            <a:ext cx="3770457" cy="1928696"/>
          </a:xfrm>
          <a:prstGeom prst="wedgeEllipseCallout">
            <a:avLst>
              <a:gd name="adj1" fmla="val -60100"/>
              <a:gd name="adj2" fmla="val -115223"/>
            </a:avLst>
          </a:prstGeom>
          <a:gradFill>
            <a:gsLst>
              <a:gs pos="0">
                <a:srgbClr val="A5E6FF"/>
              </a:gs>
              <a:gs pos="35000">
                <a:srgbClr val="BFEDFF"/>
              </a:gs>
              <a:gs pos="100000">
                <a:srgbClr val="E7F8FF"/>
              </a:gs>
            </a:gsLst>
            <a:lin ang="16200000"/>
          </a:gradFill>
          <a:ln>
            <a:solidFill>
              <a:srgbClr val="46AAC4"/>
            </a:solidFill>
          </a:ln>
          <a:effectLst>
            <a:outerShdw blurRad="38100" dist="20000" dir="5400000" rotWithShape="0">
              <a:srgbClr val="000000">
                <a:alpha val="38000"/>
              </a:srgbClr>
            </a:outerShdw>
          </a:effectLst>
        </p:spPr>
        <p:txBody>
          <a:bodyPr lIns="32145" tIns="32145" rIns="32145" bIns="32145" anchor="ctr"/>
          <a:lstStyle/>
          <a:p>
            <a:pPr marL="0" marR="0" lvl="0" indent="0" algn="l" defTabSz="642915" rtl="0" eaLnBrk="1" fontAlgn="auto" latinLnBrk="0" hangingPunct="0">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endParaRPr kumimoji="0" sz="1266" b="0" i="0" u="none" strike="noStrike" kern="0" cap="none" spc="0" normalizeH="0" baseline="0" noProof="0">
              <a:ln>
                <a:noFill/>
              </a:ln>
              <a:solidFill>
                <a:srgbClr val="000000"/>
              </a:solidFill>
              <a:effectLst/>
              <a:uLnTx/>
              <a:uFillTx/>
              <a:latin typeface="Calibri"/>
              <a:cs typeface="Calibri"/>
              <a:sym typeface="Calibri"/>
            </a:endParaRPr>
          </a:p>
        </p:txBody>
      </p:sp>
      <p:sp>
        <p:nvSpPr>
          <p:cNvPr id="290" name="Shape 290"/>
          <p:cNvSpPr/>
          <p:nvPr/>
        </p:nvSpPr>
        <p:spPr>
          <a:xfrm>
            <a:off x="7525301" y="3676385"/>
            <a:ext cx="2403960" cy="1735691"/>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nchor="ctr"/>
          <a:lstStyle/>
          <a:p>
            <a:pPr marL="0" marR="0" lvl="0" indent="0" algn="ctr" defTabSz="642915" rtl="0" eaLnBrk="1" fontAlgn="auto" latinLnBrk="0" hangingPunct="0">
              <a:lnSpc>
                <a:spcPct val="100000"/>
              </a:lnSpc>
              <a:spcBef>
                <a:spcPts val="0"/>
              </a:spcBef>
              <a:spcAft>
                <a:spcPts val="0"/>
              </a:spcAft>
              <a:buClrTx/>
              <a:buSzTx/>
              <a:buFontTx/>
              <a:buNone/>
              <a:tabLst/>
              <a:defRPr sz="1800" b="1">
                <a:solidFill>
                  <a:srgbClr val="000000"/>
                </a:solidFill>
                <a:latin typeface="Calibri"/>
                <a:ea typeface="Calibri"/>
                <a:cs typeface="Calibri"/>
                <a:sym typeface="Calibri"/>
              </a:defRPr>
            </a:pPr>
            <a:r>
              <a:rPr kumimoji="0" sz="1266" b="1" i="0" u="none" strike="noStrike" kern="0" cap="none" spc="0" normalizeH="0" baseline="0" noProof="0">
                <a:ln>
                  <a:noFill/>
                </a:ln>
                <a:solidFill>
                  <a:srgbClr val="000000"/>
                </a:solidFill>
                <a:effectLst/>
                <a:uLnTx/>
                <a:uFillTx/>
                <a:latin typeface="Calibri"/>
                <a:cs typeface="Calibri"/>
                <a:sym typeface="Calibri"/>
              </a:rPr>
              <a:t>Compassion</a:t>
            </a:r>
          </a:p>
          <a:p>
            <a:pPr marL="0" marR="0" lvl="0" indent="0" algn="ctr" defTabSz="642915" rtl="0" eaLnBrk="1" fontAlgn="auto" latinLnBrk="0" hangingPunct="0">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r>
              <a:rPr kumimoji="0" sz="1266" b="0" i="0" u="none" strike="noStrike" kern="0" cap="none" spc="0" normalizeH="0" baseline="0" noProof="0">
                <a:ln>
                  <a:noFill/>
                </a:ln>
                <a:solidFill>
                  <a:srgbClr val="000000"/>
                </a:solidFill>
                <a:effectLst/>
                <a:uLnTx/>
                <a:uFillTx/>
                <a:latin typeface="Calibri"/>
                <a:cs typeface="Calibri"/>
                <a:sym typeface="Calibri"/>
              </a:rPr>
              <a:t> “deep awareness of the suffering of oneself and other living beings, coupled with the wish and effort to alleviate it” </a:t>
            </a:r>
          </a:p>
          <a:p>
            <a:pPr marL="0" marR="0" lvl="0" indent="0" algn="ctr" defTabSz="642915" rtl="0" eaLnBrk="1" fontAlgn="auto" latinLnBrk="0" hangingPunct="0">
              <a:lnSpc>
                <a:spcPct val="100000"/>
              </a:lnSpc>
              <a:spcBef>
                <a:spcPts val="0"/>
              </a:spcBef>
              <a:spcAft>
                <a:spcPts val="0"/>
              </a:spcAft>
              <a:buClrTx/>
              <a:buSzTx/>
              <a:buFontTx/>
              <a:buNone/>
              <a:tabLst/>
              <a:defRPr sz="1800" b="1">
                <a:solidFill>
                  <a:srgbClr val="000000"/>
                </a:solidFill>
                <a:latin typeface="Calibri"/>
                <a:ea typeface="Calibri"/>
                <a:cs typeface="Calibri"/>
                <a:sym typeface="Calibri"/>
              </a:defRPr>
            </a:pPr>
            <a:r>
              <a:rPr kumimoji="0" sz="1266" b="1" i="0" u="none" strike="noStrike" kern="0" cap="none" spc="0" normalizeH="0" baseline="0" noProof="0">
                <a:ln>
                  <a:noFill/>
                </a:ln>
                <a:solidFill>
                  <a:srgbClr val="000000"/>
                </a:solidFill>
                <a:effectLst/>
                <a:uLnTx/>
                <a:uFillTx/>
                <a:latin typeface="Calibri"/>
                <a:cs typeface="Calibri"/>
                <a:sym typeface="Calibri"/>
              </a:rPr>
              <a:t>Paul Gilbert</a:t>
            </a:r>
          </a:p>
        </p:txBody>
      </p:sp>
      <p:sp>
        <p:nvSpPr>
          <p:cNvPr id="291" name="Shape 291"/>
          <p:cNvSpPr/>
          <p:nvPr/>
        </p:nvSpPr>
        <p:spPr>
          <a:xfrm rot="21569335" flipH="1">
            <a:off x="2198703" y="4318335"/>
            <a:ext cx="4103657" cy="2099138"/>
          </a:xfrm>
          <a:prstGeom prst="wedgeEllipseCallout">
            <a:avLst>
              <a:gd name="adj1" fmla="val -60100"/>
              <a:gd name="adj2" fmla="val -115223"/>
            </a:avLst>
          </a:prstGeom>
          <a:gradFill>
            <a:gsLst>
              <a:gs pos="0">
                <a:srgbClr val="A5E6FF"/>
              </a:gs>
              <a:gs pos="35000">
                <a:srgbClr val="BFEDFF"/>
              </a:gs>
              <a:gs pos="100000">
                <a:srgbClr val="E7F8FF"/>
              </a:gs>
            </a:gsLst>
            <a:lin ang="16200000"/>
          </a:gradFill>
          <a:ln>
            <a:solidFill>
              <a:srgbClr val="46AAC4"/>
            </a:solidFill>
          </a:ln>
          <a:effectLst>
            <a:outerShdw blurRad="38100" dist="20000" dir="5400000" rotWithShape="0">
              <a:srgbClr val="000000">
                <a:alpha val="38000"/>
              </a:srgbClr>
            </a:outerShdw>
          </a:effectLst>
        </p:spPr>
        <p:txBody>
          <a:bodyPr lIns="32145" tIns="32145" rIns="32145" bIns="32145" anchor="ctr"/>
          <a:lstStyle/>
          <a:p>
            <a:pPr marL="0" marR="0" lvl="0" indent="0" algn="l" defTabSz="642915" rtl="0" eaLnBrk="1" fontAlgn="auto" latinLnBrk="0" hangingPunct="0">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endParaRPr kumimoji="0" sz="1266" b="0" i="0" u="none" strike="noStrike" kern="0" cap="none" spc="0" normalizeH="0" baseline="0" noProof="0">
              <a:ln>
                <a:noFill/>
              </a:ln>
              <a:solidFill>
                <a:srgbClr val="000000"/>
              </a:solidFill>
              <a:effectLst/>
              <a:uLnTx/>
              <a:uFillTx/>
              <a:latin typeface="Calibri"/>
              <a:cs typeface="Calibri"/>
              <a:sym typeface="Calibri"/>
            </a:endParaRPr>
          </a:p>
        </p:txBody>
      </p:sp>
      <p:sp>
        <p:nvSpPr>
          <p:cNvPr id="292" name="Shape 292"/>
          <p:cNvSpPr/>
          <p:nvPr/>
        </p:nvSpPr>
        <p:spPr>
          <a:xfrm>
            <a:off x="2881864" y="4500059"/>
            <a:ext cx="2521394" cy="1735691"/>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nchor="ctr"/>
          <a:lstStyle/>
          <a:p>
            <a:pPr marL="0" marR="0" lvl="0" indent="0" algn="ctr" defTabSz="642915" rtl="0" eaLnBrk="1" fontAlgn="auto" latinLnBrk="0" hangingPunct="0">
              <a:lnSpc>
                <a:spcPct val="100000"/>
              </a:lnSpc>
              <a:spcBef>
                <a:spcPts val="0"/>
              </a:spcBef>
              <a:spcAft>
                <a:spcPts val="0"/>
              </a:spcAft>
              <a:buClrTx/>
              <a:buSzTx/>
              <a:buFontTx/>
              <a:buNone/>
              <a:tabLst/>
              <a:defRPr sz="1800" b="1">
                <a:solidFill>
                  <a:srgbClr val="000000"/>
                </a:solidFill>
                <a:latin typeface="Calibri"/>
                <a:ea typeface="Calibri"/>
                <a:cs typeface="Calibri"/>
                <a:sym typeface="Calibri"/>
              </a:defRPr>
            </a:pPr>
            <a:r>
              <a:rPr kumimoji="0" sz="1266" b="1" i="0" u="none" strike="noStrike" kern="0" cap="none" spc="0" normalizeH="0" baseline="0" noProof="0">
                <a:ln>
                  <a:noFill/>
                </a:ln>
                <a:solidFill>
                  <a:srgbClr val="000000"/>
                </a:solidFill>
                <a:effectLst/>
                <a:uLnTx/>
                <a:uFillTx/>
                <a:latin typeface="Calibri"/>
                <a:cs typeface="Calibri"/>
                <a:sym typeface="Calibri"/>
              </a:rPr>
              <a:t>Common Humanity</a:t>
            </a:r>
          </a:p>
          <a:p>
            <a:pPr marL="0" marR="0" lvl="0" indent="0" algn="ctr" defTabSz="642915" rtl="0" eaLnBrk="1" fontAlgn="auto" latinLnBrk="0" hangingPunct="0">
              <a:lnSpc>
                <a:spcPct val="100000"/>
              </a:lnSpc>
              <a:spcBef>
                <a:spcPts val="0"/>
              </a:spcBef>
              <a:spcAft>
                <a:spcPts val="0"/>
              </a:spcAft>
              <a:buClrTx/>
              <a:buSzTx/>
              <a:buFontTx/>
              <a:buNone/>
              <a:tabLst/>
              <a:defRPr sz="1800">
                <a:solidFill>
                  <a:srgbClr val="000000"/>
                </a:solidFill>
                <a:latin typeface="Calibri"/>
                <a:ea typeface="Calibri"/>
                <a:cs typeface="Calibri"/>
                <a:sym typeface="Calibri"/>
              </a:defRPr>
            </a:pPr>
            <a:r>
              <a:rPr kumimoji="0" sz="1266" b="0" i="0" u="none" strike="noStrike" kern="0" cap="none" spc="0" normalizeH="0" baseline="0" noProof="0">
                <a:ln>
                  <a:noFill/>
                </a:ln>
                <a:solidFill>
                  <a:srgbClr val="000000"/>
                </a:solidFill>
                <a:effectLst/>
                <a:uLnTx/>
                <a:uFillTx/>
                <a:latin typeface="Calibri"/>
                <a:cs typeface="Calibri"/>
                <a:sym typeface="Calibri"/>
              </a:rPr>
              <a:t> “We are all connected, I don’t want to over-simply things but the suffering from the loss of a loved one is not dependent on nationality, ethnicity or religion - pain is pain and joy is joy” </a:t>
            </a:r>
          </a:p>
          <a:p>
            <a:pPr marL="0" marR="0" lvl="0" indent="0" algn="ctr" defTabSz="642915" rtl="0" eaLnBrk="1" fontAlgn="auto" latinLnBrk="0" hangingPunct="0">
              <a:lnSpc>
                <a:spcPct val="100000"/>
              </a:lnSpc>
              <a:spcBef>
                <a:spcPts val="0"/>
              </a:spcBef>
              <a:spcAft>
                <a:spcPts val="0"/>
              </a:spcAft>
              <a:buClrTx/>
              <a:buSzTx/>
              <a:buFontTx/>
              <a:buNone/>
              <a:tabLst/>
              <a:defRPr sz="1800" b="1">
                <a:solidFill>
                  <a:srgbClr val="000000"/>
                </a:solidFill>
                <a:latin typeface="Calibri"/>
                <a:ea typeface="Calibri"/>
                <a:cs typeface="Calibri"/>
                <a:sym typeface="Calibri"/>
              </a:defRPr>
            </a:pPr>
            <a:r>
              <a:rPr kumimoji="0" sz="1266" b="1" i="0" u="none" strike="noStrike" kern="0" cap="none" spc="0" normalizeH="0" baseline="0" noProof="0">
                <a:ln>
                  <a:noFill/>
                </a:ln>
                <a:solidFill>
                  <a:srgbClr val="000000"/>
                </a:solidFill>
                <a:effectLst/>
                <a:uLnTx/>
                <a:uFillTx/>
                <a:latin typeface="Calibri"/>
                <a:cs typeface="Calibri"/>
                <a:sym typeface="Calibri"/>
              </a:rPr>
              <a:t>Desmond Tutu</a:t>
            </a:r>
          </a:p>
        </p:txBody>
      </p:sp>
    </p:spTree>
    <p:extLst>
      <p:ext uri="{BB962C8B-B14F-4D97-AF65-F5344CB8AC3E}">
        <p14:creationId xmlns:p14="http://schemas.microsoft.com/office/powerpoint/2010/main" xmlns="" val="348202921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285"/>
                                        </p:tgtEl>
                                        <p:attrNameLst>
                                          <p:attrName>style.visibility</p:attrName>
                                        </p:attrNameLst>
                                      </p:cBhvr>
                                      <p:to>
                                        <p:strVal val="visible"/>
                                      </p:to>
                                    </p:set>
                                    <p:anim calcmode="lin" valueType="num">
                                      <p:cBhvr>
                                        <p:cTn id="7" dur="500" fill="hold"/>
                                        <p:tgtEl>
                                          <p:spTgt spid="285"/>
                                        </p:tgtEl>
                                        <p:attrNameLst>
                                          <p:attrName>ppt_x</p:attrName>
                                        </p:attrNameLst>
                                      </p:cBhvr>
                                      <p:tavLst>
                                        <p:tav tm="0">
                                          <p:val>
                                            <p:strVal val="0-#ppt_w/2"/>
                                          </p:val>
                                        </p:tav>
                                        <p:tav tm="100000">
                                          <p:val>
                                            <p:strVal val="#ppt_x"/>
                                          </p:val>
                                        </p:tav>
                                      </p:tavLst>
                                    </p:anim>
                                    <p:anim calcmode="lin" valueType="num">
                                      <p:cBhvr>
                                        <p:cTn id="8" dur="500" fill="hold"/>
                                        <p:tgtEl>
                                          <p:spTgt spid="2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288"/>
                                        </p:tgtEl>
                                        <p:attrNameLst>
                                          <p:attrName>style.visibility</p:attrName>
                                        </p:attrNameLst>
                                      </p:cBhvr>
                                      <p:to>
                                        <p:strVal val="visible"/>
                                      </p:to>
                                    </p:set>
                                    <p:anim calcmode="lin" valueType="num">
                                      <p:cBhvr>
                                        <p:cTn id="13" dur="500" fill="hold"/>
                                        <p:tgtEl>
                                          <p:spTgt spid="288"/>
                                        </p:tgtEl>
                                        <p:attrNameLst>
                                          <p:attrName>ppt_x</p:attrName>
                                        </p:attrNameLst>
                                      </p:cBhvr>
                                      <p:tavLst>
                                        <p:tav tm="0">
                                          <p:val>
                                            <p:strVal val="#ppt_x"/>
                                          </p:val>
                                        </p:tav>
                                        <p:tav tm="100000">
                                          <p:val>
                                            <p:strVal val="#ppt_x"/>
                                          </p:val>
                                        </p:tav>
                                      </p:tavLst>
                                    </p:anim>
                                    <p:anim calcmode="lin" valueType="num">
                                      <p:cBhvr>
                                        <p:cTn id="14" dur="500" fill="hold"/>
                                        <p:tgtEl>
                                          <p:spTgt spid="28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iterate>
                                    <p:tmAbs val="0"/>
                                  </p:iterate>
                                  <p:childTnLst>
                                    <p:set>
                                      <p:cBhvr>
                                        <p:cTn id="18" fill="hold"/>
                                        <p:tgtEl>
                                          <p:spTgt spid="289"/>
                                        </p:tgtEl>
                                        <p:attrNameLst>
                                          <p:attrName>style.visibility</p:attrName>
                                        </p:attrNameLst>
                                      </p:cBhvr>
                                      <p:to>
                                        <p:strVal val="visible"/>
                                      </p:to>
                                    </p:set>
                                    <p:anim calcmode="lin" valueType="num">
                                      <p:cBhvr>
                                        <p:cTn id="19" dur="500" fill="hold"/>
                                        <p:tgtEl>
                                          <p:spTgt spid="289"/>
                                        </p:tgtEl>
                                        <p:attrNameLst>
                                          <p:attrName>ppt_x</p:attrName>
                                        </p:attrNameLst>
                                      </p:cBhvr>
                                      <p:tavLst>
                                        <p:tav tm="0">
                                          <p:val>
                                            <p:strVal val="1+#ppt_w/2"/>
                                          </p:val>
                                        </p:tav>
                                        <p:tav tm="100000">
                                          <p:val>
                                            <p:strVal val="#ppt_x"/>
                                          </p:val>
                                        </p:tav>
                                      </p:tavLst>
                                    </p:anim>
                                    <p:anim calcmode="lin" valueType="num">
                                      <p:cBhvr>
                                        <p:cTn id="20" dur="500" fill="hold"/>
                                        <p:tgtEl>
                                          <p:spTgt spid="28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iterate>
                                    <p:tmAbs val="0"/>
                                  </p:iterate>
                                  <p:childTnLst>
                                    <p:set>
                                      <p:cBhvr>
                                        <p:cTn id="24" fill="hold"/>
                                        <p:tgtEl>
                                          <p:spTgt spid="291"/>
                                        </p:tgtEl>
                                        <p:attrNameLst>
                                          <p:attrName>style.visibility</p:attrName>
                                        </p:attrNameLst>
                                      </p:cBhvr>
                                      <p:to>
                                        <p:strVal val="visible"/>
                                      </p:to>
                                    </p:set>
                                    <p:anim calcmode="lin" valueType="num">
                                      <p:cBhvr>
                                        <p:cTn id="25" dur="500" fill="hold"/>
                                        <p:tgtEl>
                                          <p:spTgt spid="291"/>
                                        </p:tgtEl>
                                        <p:attrNameLst>
                                          <p:attrName>ppt_x</p:attrName>
                                        </p:attrNameLst>
                                      </p:cBhvr>
                                      <p:tavLst>
                                        <p:tav tm="0">
                                          <p:val>
                                            <p:strVal val="1+#ppt_w/2"/>
                                          </p:val>
                                        </p:tav>
                                        <p:tav tm="100000">
                                          <p:val>
                                            <p:strVal val="#ppt_x"/>
                                          </p:val>
                                        </p:tav>
                                      </p:tavLst>
                                    </p:anim>
                                    <p:anim calcmode="lin" valueType="num">
                                      <p:cBhvr>
                                        <p:cTn id="26" dur="500" fill="hold"/>
                                        <p:tgtEl>
                                          <p:spTgt spid="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advAuto="0"/>
      <p:bldP spid="288" grpId="0" animBg="1" advAuto="0"/>
      <p:bldP spid="289" grpId="0" animBg="1" advAuto="0"/>
      <p:bldP spid="291"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p:cNvSpPr>
          <p:nvPr>
            <p:ph type="title"/>
          </p:nvPr>
        </p:nvSpPr>
        <p:spPr>
          <a:xfrm>
            <a:off x="2018362" y="1080492"/>
            <a:ext cx="8363888" cy="508992"/>
          </a:xfrm>
          <a:prstGeom prst="rect">
            <a:avLst/>
          </a:prstGeom>
        </p:spPr>
        <p:txBody>
          <a:bodyPr>
            <a:normAutofit fontScale="90000"/>
          </a:bodyPr>
          <a:lstStyle>
            <a:lvl1pPr defTabSz="415949">
              <a:spcBef>
                <a:spcPts val="1900"/>
              </a:spcBef>
              <a:defRPr sz="4272"/>
            </a:lvl1pPr>
          </a:lstStyle>
          <a:p>
            <a:r>
              <a:rPr dirty="0"/>
              <a:t>How do you speak to a friend - when something’s gone wrong?</a:t>
            </a:r>
          </a:p>
        </p:txBody>
      </p:sp>
      <p:sp>
        <p:nvSpPr>
          <p:cNvPr id="303" name="Shape 303"/>
          <p:cNvSpPr/>
          <p:nvPr/>
        </p:nvSpPr>
        <p:spPr>
          <a:xfrm>
            <a:off x="2196266" y="2368610"/>
            <a:ext cx="7799468" cy="23132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A specific event or time or the year?</a:t>
            </a:r>
          </a:p>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How do you talk to them?</a:t>
            </a:r>
          </a:p>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What tone of voice do you use?</a:t>
            </a:r>
          </a:p>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What sorts of things do you say?</a:t>
            </a:r>
          </a:p>
        </p:txBody>
      </p:sp>
      <p:pic>
        <p:nvPicPr>
          <p:cNvPr id="304" name="pasted-image.tiff"/>
          <p:cNvPicPr>
            <a:picLocks noChangeAspect="1"/>
          </p:cNvPicPr>
          <p:nvPr/>
        </p:nvPicPr>
        <p:blipFill>
          <a:blip r:embed="rId3"/>
          <a:stretch>
            <a:fillRect/>
          </a:stretch>
        </p:blipFill>
        <p:spPr>
          <a:xfrm>
            <a:off x="5358238" y="5033156"/>
            <a:ext cx="4369168" cy="1032557"/>
          </a:xfrm>
          <a:prstGeom prst="rect">
            <a:avLst/>
          </a:prstGeom>
          <a:ln w="12700">
            <a:miter lim="400000"/>
          </a:ln>
        </p:spPr>
      </p:pic>
      <p:sp>
        <p:nvSpPr>
          <p:cNvPr id="305" name="Shape 305"/>
          <p:cNvSpPr/>
          <p:nvPr/>
        </p:nvSpPr>
        <p:spPr>
          <a:xfrm>
            <a:off x="5674572" y="4661236"/>
            <a:ext cx="3736500" cy="1032557"/>
          </a:xfrm>
          <a:custGeom>
            <a:avLst/>
            <a:gdLst/>
            <a:ahLst/>
            <a:cxnLst>
              <a:cxn ang="0">
                <a:pos x="wd2" y="hd2"/>
              </a:cxn>
              <a:cxn ang="5400000">
                <a:pos x="wd2" y="hd2"/>
              </a:cxn>
              <a:cxn ang="10800000">
                <a:pos x="wd2" y="hd2"/>
              </a:cxn>
              <a:cxn ang="16200000">
                <a:pos x="wd2" y="hd2"/>
              </a:cxn>
            </a:cxnLst>
            <a:rect l="0" t="0" r="r" b="b"/>
            <a:pathLst>
              <a:path w="19676" h="20551" extrusionOk="0">
                <a:moveTo>
                  <a:pt x="16806" y="3010"/>
                </a:moveTo>
                <a:cubicBezTo>
                  <a:pt x="20627" y="7041"/>
                  <a:pt x="20638" y="13525"/>
                  <a:pt x="16806" y="17535"/>
                </a:cubicBezTo>
                <a:cubicBezTo>
                  <a:pt x="12962" y="21557"/>
                  <a:pt x="6714" y="21557"/>
                  <a:pt x="2870" y="17535"/>
                </a:cubicBezTo>
                <a:cubicBezTo>
                  <a:pt x="-962" y="13525"/>
                  <a:pt x="-951" y="7041"/>
                  <a:pt x="2870" y="3010"/>
                </a:cubicBezTo>
                <a:cubicBezTo>
                  <a:pt x="4786" y="989"/>
                  <a:pt x="7310" y="-43"/>
                  <a:pt x="9838" y="2"/>
                </a:cubicBezTo>
                <a:cubicBezTo>
                  <a:pt x="12366" y="-43"/>
                  <a:pt x="14890" y="989"/>
                  <a:pt x="16806" y="3010"/>
                </a:cubicBezTo>
                <a:close/>
              </a:path>
            </a:pathLst>
          </a:custGeom>
          <a:solidFill>
            <a:srgbClr val="FFFFFF"/>
          </a:solidFill>
          <a:ln w="12700">
            <a:miter lim="400000"/>
          </a:ln>
        </p:spPr>
        <p:txBody>
          <a:bodyPr lIns="35719" tIns="35719" rIns="35719" bIns="35719" anchor="ctr"/>
          <a:lstStyle/>
          <a:p>
            <a:pPr marL="0" marR="0" lvl="0" indent="0" algn="l" defTabSz="410751" rtl="0" eaLnBrk="1" fontAlgn="auto" latinLnBrk="0" hangingPunct="0">
              <a:lnSpc>
                <a:spcPct val="100000"/>
              </a:lnSpc>
              <a:spcBef>
                <a:spcPts val="1687"/>
              </a:spcBef>
              <a:spcAft>
                <a:spcPts val="0"/>
              </a:spcAft>
              <a:buClrTx/>
              <a:buSzTx/>
              <a:buFontTx/>
              <a:buNone/>
              <a:tabLst/>
              <a:defRPr>
                <a:solidFill>
                  <a:srgbClr val="FFFFFF"/>
                </a:solidFill>
              </a:defRPr>
            </a:pPr>
            <a:endParaRPr kumimoji="0" sz="1406"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pic>
        <p:nvPicPr>
          <p:cNvPr id="306" name="pasted-image.tiff"/>
          <p:cNvPicPr>
            <a:picLocks noChangeAspect="1"/>
          </p:cNvPicPr>
          <p:nvPr/>
        </p:nvPicPr>
        <p:blipFill>
          <a:blip r:embed="rId4"/>
          <a:srcRect r="8476" b="3238"/>
          <a:stretch>
            <a:fillRect/>
          </a:stretch>
        </p:blipFill>
        <p:spPr>
          <a:xfrm>
            <a:off x="8551606" y="4016330"/>
            <a:ext cx="1217798" cy="726811"/>
          </a:xfrm>
          <a:prstGeom prst="rect">
            <a:avLst/>
          </a:prstGeom>
          <a:ln w="12700">
            <a:miter lim="400000"/>
          </a:ln>
        </p:spPr>
      </p:pic>
      <p:pic>
        <p:nvPicPr>
          <p:cNvPr id="307" name="pasted-image.tiff"/>
          <p:cNvPicPr>
            <a:picLocks noChangeAspect="1"/>
          </p:cNvPicPr>
          <p:nvPr/>
        </p:nvPicPr>
        <p:blipFill>
          <a:blip r:embed="rId5"/>
          <a:srcRect l="1624" t="9510" r="1624" b="9510"/>
          <a:stretch>
            <a:fillRect/>
          </a:stretch>
        </p:blipFill>
        <p:spPr>
          <a:xfrm>
            <a:off x="3473520" y="5087936"/>
            <a:ext cx="1700949" cy="749708"/>
          </a:xfrm>
          <a:prstGeom prst="rect">
            <a:avLst/>
          </a:prstGeom>
          <a:ln w="12700">
            <a:miter lim="400000"/>
          </a:ln>
        </p:spPr>
      </p:pic>
    </p:spTree>
    <p:extLst>
      <p:ext uri="{BB962C8B-B14F-4D97-AF65-F5344CB8AC3E}">
        <p14:creationId xmlns:p14="http://schemas.microsoft.com/office/powerpoint/2010/main" xmlns="" val="355629676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p:cNvSpPr>
          <p:nvPr>
            <p:ph type="title"/>
          </p:nvPr>
        </p:nvSpPr>
        <p:spPr>
          <a:prstGeom prst="rect">
            <a:avLst/>
          </a:prstGeom>
        </p:spPr>
        <p:txBody>
          <a:bodyPr>
            <a:normAutofit fontScale="90000"/>
          </a:bodyPr>
          <a:lstStyle>
            <a:lvl1pPr defTabSz="399871">
              <a:spcBef>
                <a:spcPts val="1800"/>
              </a:spcBef>
              <a:defRPr sz="4048"/>
            </a:lvl1pPr>
          </a:lstStyle>
          <a:p>
            <a:r>
              <a:t>exercise - How do I speak to myself when something’s gone wrong?</a:t>
            </a:r>
          </a:p>
        </p:txBody>
      </p:sp>
      <p:sp>
        <p:nvSpPr>
          <p:cNvPr id="297" name="Shape 297"/>
          <p:cNvSpPr/>
          <p:nvPr/>
        </p:nvSpPr>
        <p:spPr>
          <a:xfrm>
            <a:off x="1954559" y="1869689"/>
            <a:ext cx="7608379" cy="330558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Think of times of the year/week or a specific event?</a:t>
            </a:r>
          </a:p>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How do you talk to your self?</a:t>
            </a:r>
          </a:p>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What tone of voice do you use?</a:t>
            </a:r>
          </a:p>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What are the feelings? Inadequacy, shame, threat</a:t>
            </a:r>
          </a:p>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Maybe you notice a difference in how your body feels?</a:t>
            </a:r>
          </a:p>
        </p:txBody>
      </p:sp>
      <p:pic>
        <p:nvPicPr>
          <p:cNvPr id="298" name="image34.jpeg"/>
          <p:cNvPicPr>
            <a:picLocks noChangeAspect="1"/>
          </p:cNvPicPr>
          <p:nvPr/>
        </p:nvPicPr>
        <p:blipFill>
          <a:blip r:embed="rId3"/>
          <a:stretch>
            <a:fillRect/>
          </a:stretch>
        </p:blipFill>
        <p:spPr>
          <a:xfrm>
            <a:off x="8892938" y="4981558"/>
            <a:ext cx="1468394" cy="1632727"/>
          </a:xfrm>
          <a:prstGeom prst="rect">
            <a:avLst/>
          </a:prstGeom>
          <a:ln w="12700">
            <a:miter lim="400000"/>
          </a:ln>
        </p:spPr>
      </p:pic>
    </p:spTree>
    <p:extLst>
      <p:ext uri="{BB962C8B-B14F-4D97-AF65-F5344CB8AC3E}">
        <p14:creationId xmlns:p14="http://schemas.microsoft.com/office/powerpoint/2010/main" xmlns="" val="334080529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xfrm>
            <a:off x="2169008" y="1080492"/>
            <a:ext cx="8213242" cy="508992"/>
          </a:xfrm>
          <a:prstGeom prst="rect">
            <a:avLst/>
          </a:prstGeom>
        </p:spPr>
        <p:txBody>
          <a:bodyPr>
            <a:normAutofit fontScale="90000"/>
          </a:bodyPr>
          <a:lstStyle>
            <a:lvl1pPr defTabSz="467359">
              <a:spcBef>
                <a:spcPts val="2200"/>
              </a:spcBef>
              <a:defRPr sz="4800"/>
            </a:lvl1pPr>
          </a:lstStyle>
          <a:p>
            <a:r>
              <a:t>The two arrows - Your not alone…</a:t>
            </a:r>
          </a:p>
        </p:txBody>
      </p:sp>
      <p:sp>
        <p:nvSpPr>
          <p:cNvPr id="312" name="Shape 312"/>
          <p:cNvSpPr/>
          <p:nvPr/>
        </p:nvSpPr>
        <p:spPr>
          <a:xfrm>
            <a:off x="2060141" y="2187874"/>
            <a:ext cx="7799468" cy="242470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Over -identification - downward spiral…..</a:t>
            </a:r>
          </a:p>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The inner critic/internal monologue - what are we telling ourselves? </a:t>
            </a:r>
          </a:p>
          <a:p>
            <a:pPr marL="312528" marR="0" lvl="0" indent="-312528" algn="l" defTabSz="410751" rtl="0" eaLnBrk="1" fontAlgn="auto" latinLnBrk="0" hangingPunct="0">
              <a:lnSpc>
                <a:spcPct val="100000"/>
              </a:lnSpc>
              <a:spcBef>
                <a:spcPts val="1969"/>
              </a:spcBef>
              <a:spcAft>
                <a:spcPts val="0"/>
              </a:spcAft>
              <a:buClr>
                <a:srgbClr val="34A5DA"/>
              </a:buClr>
              <a:buSzPct val="104999"/>
              <a:buFont typeface="Avenir Next"/>
              <a:buChar char="▸"/>
              <a:tabLst/>
              <a:defRPr sz="3400">
                <a:solidFill>
                  <a:srgbClr val="838787"/>
                </a:solidFill>
                <a:latin typeface="Avenir Next Medium"/>
                <a:ea typeface="Avenir Next Medium"/>
                <a:cs typeface="Avenir Next Medium"/>
                <a:sym typeface="Avenir Next Medium"/>
              </a:defRPr>
            </a:pPr>
            <a:r>
              <a:rPr kumimoji="0" sz="2391" b="0" i="0" u="none" strike="noStrike" kern="0" cap="none" spc="0" normalizeH="0" baseline="0" noProof="0">
                <a:ln>
                  <a:noFill/>
                </a:ln>
                <a:solidFill>
                  <a:srgbClr val="838787"/>
                </a:solidFill>
                <a:effectLst/>
                <a:uLnTx/>
                <a:uFillTx/>
                <a:latin typeface="Avenir Next Medium"/>
                <a:sym typeface="Avenir Next Medium"/>
              </a:rPr>
              <a:t>78% of us are significantly more compassionate towards others than ourselves </a:t>
            </a:r>
            <a:r>
              <a:rPr kumimoji="0" sz="1406" b="0" i="0" u="none" strike="noStrike" kern="0" cap="none" spc="0" normalizeH="0" baseline="0" noProof="0">
                <a:ln>
                  <a:noFill/>
                </a:ln>
                <a:solidFill>
                  <a:srgbClr val="838787"/>
                </a:solidFill>
                <a:effectLst/>
                <a:uLnTx/>
                <a:uFillTx/>
                <a:latin typeface="Avenir Next Medium"/>
                <a:sym typeface="Avenir Next Medium"/>
              </a:rPr>
              <a:t>(Neff 2010)</a:t>
            </a:r>
          </a:p>
        </p:txBody>
      </p:sp>
      <p:pic>
        <p:nvPicPr>
          <p:cNvPr id="313" name="image34.jpeg"/>
          <p:cNvPicPr>
            <a:picLocks noChangeAspect="1"/>
          </p:cNvPicPr>
          <p:nvPr/>
        </p:nvPicPr>
        <p:blipFill>
          <a:blip r:embed="rId3"/>
          <a:stretch>
            <a:fillRect/>
          </a:stretch>
        </p:blipFill>
        <p:spPr>
          <a:xfrm>
            <a:off x="8496782" y="4356404"/>
            <a:ext cx="1859299" cy="2067380"/>
          </a:xfrm>
          <a:prstGeom prst="rect">
            <a:avLst/>
          </a:prstGeom>
          <a:ln w="12700">
            <a:miter lim="400000"/>
          </a:ln>
        </p:spPr>
      </p:pic>
    </p:spTree>
    <p:extLst>
      <p:ext uri="{BB962C8B-B14F-4D97-AF65-F5344CB8AC3E}">
        <p14:creationId xmlns:p14="http://schemas.microsoft.com/office/powerpoint/2010/main" xmlns="" val="27264504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E787A-5997-4D82-9B2E-CEA06BD0E6B2}"/>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xmlns="" id="{1FBD4A1B-467F-40FD-A79D-2543DA87E166}"/>
              </a:ext>
            </a:extLst>
          </p:cNvPr>
          <p:cNvSpPr>
            <a:spLocks noGrp="1"/>
          </p:cNvSpPr>
          <p:nvPr>
            <p:ph idx="1"/>
          </p:nvPr>
        </p:nvSpPr>
        <p:spPr>
          <a:xfrm>
            <a:off x="674557" y="1364104"/>
            <a:ext cx="10679243" cy="5493895"/>
          </a:xfrm>
        </p:spPr>
        <p:txBody>
          <a:bodyPr>
            <a:normAutofit fontScale="25000" lnSpcReduction="20000"/>
          </a:bodyPr>
          <a:lstStyle/>
          <a:p>
            <a:r>
              <a:rPr lang="en-GB" sz="8000" dirty="0"/>
              <a:t>Introductions – who is in the room </a:t>
            </a:r>
          </a:p>
          <a:p>
            <a:r>
              <a:rPr lang="en-GB" sz="8000" dirty="0"/>
              <a:t>Aims of the workshop</a:t>
            </a:r>
          </a:p>
          <a:p>
            <a:pPr fontAlgn="base"/>
            <a:r>
              <a:rPr lang="en-GB" sz="8000" b="1" dirty="0"/>
              <a:t>Part One: </a:t>
            </a:r>
            <a:endParaRPr lang="en-GB" sz="8000" dirty="0"/>
          </a:p>
          <a:p>
            <a:pPr fontAlgn="base"/>
            <a:r>
              <a:rPr lang="en-GB" sz="8000" dirty="0"/>
              <a:t>Intro: Ice breakers </a:t>
            </a:r>
          </a:p>
          <a:p>
            <a:pPr fontAlgn="base"/>
            <a:r>
              <a:rPr lang="en-GB" sz="8000" dirty="0"/>
              <a:t>Aims and objectives </a:t>
            </a:r>
          </a:p>
          <a:p>
            <a:pPr fontAlgn="base"/>
            <a:r>
              <a:rPr lang="en-GB" sz="8000" dirty="0"/>
              <a:t>Compassion in HE  </a:t>
            </a:r>
          </a:p>
          <a:p>
            <a:pPr fontAlgn="base"/>
            <a:r>
              <a:rPr lang="en-GB" sz="8000" dirty="0"/>
              <a:t>Exercise: How compassionate are you </a:t>
            </a:r>
          </a:p>
          <a:p>
            <a:pPr fontAlgn="base"/>
            <a:r>
              <a:rPr lang="en-GB" sz="8000" dirty="0"/>
              <a:t>Plenary discussion and sharing</a:t>
            </a:r>
          </a:p>
          <a:p>
            <a:pPr fontAlgn="base"/>
            <a:r>
              <a:rPr lang="en-GB" sz="8000" dirty="0"/>
              <a:t> </a:t>
            </a:r>
            <a:r>
              <a:rPr lang="en-GB" sz="8000" b="1" dirty="0"/>
              <a:t>Part Two:</a:t>
            </a:r>
            <a:endParaRPr lang="en-GB" sz="8000" dirty="0"/>
          </a:p>
          <a:p>
            <a:pPr fontAlgn="base"/>
            <a:r>
              <a:rPr lang="en-GB" sz="8000" dirty="0"/>
              <a:t>Developing self compassion </a:t>
            </a:r>
          </a:p>
          <a:p>
            <a:pPr fontAlgn="base"/>
            <a:r>
              <a:rPr lang="en-GB" sz="8000" dirty="0"/>
              <a:t>Plenary discussion and sharing</a:t>
            </a:r>
          </a:p>
          <a:p>
            <a:pPr fontAlgn="base"/>
            <a:r>
              <a:rPr lang="en-GB" sz="8000" dirty="0"/>
              <a:t> </a:t>
            </a:r>
            <a:r>
              <a:rPr lang="en-GB" sz="8000" b="1" dirty="0"/>
              <a:t>Part Three: </a:t>
            </a:r>
            <a:endParaRPr lang="en-GB" sz="8000" dirty="0"/>
          </a:p>
          <a:p>
            <a:pPr fontAlgn="base"/>
            <a:r>
              <a:rPr lang="en-GB" sz="8000" dirty="0"/>
              <a:t>Leading and working with teams compassionately</a:t>
            </a:r>
          </a:p>
          <a:p>
            <a:pPr fontAlgn="base"/>
            <a:r>
              <a:rPr lang="en-GB" sz="8000" dirty="0"/>
              <a:t>Plenary discussion and sharing</a:t>
            </a:r>
          </a:p>
          <a:p>
            <a:pPr fontAlgn="base"/>
            <a:r>
              <a:rPr lang="en-GB" sz="8000" dirty="0"/>
              <a:t> Ending plenary and discussion. </a:t>
            </a:r>
          </a:p>
          <a:p>
            <a:pPr fontAlgn="base"/>
            <a:r>
              <a:rPr lang="en-GB" sz="4300" dirty="0"/>
              <a:t> </a:t>
            </a:r>
          </a:p>
          <a:p>
            <a:endParaRPr lang="en-GB" dirty="0"/>
          </a:p>
          <a:p>
            <a:endParaRPr lang="en-GB" dirty="0"/>
          </a:p>
          <a:p>
            <a:endParaRPr lang="en-GB" dirty="0"/>
          </a:p>
        </p:txBody>
      </p:sp>
      <p:pic>
        <p:nvPicPr>
          <p:cNvPr id="1026" name="Picture 2" descr="Group of People Sitting Indoors">
            <a:extLst>
              <a:ext uri="{FF2B5EF4-FFF2-40B4-BE49-F238E27FC236}">
                <a16:creationId xmlns:a16="http://schemas.microsoft.com/office/drawing/2014/main" xmlns="" id="{93F4C11A-4343-49E4-A8A8-59C08F8D35A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68599" y="1222778"/>
            <a:ext cx="6048844" cy="40285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1094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0499AD7B-99D4-4755-8966-F7BA042690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xmlns="" id="{1A06F89A-489D-4383-94C5-42F7FF2E9A6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xmlns="" id="{91B27A72-4E38-2C4D-AEED-A6037460984F}"/>
              </a:ext>
            </a:extLst>
          </p:cNvPr>
          <p:cNvSpPr>
            <a:spLocks noGrp="1"/>
          </p:cNvSpPr>
          <p:nvPr>
            <p:ph type="title"/>
          </p:nvPr>
        </p:nvSpPr>
        <p:spPr>
          <a:xfrm>
            <a:off x="640079" y="2023236"/>
            <a:ext cx="3659777" cy="2820908"/>
          </a:xfrm>
        </p:spPr>
        <p:txBody>
          <a:bodyPr>
            <a:normAutofit/>
          </a:bodyPr>
          <a:lstStyle/>
          <a:p>
            <a:r>
              <a:rPr lang="en-US" sz="4000">
                <a:solidFill>
                  <a:srgbClr val="FFFFFF"/>
                </a:solidFill>
              </a:rPr>
              <a:t>Exploring compassion through writing </a:t>
            </a:r>
          </a:p>
        </p:txBody>
      </p:sp>
      <p:graphicFrame>
        <p:nvGraphicFramePr>
          <p:cNvPr id="16" name="Content Placeholder 4">
            <a:extLst>
              <a:ext uri="{FF2B5EF4-FFF2-40B4-BE49-F238E27FC236}">
                <a16:creationId xmlns:a16="http://schemas.microsoft.com/office/drawing/2014/main" xmlns="" id="{84DF9C05-6BA4-464D-A3E3-C7A45FB821EB}"/>
              </a:ext>
            </a:extLst>
          </p:cNvPr>
          <p:cNvGraphicFramePr>
            <a:graphicFrameLocks noGrp="1"/>
          </p:cNvGraphicFramePr>
          <p:nvPr>
            <p:ph idx="1"/>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364799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F92E352E-115C-C741-9CC5-781C0C7E5B22}"/>
              </a:ext>
            </a:extLst>
          </p:cNvPr>
          <p:cNvSpPr>
            <a:spLocks noGrp="1"/>
          </p:cNvSpPr>
          <p:nvPr>
            <p:ph type="title"/>
          </p:nvPr>
        </p:nvSpPr>
        <p:spPr>
          <a:xfrm>
            <a:off x="640079" y="2053641"/>
            <a:ext cx="3669161" cy="2760098"/>
          </a:xfrm>
        </p:spPr>
        <p:txBody>
          <a:bodyPr>
            <a:normAutofit/>
          </a:bodyPr>
          <a:lstStyle/>
          <a:p>
            <a:r>
              <a:rPr lang="en-US">
                <a:solidFill>
                  <a:srgbClr val="FFFFFF"/>
                </a:solidFill>
              </a:rPr>
              <a:t>Calming touch</a:t>
            </a:r>
          </a:p>
        </p:txBody>
      </p:sp>
      <p:sp>
        <p:nvSpPr>
          <p:cNvPr id="23" name="Content Placeholder 2">
            <a:extLst>
              <a:ext uri="{FF2B5EF4-FFF2-40B4-BE49-F238E27FC236}">
                <a16:creationId xmlns:a16="http://schemas.microsoft.com/office/drawing/2014/main" xmlns="" id="{D090C42D-3EC7-D346-BB51-2CBE8D5BB801}"/>
              </a:ext>
            </a:extLst>
          </p:cNvPr>
          <p:cNvSpPr>
            <a:spLocks noGrp="1"/>
          </p:cNvSpPr>
          <p:nvPr>
            <p:ph idx="1"/>
          </p:nvPr>
        </p:nvSpPr>
        <p:spPr>
          <a:xfrm>
            <a:off x="6090574" y="801866"/>
            <a:ext cx="5306084" cy="5230634"/>
          </a:xfrm>
        </p:spPr>
        <p:txBody>
          <a:bodyPr anchor="ctr">
            <a:normAutofit/>
          </a:bodyPr>
          <a:lstStyle/>
          <a:p>
            <a:r>
              <a:rPr lang="en-GB" sz="1900" dirty="0">
                <a:solidFill>
                  <a:srgbClr val="000000"/>
                </a:solidFill>
              </a:rPr>
              <a:t>It is so natural to offer comfort to a young child through supportive touch.  A hug when they are upset, the healing rub of a knee when they fall over.</a:t>
            </a:r>
          </a:p>
          <a:p>
            <a:r>
              <a:rPr lang="en-GB" sz="1900" dirty="0">
                <a:solidFill>
                  <a:srgbClr val="000000"/>
                </a:solidFill>
              </a:rPr>
              <a:t>Touch can activate the care system and the parasympathetic nervous system to help us calm down and feel safe. </a:t>
            </a:r>
          </a:p>
          <a:p>
            <a:r>
              <a:rPr lang="en-GB" sz="1900" dirty="0">
                <a:solidFill>
                  <a:srgbClr val="000000"/>
                </a:solidFill>
              </a:rPr>
              <a:t>You can try this yourself as an adult.</a:t>
            </a:r>
          </a:p>
          <a:p>
            <a:r>
              <a:rPr lang="en-GB" sz="1900" dirty="0">
                <a:solidFill>
                  <a:srgbClr val="000000"/>
                </a:solidFill>
              </a:rPr>
              <a:t>It may feel a bit odd at first, but you’re your body isn’t listening to your judgemental thought it just responds to the physical gesture of warmth and care.</a:t>
            </a:r>
          </a:p>
          <a:p>
            <a:r>
              <a:rPr lang="en-GB" sz="1900" dirty="0">
                <a:solidFill>
                  <a:srgbClr val="000000"/>
                </a:solidFill>
              </a:rPr>
              <a:t>Our skin is an incredibly sensitive organ. </a:t>
            </a:r>
          </a:p>
          <a:p>
            <a:r>
              <a:rPr lang="en-GB" sz="1900" dirty="0">
                <a:solidFill>
                  <a:srgbClr val="000000"/>
                </a:solidFill>
              </a:rPr>
              <a:t>Research indicates that physical touch releases oxytocin, provides a sense of security, soothes distressing emotions, and calms cardiovascular stress. So why not try it?</a:t>
            </a:r>
            <a:endParaRPr lang="en-US" sz="1900" dirty="0">
              <a:solidFill>
                <a:srgbClr val="000000"/>
              </a:solidFill>
              <a:hlinkClick r:id="" action="ppaction://noaction"/>
            </a:endParaRPr>
          </a:p>
          <a:p>
            <a:endParaRPr lang="en-US" sz="1900" dirty="0">
              <a:solidFill>
                <a:srgbClr val="000000"/>
              </a:solidFill>
              <a:hlinkClick r:id="" action="ppaction://noaction"/>
            </a:endParaRPr>
          </a:p>
          <a:p>
            <a:endParaRPr lang="en-US" sz="1900" dirty="0">
              <a:solidFill>
                <a:srgbClr val="000000"/>
              </a:solidFill>
            </a:endParaRPr>
          </a:p>
        </p:txBody>
      </p:sp>
    </p:spTree>
    <p:extLst>
      <p:ext uri="{BB962C8B-B14F-4D97-AF65-F5344CB8AC3E}">
        <p14:creationId xmlns:p14="http://schemas.microsoft.com/office/powerpoint/2010/main" xmlns="" val="3301642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F7DBFDB2-D360-784A-A0DB-5F31A7FA9026}"/>
              </a:ext>
            </a:extLst>
          </p:cNvPr>
          <p:cNvSpPr>
            <a:spLocks noGrp="1"/>
          </p:cNvSpPr>
          <p:nvPr>
            <p:ph type="title"/>
          </p:nvPr>
        </p:nvSpPr>
        <p:spPr>
          <a:xfrm>
            <a:off x="640079" y="2053641"/>
            <a:ext cx="3669161" cy="2760098"/>
          </a:xfrm>
        </p:spPr>
        <p:txBody>
          <a:bodyPr>
            <a:normAutofit/>
          </a:bodyPr>
          <a:lstStyle/>
          <a:p>
            <a:r>
              <a:rPr lang="en-US">
                <a:solidFill>
                  <a:srgbClr val="FFFFFF"/>
                </a:solidFill>
              </a:rPr>
              <a:t>Soothing touch exercise </a:t>
            </a:r>
          </a:p>
        </p:txBody>
      </p:sp>
      <p:sp>
        <p:nvSpPr>
          <p:cNvPr id="3" name="Content Placeholder 2">
            <a:extLst>
              <a:ext uri="{FF2B5EF4-FFF2-40B4-BE49-F238E27FC236}">
                <a16:creationId xmlns:a16="http://schemas.microsoft.com/office/drawing/2014/main" xmlns="" id="{3F732A1F-B86D-E54E-8D6E-016553F3E67C}"/>
              </a:ext>
            </a:extLst>
          </p:cNvPr>
          <p:cNvSpPr>
            <a:spLocks noGrp="1"/>
          </p:cNvSpPr>
          <p:nvPr>
            <p:ph idx="1"/>
          </p:nvPr>
        </p:nvSpPr>
        <p:spPr>
          <a:xfrm>
            <a:off x="6090574" y="801866"/>
            <a:ext cx="5306084" cy="5230634"/>
          </a:xfrm>
        </p:spPr>
        <p:txBody>
          <a:bodyPr anchor="ctr">
            <a:normAutofit/>
          </a:bodyPr>
          <a:lstStyle/>
          <a:p>
            <a:pPr marL="0" indent="0">
              <a:buNone/>
            </a:pPr>
            <a:r>
              <a:rPr lang="en-GB" sz="1700">
                <a:solidFill>
                  <a:srgbClr val="000000"/>
                </a:solidFill>
              </a:rPr>
              <a:t>You might like to try putting your hand on your body during difficult periods several times a day for a period of at least a week.</a:t>
            </a:r>
          </a:p>
          <a:p>
            <a:pPr marL="0" indent="0">
              <a:buNone/>
            </a:pPr>
            <a:r>
              <a:rPr lang="en-GB" sz="1700" b="1" i="1">
                <a:solidFill>
                  <a:srgbClr val="000000"/>
                </a:solidFill>
              </a:rPr>
              <a:t>Hand-on-Heart</a:t>
            </a:r>
            <a:endParaRPr lang="en-GB" sz="1700">
              <a:solidFill>
                <a:srgbClr val="000000"/>
              </a:solidFill>
            </a:endParaRPr>
          </a:p>
          <a:p>
            <a:r>
              <a:rPr lang="en-GB" sz="1700">
                <a:solidFill>
                  <a:srgbClr val="000000"/>
                </a:solidFill>
              </a:rPr>
              <a:t>When you notice you’re under stress, take 2-3 deep, satisfying breaths.</a:t>
            </a:r>
          </a:p>
          <a:p>
            <a:r>
              <a:rPr lang="en-GB" sz="1700">
                <a:solidFill>
                  <a:srgbClr val="000000"/>
                </a:solidFill>
              </a:rPr>
              <a:t>Gently place your hand over your heart, feeling the gentle pressure and warmth of your hand. If you wish, place </a:t>
            </a:r>
            <a:r>
              <a:rPr lang="en-GB" sz="1700" i="1">
                <a:solidFill>
                  <a:srgbClr val="000000"/>
                </a:solidFill>
              </a:rPr>
              <a:t>both</a:t>
            </a:r>
            <a:r>
              <a:rPr lang="en-GB" sz="1700">
                <a:solidFill>
                  <a:srgbClr val="000000"/>
                </a:solidFill>
              </a:rPr>
              <a:t> hands on your chest, noticing the difference between one and two hands.</a:t>
            </a:r>
          </a:p>
          <a:p>
            <a:r>
              <a:rPr lang="en-GB" sz="1700">
                <a:solidFill>
                  <a:srgbClr val="000000"/>
                </a:solidFill>
              </a:rPr>
              <a:t>Feel the touch of you hand on your chest. If you wish, you could make small circles with your hand on your chest.</a:t>
            </a:r>
          </a:p>
          <a:p>
            <a:r>
              <a:rPr lang="en-GB" sz="1700">
                <a:solidFill>
                  <a:srgbClr val="000000"/>
                </a:solidFill>
              </a:rPr>
              <a:t>Feel the natural rising and falling of your chest as you breathe in and as you breathe out.</a:t>
            </a:r>
          </a:p>
          <a:p>
            <a:r>
              <a:rPr lang="en-GB" sz="1700">
                <a:solidFill>
                  <a:srgbClr val="000000"/>
                </a:solidFill>
              </a:rPr>
              <a:t>Linger with the feeling for as long as you like.</a:t>
            </a:r>
          </a:p>
          <a:p>
            <a:endParaRPr lang="en-US" sz="1700">
              <a:solidFill>
                <a:srgbClr val="000000"/>
              </a:solidFill>
            </a:endParaRPr>
          </a:p>
        </p:txBody>
      </p:sp>
    </p:spTree>
    <p:extLst>
      <p:ext uri="{BB962C8B-B14F-4D97-AF65-F5344CB8AC3E}">
        <p14:creationId xmlns:p14="http://schemas.microsoft.com/office/powerpoint/2010/main" xmlns="" val="721588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15B5272E-0345-824F-9719-B88F9F41CD0C}"/>
              </a:ext>
            </a:extLst>
          </p:cNvPr>
          <p:cNvSpPr>
            <a:spLocks noGrp="1"/>
          </p:cNvSpPr>
          <p:nvPr>
            <p:ph idx="1"/>
          </p:nvPr>
        </p:nvSpPr>
        <p:spPr>
          <a:xfrm>
            <a:off x="5707117" y="493986"/>
            <a:ext cx="6180083" cy="6022428"/>
          </a:xfrm>
        </p:spPr>
        <p:txBody>
          <a:bodyPr anchor="ctr">
            <a:normAutofit/>
          </a:bodyPr>
          <a:lstStyle/>
          <a:p>
            <a:pPr marL="0" indent="0">
              <a:buNone/>
            </a:pPr>
            <a:r>
              <a:rPr lang="en-GB" sz="1900" dirty="0">
                <a:solidFill>
                  <a:srgbClr val="000000"/>
                </a:solidFill>
              </a:rPr>
              <a:t>Some people feel uneasy putting a hand over the heart. Feel free to explore where on your body a gentle touch is actually soothing. Some other possibilities are:</a:t>
            </a:r>
          </a:p>
          <a:p>
            <a:r>
              <a:rPr lang="en-GB" sz="1900" dirty="0">
                <a:solidFill>
                  <a:srgbClr val="000000"/>
                </a:solidFill>
              </a:rPr>
              <a:t>One hand on your cheek</a:t>
            </a:r>
          </a:p>
          <a:p>
            <a:r>
              <a:rPr lang="en-GB" sz="1900" dirty="0">
                <a:solidFill>
                  <a:srgbClr val="000000"/>
                </a:solidFill>
              </a:rPr>
              <a:t>Cradling your face in your hands</a:t>
            </a:r>
          </a:p>
          <a:p>
            <a:r>
              <a:rPr lang="en-GB" sz="1900" dirty="0">
                <a:solidFill>
                  <a:srgbClr val="000000"/>
                </a:solidFill>
              </a:rPr>
              <a:t>Gently stroking your arms</a:t>
            </a:r>
          </a:p>
          <a:p>
            <a:r>
              <a:rPr lang="en-GB" sz="1900" dirty="0">
                <a:solidFill>
                  <a:srgbClr val="000000"/>
                </a:solidFill>
              </a:rPr>
              <a:t>Crossing your arms and giving a gentle squeeze</a:t>
            </a:r>
          </a:p>
          <a:p>
            <a:r>
              <a:rPr lang="en-GB" sz="1900" dirty="0">
                <a:solidFill>
                  <a:srgbClr val="000000"/>
                </a:solidFill>
              </a:rPr>
              <a:t>Gently rubbing your chest, or using circular movements</a:t>
            </a:r>
          </a:p>
          <a:p>
            <a:r>
              <a:rPr lang="en-GB" sz="1900" dirty="0">
                <a:solidFill>
                  <a:srgbClr val="000000"/>
                </a:solidFill>
              </a:rPr>
              <a:t>Hand on your abdomen</a:t>
            </a:r>
          </a:p>
          <a:p>
            <a:r>
              <a:rPr lang="en-GB" sz="1900" dirty="0">
                <a:solidFill>
                  <a:srgbClr val="000000"/>
                </a:solidFill>
              </a:rPr>
              <a:t>One hand on your abdomen and one over heart</a:t>
            </a:r>
          </a:p>
          <a:p>
            <a:r>
              <a:rPr lang="en-GB" sz="1900" dirty="0">
                <a:solidFill>
                  <a:srgbClr val="000000"/>
                </a:solidFill>
              </a:rPr>
              <a:t>Cupping one hand in the other in your lap</a:t>
            </a:r>
          </a:p>
          <a:p>
            <a:pPr marL="0" indent="0">
              <a:buNone/>
            </a:pPr>
            <a:r>
              <a:rPr lang="en-GB" sz="1900" dirty="0">
                <a:solidFill>
                  <a:srgbClr val="000000"/>
                </a:solidFill>
              </a:rPr>
              <a:t>You can watch a video guiding you through the exercise by clicking on the link below </a:t>
            </a:r>
          </a:p>
          <a:p>
            <a:pPr marL="0" indent="0">
              <a:buNone/>
            </a:pPr>
            <a:r>
              <a:rPr lang="en-US" sz="1900" dirty="0">
                <a:solidFill>
                  <a:srgbClr val="000000"/>
                </a:solidFill>
                <a:hlinkClick r:id="rId3"/>
              </a:rPr>
              <a:t>https://youtu.be/p2eRcdUEYa4</a:t>
            </a:r>
            <a:endParaRPr lang="en-US" sz="1900" dirty="0">
              <a:solidFill>
                <a:srgbClr val="000000"/>
              </a:solidFill>
            </a:endParaRPr>
          </a:p>
          <a:p>
            <a:endParaRPr lang="en-US" sz="1900" dirty="0">
              <a:solidFill>
                <a:srgbClr val="000000"/>
              </a:solidFill>
            </a:endParaRPr>
          </a:p>
        </p:txBody>
      </p:sp>
      <p:sp>
        <p:nvSpPr>
          <p:cNvPr id="4" name="TextBox 3">
            <a:extLst>
              <a:ext uri="{FF2B5EF4-FFF2-40B4-BE49-F238E27FC236}">
                <a16:creationId xmlns:a16="http://schemas.microsoft.com/office/drawing/2014/main" xmlns="" id="{28348CAE-FD2A-2645-B0A8-73D1E0A1E29C}"/>
              </a:ext>
            </a:extLst>
          </p:cNvPr>
          <p:cNvSpPr txBox="1"/>
          <p:nvPr/>
        </p:nvSpPr>
        <p:spPr>
          <a:xfrm>
            <a:off x="1594022" y="29038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28361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21D7697B-04FA-5040-ACEB-DDC3D5E93420}"/>
              </a:ext>
            </a:extLst>
          </p:cNvPr>
          <p:cNvSpPr>
            <a:spLocks noGrp="1"/>
          </p:cNvSpPr>
          <p:nvPr>
            <p:ph type="title"/>
          </p:nvPr>
        </p:nvSpPr>
        <p:spPr>
          <a:xfrm>
            <a:off x="6094105" y="802955"/>
            <a:ext cx="4977976" cy="1454051"/>
          </a:xfrm>
        </p:spPr>
        <p:txBody>
          <a:bodyPr>
            <a:normAutofit/>
          </a:bodyPr>
          <a:lstStyle/>
          <a:p>
            <a:r>
              <a:rPr lang="en-US">
                <a:solidFill>
                  <a:srgbClr val="000000"/>
                </a:solidFill>
              </a:rPr>
              <a:t>Taking a compassion break</a:t>
            </a:r>
          </a:p>
        </p:txBody>
      </p:sp>
      <p:sp>
        <p:nvSpPr>
          <p:cNvPr id="14"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Heart Lock">
            <a:extLst>
              <a:ext uri="{FF2B5EF4-FFF2-40B4-BE49-F238E27FC236}">
                <a16:creationId xmlns:a16="http://schemas.microsoft.com/office/drawing/2014/main" xmlns="" id="{2C22D6A6-661D-483C-8D82-AE9C55C99AE5}"/>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xmlns="" id="{622B57A2-3EB4-954D-93B2-D28EC73FF07D}"/>
              </a:ext>
            </a:extLst>
          </p:cNvPr>
          <p:cNvSpPr>
            <a:spLocks noGrp="1"/>
          </p:cNvSpPr>
          <p:nvPr>
            <p:ph idx="1"/>
          </p:nvPr>
        </p:nvSpPr>
        <p:spPr>
          <a:xfrm>
            <a:off x="6090574" y="2421682"/>
            <a:ext cx="4977578" cy="3639289"/>
          </a:xfrm>
        </p:spPr>
        <p:txBody>
          <a:bodyPr anchor="ctr">
            <a:normAutofit/>
          </a:bodyPr>
          <a:lstStyle/>
          <a:p>
            <a:r>
              <a:rPr lang="en-US" sz="2000">
                <a:solidFill>
                  <a:srgbClr val="000000"/>
                </a:solidFill>
              </a:rPr>
              <a:t>Remember I asked you to identify that one thing that is supporting you right now </a:t>
            </a:r>
          </a:p>
          <a:p>
            <a:r>
              <a:rPr lang="en-US" sz="2000">
                <a:solidFill>
                  <a:srgbClr val="000000"/>
                </a:solidFill>
              </a:rPr>
              <a:t>Use that to build compassion by taking a compassion break </a:t>
            </a:r>
          </a:p>
          <a:p>
            <a:r>
              <a:rPr lang="en-US" sz="2000">
                <a:solidFill>
                  <a:srgbClr val="000000"/>
                </a:solidFill>
              </a:rPr>
              <a:t>Could you do this with people  </a:t>
            </a:r>
          </a:p>
          <a:p>
            <a:r>
              <a:rPr lang="en-US" sz="2000">
                <a:solidFill>
                  <a:srgbClr val="000000"/>
                </a:solidFill>
              </a:rPr>
              <a:t>Your team </a:t>
            </a:r>
          </a:p>
          <a:p>
            <a:r>
              <a:rPr lang="en-US" sz="2000">
                <a:solidFill>
                  <a:srgbClr val="000000"/>
                </a:solidFill>
              </a:rPr>
              <a:t>Yourself</a:t>
            </a:r>
          </a:p>
          <a:p>
            <a:endParaRPr lang="en-US" sz="2000">
              <a:solidFill>
                <a:srgbClr val="000000"/>
              </a:solidFill>
            </a:endParaRPr>
          </a:p>
        </p:txBody>
      </p:sp>
    </p:spTree>
    <p:extLst>
      <p:ext uri="{BB962C8B-B14F-4D97-AF65-F5344CB8AC3E}">
        <p14:creationId xmlns:p14="http://schemas.microsoft.com/office/powerpoint/2010/main" xmlns="" val="1177382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xmlns="" id="{E768FFCA-4153-B748-868B-9A6D9E1ACD4F}"/>
              </a:ext>
            </a:extLst>
          </p:cNvPr>
          <p:cNvPicPr>
            <a:picLocks noGrp="1" noChangeAspect="1"/>
          </p:cNvPicPr>
          <p:nvPr>
            <p:ph type="pic" idx="1"/>
          </p:nvPr>
        </p:nvPicPr>
        <p:blipFill>
          <a:blip r:embed="rId2">
            <a:extLst>
              <a:ext uri="{28A0092B-C50C-407E-A947-70E740481C1C}">
                <a14:useLocalDpi xmlns:a14="http://schemas.microsoft.com/office/drawing/2010/main" xmlns="" val="0"/>
              </a:ext>
            </a:extLst>
          </a:blip>
          <a:srcRect l="7739" r="7739"/>
          <a:stretch>
            <a:fillRect/>
          </a:stretch>
        </p:blipFill>
        <p:spPr>
          <a:xfrm>
            <a:off x="6096000" y="0"/>
            <a:ext cx="6063202" cy="6858000"/>
          </a:xfrm>
        </p:spPr>
      </p:pic>
      <p:sp>
        <p:nvSpPr>
          <p:cNvPr id="6" name="Text Placeholder 5">
            <a:extLst>
              <a:ext uri="{FF2B5EF4-FFF2-40B4-BE49-F238E27FC236}">
                <a16:creationId xmlns:a16="http://schemas.microsoft.com/office/drawing/2014/main" xmlns="" id="{271A61D9-C8FF-AF4A-8CEF-AA16C8E6E9FB}"/>
              </a:ext>
            </a:extLst>
          </p:cNvPr>
          <p:cNvSpPr>
            <a:spLocks noGrp="1"/>
          </p:cNvSpPr>
          <p:nvPr>
            <p:ph type="body" sz="half" idx="2"/>
          </p:nvPr>
        </p:nvSpPr>
        <p:spPr>
          <a:xfrm>
            <a:off x="0" y="140677"/>
            <a:ext cx="6096000" cy="6717323"/>
          </a:xfrm>
        </p:spPr>
        <p:txBody>
          <a:bodyPr>
            <a:noAutofit/>
          </a:bodyPr>
          <a:lstStyle/>
          <a:p>
            <a:r>
              <a:rPr lang="en-GB" sz="3200" dirty="0">
                <a:solidFill>
                  <a:srgbClr val="181818"/>
                </a:solidFill>
                <a:latin typeface="Merriweather"/>
              </a:rPr>
              <a:t>“You cannot wait for an untroubled world to have an untroubled moment. </a:t>
            </a:r>
          </a:p>
          <a:p>
            <a:r>
              <a:rPr lang="en-GB" sz="3200" dirty="0">
                <a:solidFill>
                  <a:srgbClr val="181818"/>
                </a:solidFill>
                <a:latin typeface="Merriweather"/>
              </a:rPr>
              <a:t>The terrible phone call, the rainstorm, the sinister knock on the door—they will all come. </a:t>
            </a:r>
          </a:p>
          <a:p>
            <a:r>
              <a:rPr lang="en-GB" sz="3200" dirty="0">
                <a:solidFill>
                  <a:srgbClr val="181818"/>
                </a:solidFill>
                <a:latin typeface="Merriweather"/>
              </a:rPr>
              <a:t>Soon enough arrive the treacherous villain and the unfair trial and the smoke and the flames of the suspicious fires to burn everything away. In the meantime, it is best to grab what wonderful moments you find lying around.” </a:t>
            </a:r>
          </a:p>
          <a:p>
            <a:r>
              <a:rPr lang="en-US" sz="2900" dirty="0"/>
              <a:t>Lemony </a:t>
            </a:r>
            <a:r>
              <a:rPr lang="en-US" sz="2900" dirty="0" err="1"/>
              <a:t>Snicket</a:t>
            </a:r>
            <a:r>
              <a:rPr lang="en-US" sz="2900" dirty="0"/>
              <a:t> </a:t>
            </a:r>
            <a:endParaRPr lang="en-GB" sz="2900" dirty="0"/>
          </a:p>
        </p:txBody>
      </p:sp>
    </p:spTree>
    <p:extLst>
      <p:ext uri="{BB962C8B-B14F-4D97-AF65-F5344CB8AC3E}">
        <p14:creationId xmlns:p14="http://schemas.microsoft.com/office/powerpoint/2010/main" xmlns="" val="292618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77B863-5232-4137-A388-398A781B7D9B}"/>
              </a:ext>
            </a:extLst>
          </p:cNvPr>
          <p:cNvSpPr>
            <a:spLocks noGrp="1"/>
          </p:cNvSpPr>
          <p:nvPr>
            <p:ph type="title"/>
          </p:nvPr>
        </p:nvSpPr>
        <p:spPr/>
        <p:txBody>
          <a:bodyPr>
            <a:normAutofit fontScale="90000"/>
          </a:bodyPr>
          <a:lstStyle/>
          <a:p>
            <a:r>
              <a:rPr lang="en-GB" b="1" dirty="0"/>
              <a:t>Part Three: </a:t>
            </a:r>
            <a:br>
              <a:rPr lang="en-GB" b="1" dirty="0"/>
            </a:br>
            <a:r>
              <a:rPr lang="en-GB" b="1" dirty="0"/>
              <a:t>Leading and working with teams compassionately</a:t>
            </a:r>
            <a:br>
              <a:rPr lang="en-GB" b="1" dirty="0"/>
            </a:br>
            <a:endParaRPr lang="en-GB" b="1" dirty="0"/>
          </a:p>
        </p:txBody>
      </p:sp>
      <p:sp>
        <p:nvSpPr>
          <p:cNvPr id="3" name="Content Placeholder 2">
            <a:extLst>
              <a:ext uri="{FF2B5EF4-FFF2-40B4-BE49-F238E27FC236}">
                <a16:creationId xmlns:a16="http://schemas.microsoft.com/office/drawing/2014/main" xmlns="" id="{5B396E3C-5111-4176-8B5C-729C4AA1F86F}"/>
              </a:ext>
            </a:extLst>
          </p:cNvPr>
          <p:cNvSpPr>
            <a:spLocks noGrp="1"/>
          </p:cNvSpPr>
          <p:nvPr>
            <p:ph idx="1"/>
          </p:nvPr>
        </p:nvSpPr>
        <p:spPr/>
        <p:txBody>
          <a:bodyPr/>
          <a:lstStyle/>
          <a:p>
            <a:r>
              <a:rPr lang="en-GB" dirty="0"/>
              <a:t>What does the compassionate workplace look like? </a:t>
            </a:r>
          </a:p>
          <a:p>
            <a:r>
              <a:rPr lang="en-GB" dirty="0"/>
              <a:t>What is compassionate leadership of course teams?</a:t>
            </a:r>
          </a:p>
          <a:p>
            <a:endParaRPr lang="en-GB" b="1" dirty="0"/>
          </a:p>
          <a:p>
            <a:endParaRPr lang="en-GB" dirty="0"/>
          </a:p>
        </p:txBody>
      </p:sp>
      <p:pic>
        <p:nvPicPr>
          <p:cNvPr id="4" name="Picture 3">
            <a:extLst>
              <a:ext uri="{FF2B5EF4-FFF2-40B4-BE49-F238E27FC236}">
                <a16:creationId xmlns:a16="http://schemas.microsoft.com/office/drawing/2014/main" xmlns="" id="{20260F17-F73B-49E8-92A2-DB50213F19E2}"/>
              </a:ext>
            </a:extLst>
          </p:cNvPr>
          <p:cNvPicPr>
            <a:picLocks noChangeAspect="1"/>
          </p:cNvPicPr>
          <p:nvPr/>
        </p:nvPicPr>
        <p:blipFill>
          <a:blip r:embed="rId2"/>
          <a:stretch>
            <a:fillRect/>
          </a:stretch>
        </p:blipFill>
        <p:spPr>
          <a:xfrm>
            <a:off x="3777521" y="3362483"/>
            <a:ext cx="4424126" cy="2949417"/>
          </a:xfrm>
          <a:prstGeom prst="rect">
            <a:avLst/>
          </a:prstGeom>
        </p:spPr>
      </p:pic>
    </p:spTree>
    <p:extLst>
      <p:ext uri="{BB962C8B-B14F-4D97-AF65-F5344CB8AC3E}">
        <p14:creationId xmlns:p14="http://schemas.microsoft.com/office/powerpoint/2010/main" xmlns="" val="2526665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92E34-8BB3-41D6-BB78-BDC1B2B02965}"/>
              </a:ext>
            </a:extLst>
          </p:cNvPr>
          <p:cNvSpPr>
            <a:spLocks noGrp="1"/>
          </p:cNvSpPr>
          <p:nvPr>
            <p:ph type="title"/>
          </p:nvPr>
        </p:nvSpPr>
        <p:spPr/>
        <p:txBody>
          <a:bodyPr/>
          <a:lstStyle/>
          <a:p>
            <a:r>
              <a:rPr lang="en-GB" dirty="0"/>
              <a:t>The Workplace</a:t>
            </a:r>
          </a:p>
        </p:txBody>
      </p:sp>
      <p:sp>
        <p:nvSpPr>
          <p:cNvPr id="3" name="Content Placeholder 2">
            <a:extLst>
              <a:ext uri="{FF2B5EF4-FFF2-40B4-BE49-F238E27FC236}">
                <a16:creationId xmlns:a16="http://schemas.microsoft.com/office/drawing/2014/main" xmlns="" id="{48E906EC-2C91-4A99-86E3-CFC82C6966A0}"/>
              </a:ext>
            </a:extLst>
          </p:cNvPr>
          <p:cNvSpPr>
            <a:spLocks noGrp="1"/>
          </p:cNvSpPr>
          <p:nvPr>
            <p:ph idx="1"/>
          </p:nvPr>
        </p:nvSpPr>
        <p:spPr/>
        <p:txBody>
          <a:bodyPr/>
          <a:lstStyle/>
          <a:p>
            <a:r>
              <a:rPr lang="en-GB" dirty="0"/>
              <a:t>Compassion in the workplace</a:t>
            </a:r>
          </a:p>
          <a:p>
            <a:endParaRPr lang="en-GB" dirty="0"/>
          </a:p>
          <a:p>
            <a:r>
              <a:rPr lang="en-GB" dirty="0"/>
              <a:t>Roffey Park Institute</a:t>
            </a:r>
          </a:p>
          <a:p>
            <a:r>
              <a:rPr lang="en-GB" dirty="0">
                <a:hlinkClick r:id="rId3"/>
              </a:rPr>
              <a:t>https://www.roffeypark.com/wp-content/uploads2/Compassionate-Leadership-Booklet.pdf</a:t>
            </a:r>
            <a:endParaRPr lang="en-GB" dirty="0"/>
          </a:p>
          <a:p>
            <a:endParaRPr lang="en-GB" dirty="0"/>
          </a:p>
        </p:txBody>
      </p:sp>
      <p:pic>
        <p:nvPicPr>
          <p:cNvPr id="4" name="Picture 3">
            <a:extLst>
              <a:ext uri="{FF2B5EF4-FFF2-40B4-BE49-F238E27FC236}">
                <a16:creationId xmlns:a16="http://schemas.microsoft.com/office/drawing/2014/main" xmlns="" id="{8ED626F4-E321-41C7-BDA2-4CC0D21EFB51}"/>
              </a:ext>
            </a:extLst>
          </p:cNvPr>
          <p:cNvPicPr>
            <a:picLocks noChangeAspect="1"/>
          </p:cNvPicPr>
          <p:nvPr/>
        </p:nvPicPr>
        <p:blipFill>
          <a:blip r:embed="rId4"/>
          <a:stretch>
            <a:fillRect/>
          </a:stretch>
        </p:blipFill>
        <p:spPr>
          <a:xfrm>
            <a:off x="8125037" y="239387"/>
            <a:ext cx="2988919" cy="3172476"/>
          </a:xfrm>
          <a:prstGeom prst="rect">
            <a:avLst/>
          </a:prstGeom>
        </p:spPr>
      </p:pic>
    </p:spTree>
    <p:extLst>
      <p:ext uri="{BB962C8B-B14F-4D97-AF65-F5344CB8AC3E}">
        <p14:creationId xmlns:p14="http://schemas.microsoft.com/office/powerpoint/2010/main" xmlns="" val="3360747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B0E06E-51CE-420D-9BF2-036A7FE90B05}"/>
              </a:ext>
            </a:extLst>
          </p:cNvPr>
          <p:cNvSpPr>
            <a:spLocks noGrp="1"/>
          </p:cNvSpPr>
          <p:nvPr>
            <p:ph type="title"/>
          </p:nvPr>
        </p:nvSpPr>
        <p:spPr>
          <a:xfrm>
            <a:off x="838198" y="313144"/>
            <a:ext cx="10515601" cy="1069205"/>
          </a:xfrm>
        </p:spPr>
        <p:txBody>
          <a:bodyPr>
            <a:normAutofit/>
          </a:bodyPr>
          <a:lstStyle/>
          <a:p>
            <a:r>
              <a:rPr lang="en-GB" sz="2800" b="1" dirty="0"/>
              <a:t>Thupten </a:t>
            </a:r>
            <a:r>
              <a:rPr lang="en-GB" sz="2800" b="1" dirty="0" err="1"/>
              <a:t>Jinpa</a:t>
            </a:r>
            <a:r>
              <a:rPr lang="en-GB" sz="2800" b="1" dirty="0"/>
              <a:t> – </a:t>
            </a:r>
            <a:br>
              <a:rPr lang="en-GB" sz="2800" b="1" dirty="0"/>
            </a:br>
            <a:r>
              <a:rPr lang="en-GB" sz="2800" b="1" dirty="0">
                <a:hlinkClick r:id="rId3"/>
              </a:rPr>
              <a:t>https://positivepsychology.com/compassion-at-work-leadership/</a:t>
            </a:r>
            <a:endParaRPr lang="en-GB" sz="2800" b="1" dirty="0"/>
          </a:p>
        </p:txBody>
      </p:sp>
      <p:sp>
        <p:nvSpPr>
          <p:cNvPr id="3" name="Rectangle 2">
            <a:extLst>
              <a:ext uri="{FF2B5EF4-FFF2-40B4-BE49-F238E27FC236}">
                <a16:creationId xmlns:a16="http://schemas.microsoft.com/office/drawing/2014/main" xmlns="" id="{0A9CA0AF-536B-450C-AD4A-2F2527C3FA94}"/>
              </a:ext>
            </a:extLst>
          </p:cNvPr>
          <p:cNvSpPr/>
          <p:nvPr/>
        </p:nvSpPr>
        <p:spPr>
          <a:xfrm rot="10800000" flipV="1">
            <a:off x="838198" y="1416684"/>
            <a:ext cx="8560633" cy="5755422"/>
          </a:xfrm>
          <a:prstGeom prst="rect">
            <a:avLst/>
          </a:prstGeom>
        </p:spPr>
        <p:txBody>
          <a:bodyPr wrap="square">
            <a:spAutoFit/>
          </a:bodyPr>
          <a:lstStyle/>
          <a:p>
            <a:r>
              <a:rPr lang="en-GB" sz="2800" dirty="0"/>
              <a:t>Compassion has three components:</a:t>
            </a:r>
          </a:p>
          <a:p>
            <a:pPr marL="457200" indent="-457200">
              <a:buFont typeface="Arial" panose="020B0604020202020204" pitchFamily="34" charset="0"/>
              <a:buChar char="•"/>
            </a:pPr>
            <a:r>
              <a:rPr lang="en-GB" sz="2800" dirty="0"/>
              <a:t>Understanding or empathizing with others and their problems.</a:t>
            </a:r>
          </a:p>
          <a:p>
            <a:pPr marL="457200" indent="-457200">
              <a:buFont typeface="Arial" panose="020B0604020202020204" pitchFamily="34" charset="0"/>
              <a:buChar char="•"/>
            </a:pPr>
            <a:r>
              <a:rPr lang="en-GB" sz="2800" dirty="0"/>
              <a:t>Loving and caring for others.</a:t>
            </a:r>
          </a:p>
          <a:p>
            <a:pPr marL="457200" indent="-457200">
              <a:buFont typeface="Arial" panose="020B0604020202020204" pitchFamily="34" charset="0"/>
              <a:buChar char="•"/>
            </a:pPr>
            <a:r>
              <a:rPr lang="en-GB" sz="2800" dirty="0"/>
              <a:t>Selflessly helping others in need</a:t>
            </a:r>
          </a:p>
          <a:p>
            <a:endParaRPr lang="en-GB" sz="2800" dirty="0"/>
          </a:p>
          <a:p>
            <a:r>
              <a:rPr lang="en-GB" sz="2800" dirty="0"/>
              <a:t>Five aspects of compassionate leadership:</a:t>
            </a:r>
          </a:p>
          <a:p>
            <a:pPr marL="457200" indent="-457200">
              <a:buFont typeface="Arial" panose="020B0604020202020204" pitchFamily="34" charset="0"/>
              <a:buChar char="•"/>
            </a:pPr>
            <a:r>
              <a:rPr lang="en-GB" sz="2800" dirty="0"/>
              <a:t>Awareness</a:t>
            </a:r>
          </a:p>
          <a:p>
            <a:pPr marL="457200" indent="-457200">
              <a:buFont typeface="Arial" panose="020B0604020202020204" pitchFamily="34" charset="0"/>
              <a:buChar char="•"/>
            </a:pPr>
            <a:r>
              <a:rPr lang="en-GB" sz="2800" dirty="0"/>
              <a:t>Non judgmental</a:t>
            </a:r>
          </a:p>
          <a:p>
            <a:pPr marL="457200" indent="-457200">
              <a:buFont typeface="Arial" panose="020B0604020202020204" pitchFamily="34" charset="0"/>
              <a:buChar char="•"/>
            </a:pPr>
            <a:r>
              <a:rPr lang="en-GB" sz="2800" dirty="0"/>
              <a:t>Resilient</a:t>
            </a:r>
          </a:p>
          <a:p>
            <a:pPr marL="457200" indent="-457200">
              <a:buFont typeface="Arial" panose="020B0604020202020204" pitchFamily="34" charset="0"/>
              <a:buChar char="•"/>
            </a:pPr>
            <a:r>
              <a:rPr lang="en-GB" sz="2800" dirty="0"/>
              <a:t>Empathy</a:t>
            </a:r>
          </a:p>
          <a:p>
            <a:pPr marL="457200" indent="-457200">
              <a:buFont typeface="Arial" panose="020B0604020202020204" pitchFamily="34" charset="0"/>
              <a:buChar char="•"/>
            </a:pPr>
            <a:r>
              <a:rPr lang="en-GB" sz="2800" dirty="0"/>
              <a:t>Accountable for team outcomes</a:t>
            </a:r>
          </a:p>
          <a:p>
            <a:endParaRPr lang="en-GB" sz="3200" dirty="0"/>
          </a:p>
        </p:txBody>
      </p:sp>
      <p:pic>
        <p:nvPicPr>
          <p:cNvPr id="6" name="Content Placeholder 5">
            <a:extLst>
              <a:ext uri="{FF2B5EF4-FFF2-40B4-BE49-F238E27FC236}">
                <a16:creationId xmlns:a16="http://schemas.microsoft.com/office/drawing/2014/main" xmlns="" id="{C3B87104-50F7-4DDD-B426-58680D74A03B}"/>
              </a:ext>
            </a:extLst>
          </p:cNvPr>
          <p:cNvPicPr>
            <a:picLocks noGrp="1" noChangeAspect="1"/>
          </p:cNvPicPr>
          <p:nvPr>
            <p:ph idx="1"/>
          </p:nvPr>
        </p:nvPicPr>
        <p:blipFill>
          <a:blip r:embed="rId4"/>
          <a:stretch>
            <a:fillRect/>
          </a:stretch>
        </p:blipFill>
        <p:spPr>
          <a:xfrm>
            <a:off x="7854846" y="3429000"/>
            <a:ext cx="3962400" cy="2639567"/>
          </a:xfrm>
          <a:prstGeom prst="rect">
            <a:avLst/>
          </a:prstGeom>
        </p:spPr>
      </p:pic>
    </p:spTree>
    <p:extLst>
      <p:ext uri="{BB962C8B-B14F-4D97-AF65-F5344CB8AC3E}">
        <p14:creationId xmlns:p14="http://schemas.microsoft.com/office/powerpoint/2010/main" xmlns="" val="3586376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D53FC-FAD4-4084-967A-6094FFEDC0D7}"/>
              </a:ext>
            </a:extLst>
          </p:cNvPr>
          <p:cNvSpPr>
            <a:spLocks noGrp="1"/>
          </p:cNvSpPr>
          <p:nvPr>
            <p:ph type="title"/>
          </p:nvPr>
        </p:nvSpPr>
        <p:spPr/>
        <p:txBody>
          <a:bodyPr>
            <a:normAutofit fontScale="90000"/>
          </a:bodyPr>
          <a:lstStyle/>
          <a:p>
            <a:r>
              <a:rPr lang="en-GB" dirty="0"/>
              <a:t>Focus on self: Compassionate Leadership</a:t>
            </a:r>
            <a:br>
              <a:rPr lang="en-GB" dirty="0"/>
            </a:br>
            <a:r>
              <a:rPr lang="en-GB" b="1" dirty="0">
                <a:hlinkClick r:id="rId3"/>
              </a:rPr>
              <a:t>https://positivepsychology.com/compassion-at-work-leadership/</a:t>
            </a:r>
            <a:endParaRPr lang="en-GB" dirty="0"/>
          </a:p>
        </p:txBody>
      </p:sp>
      <p:sp>
        <p:nvSpPr>
          <p:cNvPr id="3" name="Content Placeholder 2">
            <a:extLst>
              <a:ext uri="{FF2B5EF4-FFF2-40B4-BE49-F238E27FC236}">
                <a16:creationId xmlns:a16="http://schemas.microsoft.com/office/drawing/2014/main" xmlns="" id="{E3DA6AFA-1131-4B31-AD23-11EC14C5DDB1}"/>
              </a:ext>
            </a:extLst>
          </p:cNvPr>
          <p:cNvSpPr>
            <a:spLocks noGrp="1"/>
          </p:cNvSpPr>
          <p:nvPr>
            <p:ph idx="1"/>
          </p:nvPr>
        </p:nvSpPr>
        <p:spPr/>
        <p:txBody>
          <a:bodyPr>
            <a:normAutofit fontScale="85000" lnSpcReduction="20000"/>
          </a:bodyPr>
          <a:lstStyle/>
          <a:p>
            <a:endParaRPr lang="en-GB" dirty="0"/>
          </a:p>
          <a:p>
            <a:r>
              <a:rPr lang="en-GB" sz="3600" dirty="0"/>
              <a:t>Is self-motivated and able to influence his employees positively.</a:t>
            </a:r>
          </a:p>
          <a:p>
            <a:r>
              <a:rPr lang="en-GB" sz="3600" dirty="0"/>
              <a:t>Builds long-term trusting relationships and collaborations for his company.</a:t>
            </a:r>
          </a:p>
          <a:p>
            <a:r>
              <a:rPr lang="en-GB" sz="3600" dirty="0"/>
              <a:t>Is morally strong and has an ethical code of conduct.</a:t>
            </a:r>
          </a:p>
          <a:p>
            <a:r>
              <a:rPr lang="en-GB" sz="3600" dirty="0"/>
              <a:t>Takes responsibility for low employee productivity and aims to rebuild it.</a:t>
            </a:r>
          </a:p>
          <a:p>
            <a:r>
              <a:rPr lang="en-GB" sz="3600" dirty="0"/>
              <a:t>Has the ability to make his team feel secure and comfortable at work.</a:t>
            </a:r>
          </a:p>
        </p:txBody>
      </p:sp>
      <p:pic>
        <p:nvPicPr>
          <p:cNvPr id="4" name="Picture 3">
            <a:extLst>
              <a:ext uri="{FF2B5EF4-FFF2-40B4-BE49-F238E27FC236}">
                <a16:creationId xmlns:a16="http://schemas.microsoft.com/office/drawing/2014/main" xmlns="" id="{DA6406DA-E973-4787-BA1D-BA1841656157}"/>
              </a:ext>
            </a:extLst>
          </p:cNvPr>
          <p:cNvPicPr>
            <a:picLocks noChangeAspect="1"/>
          </p:cNvPicPr>
          <p:nvPr/>
        </p:nvPicPr>
        <p:blipFill>
          <a:blip r:embed="rId4"/>
          <a:stretch>
            <a:fillRect/>
          </a:stretch>
        </p:blipFill>
        <p:spPr>
          <a:xfrm>
            <a:off x="9485716" y="5514181"/>
            <a:ext cx="2226599" cy="1325563"/>
          </a:xfrm>
          <a:prstGeom prst="rect">
            <a:avLst/>
          </a:prstGeom>
        </p:spPr>
      </p:pic>
    </p:spTree>
    <p:extLst>
      <p:ext uri="{BB962C8B-B14F-4D97-AF65-F5344CB8AC3E}">
        <p14:creationId xmlns:p14="http://schemas.microsoft.com/office/powerpoint/2010/main" xmlns="" val="135494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361810-3EE9-45EE-B0C2-0F111266D549}"/>
              </a:ext>
            </a:extLst>
          </p:cNvPr>
          <p:cNvSpPr>
            <a:spLocks noGrp="1"/>
          </p:cNvSpPr>
          <p:nvPr>
            <p:ph type="title"/>
          </p:nvPr>
        </p:nvSpPr>
        <p:spPr/>
        <p:txBody>
          <a:bodyPr/>
          <a:lstStyle/>
          <a:p>
            <a:r>
              <a:rPr lang="en-GB" dirty="0"/>
              <a:t>Aims</a:t>
            </a:r>
          </a:p>
        </p:txBody>
      </p:sp>
      <p:sp>
        <p:nvSpPr>
          <p:cNvPr id="3" name="Content Placeholder 2">
            <a:extLst>
              <a:ext uri="{FF2B5EF4-FFF2-40B4-BE49-F238E27FC236}">
                <a16:creationId xmlns:a16="http://schemas.microsoft.com/office/drawing/2014/main" xmlns="" id="{219F165E-F4A6-4FCA-9FF7-5757D714AE3C}"/>
              </a:ext>
            </a:extLst>
          </p:cNvPr>
          <p:cNvSpPr>
            <a:spLocks noGrp="1"/>
          </p:cNvSpPr>
          <p:nvPr>
            <p:ph idx="1"/>
          </p:nvPr>
        </p:nvSpPr>
        <p:spPr/>
        <p:txBody>
          <a:bodyPr>
            <a:normAutofit fontScale="92500" lnSpcReduction="10000"/>
          </a:bodyPr>
          <a:lstStyle/>
          <a:p>
            <a:r>
              <a:rPr lang="en-GB" dirty="0"/>
              <a:t>· Share material from the forthcoming book: Towards the Compassionate University - Waddington, (Ed.) (2020). Routledge.</a:t>
            </a:r>
          </a:p>
          <a:p>
            <a:r>
              <a:rPr lang="en-GB" dirty="0"/>
              <a:t>· To give course leaders a greater understanding of how self-compassion can support their team’s resilience, wellbeing and engagement.</a:t>
            </a:r>
          </a:p>
          <a:p>
            <a:r>
              <a:rPr lang="en-GB" dirty="0"/>
              <a:t>· Share tools and techniques to help you develop a more compassionate approach to your personal and professional development.</a:t>
            </a:r>
          </a:p>
          <a:p>
            <a:r>
              <a:rPr lang="en-GB" dirty="0"/>
              <a:t>· Give course leaders the opportunity to experience evidence based self-compassion practices that increase well-being, resilience and can enhance team productivity.</a:t>
            </a:r>
          </a:p>
          <a:p>
            <a:r>
              <a:rPr lang="en-GB" dirty="0"/>
              <a:t>· Understand and use tools from holistic business psychological practice to enhance team-based compassion.</a:t>
            </a:r>
          </a:p>
          <a:p>
            <a:endParaRPr lang="en-GB" dirty="0"/>
          </a:p>
        </p:txBody>
      </p:sp>
    </p:spTree>
    <p:extLst>
      <p:ext uri="{BB962C8B-B14F-4D97-AF65-F5344CB8AC3E}">
        <p14:creationId xmlns:p14="http://schemas.microsoft.com/office/powerpoint/2010/main" xmlns="" val="1270568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FC3B3-5A76-40FA-B2C6-4E0B88595773}"/>
              </a:ext>
            </a:extLst>
          </p:cNvPr>
          <p:cNvSpPr>
            <a:spLocks noGrp="1"/>
          </p:cNvSpPr>
          <p:nvPr>
            <p:ph type="title"/>
          </p:nvPr>
        </p:nvSpPr>
        <p:spPr/>
        <p:txBody>
          <a:bodyPr/>
          <a:lstStyle/>
          <a:p>
            <a:r>
              <a:rPr lang="en-GB" dirty="0"/>
              <a:t>The Team Focus</a:t>
            </a:r>
          </a:p>
        </p:txBody>
      </p:sp>
      <p:sp>
        <p:nvSpPr>
          <p:cNvPr id="3" name="Content Placeholder 2">
            <a:extLst>
              <a:ext uri="{FF2B5EF4-FFF2-40B4-BE49-F238E27FC236}">
                <a16:creationId xmlns:a16="http://schemas.microsoft.com/office/drawing/2014/main" xmlns="" id="{BD90B054-1D5F-4E93-B376-96FF8A670642}"/>
              </a:ext>
            </a:extLst>
          </p:cNvPr>
          <p:cNvSpPr>
            <a:spLocks noGrp="1"/>
          </p:cNvSpPr>
          <p:nvPr>
            <p:ph idx="1"/>
          </p:nvPr>
        </p:nvSpPr>
        <p:spPr/>
        <p:txBody>
          <a:bodyPr>
            <a:normAutofit fontScale="85000" lnSpcReduction="20000"/>
          </a:bodyPr>
          <a:lstStyle/>
          <a:p>
            <a:endParaRPr lang="en-GB" dirty="0">
              <a:solidFill>
                <a:schemeClr val="accent1"/>
              </a:solidFill>
            </a:endParaRPr>
          </a:p>
          <a:p>
            <a:r>
              <a:rPr lang="en-GB" dirty="0">
                <a:solidFill>
                  <a:schemeClr val="accent1"/>
                </a:solidFill>
              </a:rPr>
              <a:t>Holistic Business Psychology Approach-role modelling behaviours at course team meeting/module meetings</a:t>
            </a:r>
          </a:p>
          <a:p>
            <a:r>
              <a:rPr lang="en-GB" dirty="0"/>
              <a:t>Mind: Build in one to one’s with each team member, use integrative/compassion focused coaching practices, be interested in team members development</a:t>
            </a:r>
          </a:p>
          <a:p>
            <a:r>
              <a:rPr lang="en-GB" dirty="0"/>
              <a:t>Body: Team meetings/team building: regular meetings, one minute contemplation at start and end, emotional </a:t>
            </a:r>
            <a:r>
              <a:rPr lang="en-GB" dirty="0" err="1"/>
              <a:t>checkin</a:t>
            </a:r>
            <a:r>
              <a:rPr lang="en-GB" dirty="0"/>
              <a:t>…food to share, fun things</a:t>
            </a:r>
          </a:p>
          <a:p>
            <a:r>
              <a:rPr lang="en-GB" dirty="0"/>
              <a:t>Build in explicit team building (informal or formal)</a:t>
            </a:r>
          </a:p>
          <a:p>
            <a:r>
              <a:rPr lang="en-GB" dirty="0"/>
              <a:t>Open door-office hours for your team and  walk the floor visit team members</a:t>
            </a:r>
          </a:p>
          <a:p>
            <a:r>
              <a:rPr lang="en-GB" dirty="0"/>
              <a:t>Spirit: Self and team, What is the spiritual make up of your course team? Values and ethics of the team?</a:t>
            </a:r>
          </a:p>
          <a:p>
            <a:r>
              <a:rPr lang="en-GB" dirty="0"/>
              <a:t>Positive psychology</a:t>
            </a:r>
          </a:p>
        </p:txBody>
      </p:sp>
      <p:pic>
        <p:nvPicPr>
          <p:cNvPr id="6" name="Picture 5">
            <a:extLst>
              <a:ext uri="{FF2B5EF4-FFF2-40B4-BE49-F238E27FC236}">
                <a16:creationId xmlns:a16="http://schemas.microsoft.com/office/drawing/2014/main" xmlns="" id="{0101DD91-8CB6-41F7-A7DC-85DE09652DF1}"/>
              </a:ext>
            </a:extLst>
          </p:cNvPr>
          <p:cNvPicPr>
            <a:picLocks noChangeAspect="1"/>
          </p:cNvPicPr>
          <p:nvPr/>
        </p:nvPicPr>
        <p:blipFill>
          <a:blip r:embed="rId3"/>
          <a:stretch>
            <a:fillRect/>
          </a:stretch>
        </p:blipFill>
        <p:spPr>
          <a:xfrm>
            <a:off x="8845446" y="248324"/>
            <a:ext cx="2943069" cy="1577301"/>
          </a:xfrm>
          <a:prstGeom prst="rect">
            <a:avLst/>
          </a:prstGeom>
        </p:spPr>
      </p:pic>
    </p:spTree>
    <p:extLst>
      <p:ext uri="{BB962C8B-B14F-4D97-AF65-F5344CB8AC3E}">
        <p14:creationId xmlns:p14="http://schemas.microsoft.com/office/powerpoint/2010/main" xmlns="" val="1456773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4D8941-D952-47BC-B9E1-AAF5250409FD}"/>
              </a:ext>
            </a:extLst>
          </p:cNvPr>
          <p:cNvSpPr>
            <a:spLocks noGrp="1"/>
          </p:cNvSpPr>
          <p:nvPr>
            <p:ph type="title"/>
          </p:nvPr>
        </p:nvSpPr>
        <p:spPr/>
        <p:txBody>
          <a:bodyPr/>
          <a:lstStyle/>
          <a:p>
            <a:r>
              <a:rPr lang="en-GB" dirty="0"/>
              <a:t>In Practice</a:t>
            </a:r>
          </a:p>
        </p:txBody>
      </p:sp>
      <p:sp>
        <p:nvSpPr>
          <p:cNvPr id="3" name="Content Placeholder 2">
            <a:extLst>
              <a:ext uri="{FF2B5EF4-FFF2-40B4-BE49-F238E27FC236}">
                <a16:creationId xmlns:a16="http://schemas.microsoft.com/office/drawing/2014/main" xmlns="" id="{CDBC298A-4D1D-493C-B4D6-72D3DE65C167}"/>
              </a:ext>
            </a:extLst>
          </p:cNvPr>
          <p:cNvSpPr>
            <a:spLocks noGrp="1"/>
          </p:cNvSpPr>
          <p:nvPr>
            <p:ph idx="1"/>
          </p:nvPr>
        </p:nvSpPr>
        <p:spPr/>
        <p:txBody>
          <a:bodyPr>
            <a:normAutofit fontScale="92500" lnSpcReduction="20000"/>
          </a:bodyPr>
          <a:lstStyle/>
          <a:p>
            <a:r>
              <a:rPr lang="en-GB" dirty="0">
                <a:hlinkClick r:id="rId3"/>
              </a:rPr>
              <a:t>HBR Quiz:</a:t>
            </a:r>
          </a:p>
          <a:p>
            <a:r>
              <a:rPr lang="en-GB" dirty="0">
                <a:hlinkClick r:id="rId3"/>
              </a:rPr>
              <a:t>https://hbr.org/2018/05/assessment-are-you-a-compassionate-leader</a:t>
            </a:r>
            <a:endParaRPr lang="en-GB" dirty="0"/>
          </a:p>
          <a:p>
            <a:r>
              <a:rPr lang="en-GB" dirty="0"/>
              <a:t>Are you a compassionate leader?</a:t>
            </a:r>
          </a:p>
          <a:p>
            <a:r>
              <a:rPr lang="en-GB" dirty="0"/>
              <a:t>How can develop your compassionate leadership style?</a:t>
            </a:r>
          </a:p>
          <a:p>
            <a:endParaRPr lang="en-GB" dirty="0"/>
          </a:p>
          <a:p>
            <a:r>
              <a:rPr lang="en-GB" b="1" u="sng" dirty="0">
                <a:solidFill>
                  <a:schemeClr val="accent6"/>
                </a:solidFill>
              </a:rPr>
              <a:t>Padlet:</a:t>
            </a:r>
          </a:p>
          <a:p>
            <a:r>
              <a:rPr lang="en-GB" b="1" u="sng" dirty="0">
                <a:solidFill>
                  <a:schemeClr val="accent6"/>
                </a:solidFill>
              </a:rPr>
              <a:t>https://padlet.com/l_j_matthewman/xbew9i947paic1br</a:t>
            </a:r>
          </a:p>
          <a:p>
            <a:r>
              <a:rPr lang="en-GB" dirty="0"/>
              <a:t>What can you do to cultivate a more compassionate orientated team?</a:t>
            </a:r>
          </a:p>
          <a:p>
            <a:endParaRPr lang="en-GB" dirty="0"/>
          </a:p>
          <a:p>
            <a:r>
              <a:rPr lang="en-GB" dirty="0"/>
              <a:t>Group plenary and sharing.</a:t>
            </a:r>
          </a:p>
        </p:txBody>
      </p:sp>
      <p:pic>
        <p:nvPicPr>
          <p:cNvPr id="4" name="Picture 3">
            <a:extLst>
              <a:ext uri="{FF2B5EF4-FFF2-40B4-BE49-F238E27FC236}">
                <a16:creationId xmlns:a16="http://schemas.microsoft.com/office/drawing/2014/main" xmlns="" id="{36634BF3-83DA-4324-A1F7-45A1C7DCD388}"/>
              </a:ext>
            </a:extLst>
          </p:cNvPr>
          <p:cNvPicPr>
            <a:picLocks noChangeAspect="1"/>
          </p:cNvPicPr>
          <p:nvPr/>
        </p:nvPicPr>
        <p:blipFill>
          <a:blip r:embed="rId4"/>
          <a:stretch>
            <a:fillRect/>
          </a:stretch>
        </p:blipFill>
        <p:spPr>
          <a:xfrm>
            <a:off x="10247244" y="288192"/>
            <a:ext cx="1537433" cy="1537433"/>
          </a:xfrm>
          <a:prstGeom prst="rect">
            <a:avLst/>
          </a:prstGeom>
        </p:spPr>
      </p:pic>
    </p:spTree>
    <p:extLst>
      <p:ext uri="{BB962C8B-B14F-4D97-AF65-F5344CB8AC3E}">
        <p14:creationId xmlns:p14="http://schemas.microsoft.com/office/powerpoint/2010/main" xmlns="" val="436015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B5F13-60AE-4EF8-AAEE-DA8513EE5D52}"/>
              </a:ext>
            </a:extLst>
          </p:cNvPr>
          <p:cNvSpPr>
            <a:spLocks noGrp="1"/>
          </p:cNvSpPr>
          <p:nvPr>
            <p:ph type="title"/>
          </p:nvPr>
        </p:nvSpPr>
        <p:spPr/>
        <p:txBody>
          <a:bodyPr/>
          <a:lstStyle/>
          <a:p>
            <a:r>
              <a:rPr lang="en-GB" dirty="0"/>
              <a:t>CIPD webinar series (More value on face to face)</a:t>
            </a:r>
          </a:p>
        </p:txBody>
      </p:sp>
      <p:sp>
        <p:nvSpPr>
          <p:cNvPr id="3" name="Content Placeholder 2">
            <a:extLst>
              <a:ext uri="{FF2B5EF4-FFF2-40B4-BE49-F238E27FC236}">
                <a16:creationId xmlns:a16="http://schemas.microsoft.com/office/drawing/2014/main" xmlns="" id="{0DDB28AE-AA8A-4AC9-A73E-1F0EE79713D7}"/>
              </a:ext>
            </a:extLst>
          </p:cNvPr>
          <p:cNvSpPr>
            <a:spLocks noGrp="1"/>
          </p:cNvSpPr>
          <p:nvPr>
            <p:ph idx="1"/>
          </p:nvPr>
        </p:nvSpPr>
        <p:spPr/>
        <p:txBody>
          <a:bodyPr>
            <a:normAutofit lnSpcReduction="10000"/>
          </a:bodyPr>
          <a:lstStyle/>
          <a:p>
            <a:r>
              <a:rPr lang="en-GB" dirty="0"/>
              <a:t>1.Maintain a regular pulse of communication – even if there is little to say </a:t>
            </a:r>
          </a:p>
          <a:p>
            <a:r>
              <a:rPr lang="en-GB" dirty="0"/>
              <a:t>2. Try out new channels – and be prepared to get things wrong and adapt </a:t>
            </a:r>
          </a:p>
          <a:p>
            <a:r>
              <a:rPr lang="en-GB" dirty="0"/>
              <a:t>3. Change your behaviour – new circumstances mean new rules</a:t>
            </a:r>
          </a:p>
          <a:p>
            <a:r>
              <a:rPr lang="en-GB" dirty="0"/>
              <a:t> 4. Remember to communicate the big picture – to give progress and context 5. Conversation is key – to build connection and trust </a:t>
            </a:r>
          </a:p>
          <a:p>
            <a:r>
              <a:rPr lang="en-GB" dirty="0"/>
              <a:t>6. Share stories – to make things human and build community </a:t>
            </a:r>
          </a:p>
          <a:p>
            <a:r>
              <a:rPr lang="en-GB" dirty="0"/>
              <a:t>7. Make feedback a priority – what’s working and how people are getting on </a:t>
            </a:r>
          </a:p>
        </p:txBody>
      </p:sp>
    </p:spTree>
    <p:extLst>
      <p:ext uri="{BB962C8B-B14F-4D97-AF65-F5344CB8AC3E}">
        <p14:creationId xmlns:p14="http://schemas.microsoft.com/office/powerpoint/2010/main" xmlns="" val="2639613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xmlns="" id="{8EBC56A4-BC2D-4A4E-941A-4A605C42E041}"/>
              </a:ext>
            </a:extLst>
          </p:cNvPr>
          <p:cNvSpPr>
            <a:spLocks noGrp="1" noChangeArrowheads="1"/>
          </p:cNvSpPr>
          <p:nvPr>
            <p:ph type="title"/>
          </p:nvPr>
        </p:nvSpPr>
        <p:spPr/>
        <p:txBody>
          <a:bodyPr/>
          <a:lstStyle/>
          <a:p>
            <a:endParaRPr lang="en-US" altLang="en-US"/>
          </a:p>
        </p:txBody>
      </p:sp>
      <p:pic>
        <p:nvPicPr>
          <p:cNvPr id="22531" name="Picture 2">
            <a:extLst>
              <a:ext uri="{FF2B5EF4-FFF2-40B4-BE49-F238E27FC236}">
                <a16:creationId xmlns:a16="http://schemas.microsoft.com/office/drawing/2014/main" xmlns="" id="{72106AB1-AD35-4ACC-A13E-3016BE3ED136}"/>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8975725" y="2325688"/>
            <a:ext cx="1250950" cy="22225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2" name="Picture 3">
            <a:extLst>
              <a:ext uri="{FF2B5EF4-FFF2-40B4-BE49-F238E27FC236}">
                <a16:creationId xmlns:a16="http://schemas.microsoft.com/office/drawing/2014/main" xmlns="" id="{42A6964A-6D5A-46DB-B98D-D041C698C38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19288" y="357188"/>
            <a:ext cx="1731962" cy="3079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3" name="Picture 4">
            <a:extLst>
              <a:ext uri="{FF2B5EF4-FFF2-40B4-BE49-F238E27FC236}">
                <a16:creationId xmlns:a16="http://schemas.microsoft.com/office/drawing/2014/main" xmlns="" id="{E804EE89-6267-4749-AFE7-9FBCC53DCC8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38314" y="4005264"/>
            <a:ext cx="3151187" cy="2365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4" name="Picture 5">
            <a:extLst>
              <a:ext uri="{FF2B5EF4-FFF2-40B4-BE49-F238E27FC236}">
                <a16:creationId xmlns:a16="http://schemas.microsoft.com/office/drawing/2014/main" xmlns="" id="{A845DE55-5C18-4A95-BFE4-0F1B15973311}"/>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060826" y="357189"/>
            <a:ext cx="1992313" cy="2041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5" name="Picture 6">
            <a:extLst>
              <a:ext uri="{FF2B5EF4-FFF2-40B4-BE49-F238E27FC236}">
                <a16:creationId xmlns:a16="http://schemas.microsoft.com/office/drawing/2014/main" xmlns="" id="{A7005100-6D80-4FD5-81DE-22E3376ECD9A}"/>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153026" y="4579938"/>
            <a:ext cx="2536825" cy="200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6" name="Picture 7">
            <a:extLst>
              <a:ext uri="{FF2B5EF4-FFF2-40B4-BE49-F238E27FC236}">
                <a16:creationId xmlns:a16="http://schemas.microsoft.com/office/drawing/2014/main" xmlns="" id="{EB148518-B291-48C0-BCB8-85D34029022D}"/>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243888" y="4730750"/>
            <a:ext cx="2424112" cy="184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7" name="Picture 8">
            <a:extLst>
              <a:ext uri="{FF2B5EF4-FFF2-40B4-BE49-F238E27FC236}">
                <a16:creationId xmlns:a16="http://schemas.microsoft.com/office/drawing/2014/main" xmlns="" id="{39BC62F7-A132-4583-B1C2-6BBD49B4B11E}"/>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153026" y="2554289"/>
            <a:ext cx="2517775" cy="1677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8" name="Picture 9">
            <a:extLst>
              <a:ext uri="{FF2B5EF4-FFF2-40B4-BE49-F238E27FC236}">
                <a16:creationId xmlns:a16="http://schemas.microsoft.com/office/drawing/2014/main" xmlns="" id="{0F3DD44C-E690-46BD-92DD-61DA2C48E392}"/>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959600" y="285751"/>
            <a:ext cx="3136900" cy="176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838D4D-892E-48D3-9CF0-2C25195F1F0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FA354B82-D5F5-4D7E-A974-F508624D99BE}"/>
              </a:ext>
            </a:extLst>
          </p:cNvPr>
          <p:cNvPicPr>
            <a:picLocks noGrp="1" noChangeAspect="1"/>
          </p:cNvPicPr>
          <p:nvPr>
            <p:ph idx="1"/>
          </p:nvPr>
        </p:nvPicPr>
        <p:blipFill>
          <a:blip r:embed="rId2"/>
          <a:stretch>
            <a:fillRect/>
          </a:stretch>
        </p:blipFill>
        <p:spPr>
          <a:xfrm>
            <a:off x="896136" y="1172980"/>
            <a:ext cx="10399727" cy="4512039"/>
          </a:xfrm>
          <a:prstGeom prst="rect">
            <a:avLst/>
          </a:prstGeom>
        </p:spPr>
      </p:pic>
    </p:spTree>
    <p:extLst>
      <p:ext uri="{BB962C8B-B14F-4D97-AF65-F5344CB8AC3E}">
        <p14:creationId xmlns:p14="http://schemas.microsoft.com/office/powerpoint/2010/main" xmlns="" val="2101742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7CE86-A486-43A1-AE15-522BCD9AE1D7}"/>
              </a:ext>
            </a:extLst>
          </p:cNvPr>
          <p:cNvSpPr>
            <a:spLocks noGrp="1"/>
          </p:cNvSpPr>
          <p:nvPr>
            <p:ph type="title"/>
          </p:nvPr>
        </p:nvSpPr>
        <p:spPr/>
        <p:txBody>
          <a:bodyPr/>
          <a:lstStyle/>
          <a:p>
            <a:r>
              <a:rPr lang="en-GB" dirty="0"/>
              <a:t>Reading</a:t>
            </a:r>
          </a:p>
        </p:txBody>
      </p:sp>
      <p:sp>
        <p:nvSpPr>
          <p:cNvPr id="3" name="Content Placeholder 2">
            <a:extLst>
              <a:ext uri="{FF2B5EF4-FFF2-40B4-BE49-F238E27FC236}">
                <a16:creationId xmlns:a16="http://schemas.microsoft.com/office/drawing/2014/main" xmlns="" id="{E1F53D40-1D4D-4358-880C-1071DE056C10}"/>
              </a:ext>
            </a:extLst>
          </p:cNvPr>
          <p:cNvSpPr>
            <a:spLocks noGrp="1"/>
          </p:cNvSpPr>
          <p:nvPr>
            <p:ph idx="1"/>
          </p:nvPr>
        </p:nvSpPr>
        <p:spPr/>
        <p:txBody>
          <a:bodyPr>
            <a:normAutofit/>
          </a:bodyPr>
          <a:lstStyle/>
          <a:p>
            <a:pPr marL="0" indent="0">
              <a:buNone/>
            </a:pPr>
            <a:r>
              <a:rPr lang="en-US" dirty="0"/>
              <a:t>Waddington, K. (Ed.) (forthcoming 2020)</a:t>
            </a:r>
          </a:p>
          <a:p>
            <a:pPr marL="0" indent="0">
              <a:buNone/>
            </a:pPr>
            <a:r>
              <a:rPr lang="en-US" i="1" dirty="0"/>
              <a:t>Towards the Compassionate University: From Golden Thread to Global Impact. </a:t>
            </a:r>
            <a:r>
              <a:rPr lang="en-US" dirty="0"/>
              <a:t>Routledge</a:t>
            </a:r>
          </a:p>
          <a:p>
            <a:pPr marL="0" indent="0">
              <a:buNone/>
            </a:pPr>
            <a:endParaRPr lang="en-US" i="1" dirty="0"/>
          </a:p>
          <a:p>
            <a:pPr marL="0" indent="0">
              <a:buNone/>
            </a:pPr>
            <a:r>
              <a:rPr lang="en-US" i="1" dirty="0"/>
              <a:t> </a:t>
            </a:r>
            <a:r>
              <a:rPr lang="en-US" dirty="0"/>
              <a:t>Waddington, K. (2019) Understanding and creating compassionate institutional cultures and practices. Ch17 in Gibbs et al. </a:t>
            </a:r>
            <a:r>
              <a:rPr lang="en-US" i="1" dirty="0"/>
              <a:t>Values of the University in a Time of Uncertainty. </a:t>
            </a:r>
            <a:r>
              <a:rPr lang="en-US" dirty="0"/>
              <a:t>Springer. Available as e-book</a:t>
            </a:r>
          </a:p>
          <a:p>
            <a:pPr marL="0" indent="0">
              <a:buNone/>
            </a:pPr>
            <a:r>
              <a:rPr lang="en-US" i="1" dirty="0"/>
              <a:t>J. of Perspectives in Applied Academic Practice </a:t>
            </a:r>
            <a:r>
              <a:rPr lang="en-US" dirty="0"/>
              <a:t>(2018). Vol. 6, No. 3: SI on Compassionate Pedagogy:</a:t>
            </a:r>
          </a:p>
          <a:p>
            <a:pPr marL="0" indent="0">
              <a:buNone/>
            </a:pPr>
            <a:endParaRPr lang="en-US" dirty="0"/>
          </a:p>
        </p:txBody>
      </p:sp>
    </p:spTree>
    <p:extLst>
      <p:ext uri="{BB962C8B-B14F-4D97-AF65-F5344CB8AC3E}">
        <p14:creationId xmlns:p14="http://schemas.microsoft.com/office/powerpoint/2010/main" xmlns="" val="2778115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7F36A-9A99-43AA-918D-DA0AF7544D1E}"/>
              </a:ext>
            </a:extLst>
          </p:cNvPr>
          <p:cNvSpPr>
            <a:spLocks noGrp="1"/>
          </p:cNvSpPr>
          <p:nvPr>
            <p:ph type="title"/>
          </p:nvPr>
        </p:nvSpPr>
        <p:spPr/>
        <p:txBody>
          <a:bodyPr/>
          <a:lstStyle/>
          <a:p>
            <a:r>
              <a:rPr lang="en-GB" dirty="0"/>
              <a:t>Kathryn</a:t>
            </a:r>
          </a:p>
        </p:txBody>
      </p:sp>
      <p:sp>
        <p:nvSpPr>
          <p:cNvPr id="3" name="Content Placeholder 2">
            <a:extLst>
              <a:ext uri="{FF2B5EF4-FFF2-40B4-BE49-F238E27FC236}">
                <a16:creationId xmlns:a16="http://schemas.microsoft.com/office/drawing/2014/main" xmlns="" id="{F9E18AA3-2F8D-4BA9-8B8B-F741FBCC4456}"/>
              </a:ext>
            </a:extLst>
          </p:cNvPr>
          <p:cNvSpPr>
            <a:spLocks noGrp="1"/>
          </p:cNvSpPr>
          <p:nvPr>
            <p:ph idx="1"/>
          </p:nvPr>
        </p:nvSpPr>
        <p:spPr/>
        <p:txBody>
          <a:bodyPr/>
          <a:lstStyle/>
          <a:p>
            <a:r>
              <a:rPr lang="en-GB" dirty="0"/>
              <a:t>'Compassion Gap in UK Universities' paper which I mentioned at the beginning, it also mentions leadership development: </a:t>
            </a:r>
            <a:r>
              <a:rPr lang="en-GB" dirty="0">
                <a:hlinkClick r:id="rId2"/>
              </a:rPr>
              <a:t>https://www.fons.org/Resources/Documents/Journal/Vol6No1/IPDJ_0601_10.pdf</a:t>
            </a:r>
            <a:endParaRPr lang="en-GB" dirty="0"/>
          </a:p>
        </p:txBody>
      </p:sp>
    </p:spTree>
    <p:extLst>
      <p:ext uri="{BB962C8B-B14F-4D97-AF65-F5344CB8AC3E}">
        <p14:creationId xmlns:p14="http://schemas.microsoft.com/office/powerpoint/2010/main" xmlns="" val="2485575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780B21-1D6A-4BDC-9DF9-9DE78F9EB70E}"/>
              </a:ext>
            </a:extLst>
          </p:cNvPr>
          <p:cNvSpPr>
            <a:spLocks noGrp="1"/>
          </p:cNvSpPr>
          <p:nvPr>
            <p:ph type="title"/>
          </p:nvPr>
        </p:nvSpPr>
        <p:spPr>
          <a:xfrm>
            <a:off x="1004340" y="1124262"/>
            <a:ext cx="10349459" cy="1139252"/>
          </a:xfrm>
        </p:spPr>
        <p:txBody>
          <a:bodyPr>
            <a:normAutofit fontScale="90000"/>
          </a:bodyPr>
          <a:lstStyle/>
          <a:p>
            <a:r>
              <a:rPr lang="en-GB" dirty="0"/>
              <a:t>Developing Self Compassion Exercises</a:t>
            </a:r>
            <a:br>
              <a:rPr lang="en-GB" dirty="0"/>
            </a:br>
            <a:r>
              <a:rPr lang="en-GB" dirty="0" err="1"/>
              <a:t>Neffs</a:t>
            </a:r>
            <a:r>
              <a:rPr lang="en-GB" dirty="0"/>
              <a:t> self compassion practices  online</a:t>
            </a:r>
            <a:br>
              <a:rPr lang="en-GB" dirty="0"/>
            </a:br>
            <a:r>
              <a:rPr lang="en-GB" u="sng" dirty="0">
                <a:hlinkClick r:id="rId3"/>
              </a:rPr>
              <a:t>https://self-compassion.org/#</a:t>
            </a:r>
            <a:r>
              <a:rPr lang="en-GB" u="sng" dirty="0"/>
              <a:t/>
            </a:r>
            <a:br>
              <a:rPr lang="en-GB" u="sng" dirty="0"/>
            </a:br>
            <a:r>
              <a:rPr lang="en-GB" dirty="0">
                <a:hlinkClick r:id="rId3"/>
              </a:rPr>
              <a:t>https://self-compassion.org/category/exercises/</a:t>
            </a:r>
            <a:r>
              <a:rPr lang="en-GB" dirty="0"/>
              <a:t/>
            </a:r>
            <a:br>
              <a:rPr lang="en-GB" dirty="0"/>
            </a:br>
            <a:r>
              <a:rPr lang="en-GB" dirty="0"/>
              <a:t/>
            </a:r>
            <a:br>
              <a:rPr lang="en-GB" dirty="0"/>
            </a:br>
            <a:endParaRPr lang="en-GB" dirty="0"/>
          </a:p>
        </p:txBody>
      </p:sp>
      <p:sp>
        <p:nvSpPr>
          <p:cNvPr id="3" name="Content Placeholder 2">
            <a:extLst>
              <a:ext uri="{FF2B5EF4-FFF2-40B4-BE49-F238E27FC236}">
                <a16:creationId xmlns:a16="http://schemas.microsoft.com/office/drawing/2014/main" xmlns="" id="{1A542559-72FB-4890-8DEF-78769864908E}"/>
              </a:ext>
            </a:extLst>
          </p:cNvPr>
          <p:cNvSpPr>
            <a:spLocks noGrp="1"/>
          </p:cNvSpPr>
          <p:nvPr>
            <p:ph idx="1"/>
          </p:nvPr>
        </p:nvSpPr>
        <p:spPr>
          <a:xfrm>
            <a:off x="644577" y="3132944"/>
            <a:ext cx="10709223" cy="3044018"/>
          </a:xfrm>
        </p:spPr>
        <p:txBody>
          <a:bodyPr>
            <a:normAutofit fontScale="47500" lnSpcReduction="20000"/>
          </a:bodyPr>
          <a:lstStyle/>
          <a:p>
            <a:r>
              <a:rPr lang="en-GB" dirty="0"/>
              <a:t>Learn about what compassion is, what it isn’t, and its benefits to yourself and others.</a:t>
            </a:r>
          </a:p>
          <a:p>
            <a:r>
              <a:rPr lang="en-GB" dirty="0"/>
              <a:t>Practice self-compassion. Recognise the inevitability of suffering, notice your own, and treat yourself with the same kindness, care and understanding you might treat another. </a:t>
            </a:r>
          </a:p>
          <a:p>
            <a:r>
              <a:rPr lang="en-GB" dirty="0"/>
              <a:t> Listen with more empathy. Imagine things from the other person’s perspective and communicate this attempt at understanding. </a:t>
            </a:r>
          </a:p>
          <a:p>
            <a:r>
              <a:rPr lang="en-GB" dirty="0"/>
              <a:t>Spend time during your day – perhaps during any mindfulness practice, or when travelling or working – silently wishing other people well, wishing them happiness and freedom from suffering. </a:t>
            </a:r>
          </a:p>
          <a:p>
            <a:r>
              <a:rPr lang="en-GB" dirty="0"/>
              <a:t>In seated practice, cultivate feelings of compassion for things which are easy, for example, people you love, close friends and relatives, loved pets, etc. Then extend this ‘circle of compassion’ towards mere acquaintances and strangers. And then, perhaps, to people you actively dislike.</a:t>
            </a:r>
          </a:p>
          <a:p>
            <a:r>
              <a:rPr lang="en-GB" dirty="0"/>
              <a:t>Increase your acts of kindness to others. Help people to do things that they cannot or might struggle to do for themselves. Try to be helpful, rather than harmful. </a:t>
            </a:r>
          </a:p>
          <a:p>
            <a:r>
              <a:rPr lang="en-GB" dirty="0"/>
              <a:t>Try and shift from a self-focus to a systems focus, recognising yourself as part of a much larger connected biological system in which cooperation commonly results in better outcomes. </a:t>
            </a:r>
          </a:p>
          <a:p>
            <a:r>
              <a:rPr lang="en-GB" dirty="0"/>
              <a:t>Continuously hone your skills and abilities around noticing, approaching, alleviating and preventing suffering in yourself and others – such as non-judgement, empathy, distress tolerance, courage and technical helping skills.</a:t>
            </a:r>
          </a:p>
        </p:txBody>
      </p:sp>
    </p:spTree>
    <p:extLst>
      <p:ext uri="{BB962C8B-B14F-4D97-AF65-F5344CB8AC3E}">
        <p14:creationId xmlns:p14="http://schemas.microsoft.com/office/powerpoint/2010/main" xmlns="" val="582951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B317A4-0622-42E4-8739-A479C34064D3}"/>
              </a:ext>
            </a:extLst>
          </p:cNvPr>
          <p:cNvSpPr>
            <a:spLocks noGrp="1"/>
          </p:cNvSpPr>
          <p:nvPr>
            <p:ph type="title"/>
          </p:nvPr>
        </p:nvSpPr>
        <p:spPr/>
        <p:txBody>
          <a:bodyPr/>
          <a:lstStyle/>
          <a:p>
            <a:r>
              <a:rPr lang="en-GB" dirty="0"/>
              <a:t>Online/e readings</a:t>
            </a:r>
            <a:br>
              <a:rPr lang="en-GB" dirty="0"/>
            </a:br>
            <a:endParaRPr lang="en-GB" dirty="0"/>
          </a:p>
        </p:txBody>
      </p:sp>
      <p:sp>
        <p:nvSpPr>
          <p:cNvPr id="3" name="Content Placeholder 2">
            <a:extLst>
              <a:ext uri="{FF2B5EF4-FFF2-40B4-BE49-F238E27FC236}">
                <a16:creationId xmlns:a16="http://schemas.microsoft.com/office/drawing/2014/main" xmlns="" id="{ED7F4D65-0008-4570-9560-AFEA41729A77}"/>
              </a:ext>
            </a:extLst>
          </p:cNvPr>
          <p:cNvSpPr>
            <a:spLocks noGrp="1"/>
          </p:cNvSpPr>
          <p:nvPr>
            <p:ph idx="1"/>
          </p:nvPr>
        </p:nvSpPr>
        <p:spPr/>
        <p:txBody>
          <a:bodyPr>
            <a:normAutofit fontScale="92500"/>
          </a:bodyPr>
          <a:lstStyle/>
          <a:p>
            <a:r>
              <a:rPr lang="en-GB" dirty="0">
                <a:hlinkClick r:id="rId3"/>
              </a:rPr>
              <a:t>https://www.roffeypark.com/wp-content/uploads2/Compassionate-Leadership-Booklet.pdf</a:t>
            </a:r>
            <a:endParaRPr lang="en-GB" dirty="0"/>
          </a:p>
          <a:p>
            <a:r>
              <a:rPr lang="en-GB" dirty="0">
                <a:hlinkClick r:id="rId4"/>
              </a:rPr>
              <a:t>Https://positivepsychology.com/compassion-at-work-leadership/</a:t>
            </a:r>
            <a:endParaRPr lang="en-GB" dirty="0"/>
          </a:p>
          <a:p>
            <a:r>
              <a:rPr lang="en-GB" sz="2400" dirty="0">
                <a:hlinkClick r:id="rId4"/>
              </a:rPr>
              <a:t>https://jpaap.napier.ac.uk/index.php/JPAAP/issue/view/23</a:t>
            </a:r>
            <a:endParaRPr lang="en-GB" sz="2400" dirty="0"/>
          </a:p>
          <a:p>
            <a:r>
              <a:rPr lang="en-GB" dirty="0">
                <a:hlinkClick r:id="rId4"/>
              </a:rPr>
              <a:t>https://hbr.org/2016/12/the-most-and-least-empathetic-companies-2016</a:t>
            </a:r>
            <a:endParaRPr lang="en-GB" dirty="0"/>
          </a:p>
          <a:p>
            <a:r>
              <a:rPr lang="en-GB" dirty="0">
                <a:hlinkClick r:id="rId4"/>
              </a:rPr>
              <a:t>https://thepsychologist.bps.org.uk/volume-33/may-2020/compassion-essential-orientation</a:t>
            </a:r>
            <a:endParaRPr lang="en-GB" dirty="0"/>
          </a:p>
          <a:p>
            <a:pPr marL="0" indent="0">
              <a:buNone/>
            </a:pPr>
            <a:r>
              <a:rPr lang="en-GB" sz="2400" dirty="0">
                <a:hlinkClick r:id="rId4"/>
              </a:rPr>
              <a:t>https://jpaap.napier.ac.uk/index.php/JPAAP/issue/view/23</a:t>
            </a:r>
            <a:endParaRPr lang="en-GB" sz="2400" dirty="0"/>
          </a:p>
          <a:p>
            <a:pPr marL="0" indent="0">
              <a:buNone/>
            </a:pPr>
            <a:r>
              <a:rPr lang="en-GB" dirty="0">
                <a:hlinkClick r:id="rId4"/>
              </a:rPr>
              <a:t>https://hbr.org/2016/12/the-most-and-least-empathetic-companies-2016</a:t>
            </a:r>
            <a:endParaRPr lang="en-GB" dirty="0"/>
          </a:p>
          <a:p>
            <a:endParaRPr lang="en-GB" dirty="0"/>
          </a:p>
          <a:p>
            <a:endParaRPr lang="en-GB" dirty="0"/>
          </a:p>
        </p:txBody>
      </p:sp>
    </p:spTree>
    <p:extLst>
      <p:ext uri="{BB962C8B-B14F-4D97-AF65-F5344CB8AC3E}">
        <p14:creationId xmlns:p14="http://schemas.microsoft.com/office/powerpoint/2010/main" xmlns="" val="597865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9A0DE-5059-4291-B303-5D99B5C1AA7B}"/>
              </a:ext>
            </a:extLst>
          </p:cNvPr>
          <p:cNvSpPr>
            <a:spLocks noGrp="1"/>
          </p:cNvSpPr>
          <p:nvPr>
            <p:ph type="title"/>
          </p:nvPr>
        </p:nvSpPr>
        <p:spPr/>
        <p:txBody>
          <a:bodyPr/>
          <a:lstStyle/>
          <a:p>
            <a:r>
              <a:rPr lang="en-GB" dirty="0"/>
              <a:t>TEAMS TOOLKIT</a:t>
            </a:r>
          </a:p>
        </p:txBody>
      </p:sp>
      <p:sp>
        <p:nvSpPr>
          <p:cNvPr id="4" name="Content Placeholder 3">
            <a:extLst>
              <a:ext uri="{FF2B5EF4-FFF2-40B4-BE49-F238E27FC236}">
                <a16:creationId xmlns:a16="http://schemas.microsoft.com/office/drawing/2014/main" xmlns="" id="{A8DF2392-E730-43A3-BFD5-70840AE4D5C1}"/>
              </a:ext>
            </a:extLst>
          </p:cNvPr>
          <p:cNvSpPr>
            <a:spLocks noGrp="1"/>
          </p:cNvSpPr>
          <p:nvPr>
            <p:ph idx="1"/>
          </p:nvPr>
        </p:nvSpPr>
        <p:spPr/>
        <p:txBody>
          <a:bodyPr/>
          <a:lstStyle/>
          <a:p>
            <a:r>
              <a:rPr lang="en-GB" dirty="0">
                <a:hlinkClick r:id="rId2"/>
              </a:rPr>
              <a:t>https://www.uxbooth.com/articles/three-exercises-to-teach-your-team-empathy/</a:t>
            </a:r>
            <a:endParaRPr lang="en-GB" dirty="0"/>
          </a:p>
          <a:p>
            <a:r>
              <a:rPr lang="en-GB" dirty="0">
                <a:hlinkClick r:id="rId2"/>
              </a:rPr>
              <a:t>https://oscarkilo.org.uk/wp-content/uploads/2017/12/Compassion-at-Work-Toolkit-FINAL-5-December-2017.pdf</a:t>
            </a:r>
            <a:endParaRPr lang="en-GB" dirty="0"/>
          </a:p>
          <a:p>
            <a:endParaRPr lang="en-GB" dirty="0"/>
          </a:p>
        </p:txBody>
      </p:sp>
    </p:spTree>
    <p:extLst>
      <p:ext uri="{BB962C8B-B14F-4D97-AF65-F5344CB8AC3E}">
        <p14:creationId xmlns:p14="http://schemas.microsoft.com/office/powerpoint/2010/main" xmlns="" val="26736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7B73-6429-4FC1-8E93-8B841C7AD92E}"/>
              </a:ext>
            </a:extLst>
          </p:cNvPr>
          <p:cNvSpPr>
            <a:spLocks noGrp="1"/>
          </p:cNvSpPr>
          <p:nvPr>
            <p:ph type="title"/>
          </p:nvPr>
        </p:nvSpPr>
        <p:spPr/>
        <p:txBody>
          <a:bodyPr/>
          <a:lstStyle/>
          <a:p>
            <a:r>
              <a:rPr lang="en-GB" b="1" dirty="0"/>
              <a:t>Part One</a:t>
            </a:r>
            <a:br>
              <a:rPr lang="en-GB" b="1" dirty="0"/>
            </a:br>
            <a:r>
              <a:rPr lang="en-GB" b="1" dirty="0"/>
              <a:t>Compassion in HE </a:t>
            </a:r>
          </a:p>
        </p:txBody>
      </p:sp>
      <p:pic>
        <p:nvPicPr>
          <p:cNvPr id="4" name="Content Placeholder 3">
            <a:extLst>
              <a:ext uri="{FF2B5EF4-FFF2-40B4-BE49-F238E27FC236}">
                <a16:creationId xmlns:a16="http://schemas.microsoft.com/office/drawing/2014/main" xmlns="" id="{0477E70E-B3E2-41F9-81C0-595784DCAE97}"/>
              </a:ext>
            </a:extLst>
          </p:cNvPr>
          <p:cNvPicPr>
            <a:picLocks noGrp="1" noChangeAspect="1"/>
          </p:cNvPicPr>
          <p:nvPr>
            <p:ph idx="1"/>
          </p:nvPr>
        </p:nvPicPr>
        <p:blipFill>
          <a:blip r:embed="rId2"/>
          <a:stretch>
            <a:fillRect/>
          </a:stretch>
        </p:blipFill>
        <p:spPr>
          <a:xfrm>
            <a:off x="2893102" y="1891701"/>
            <a:ext cx="6730584" cy="4478897"/>
          </a:xfrm>
          <a:prstGeom prst="rect">
            <a:avLst/>
          </a:prstGeom>
        </p:spPr>
      </p:pic>
    </p:spTree>
    <p:extLst>
      <p:ext uri="{BB962C8B-B14F-4D97-AF65-F5344CB8AC3E}">
        <p14:creationId xmlns:p14="http://schemas.microsoft.com/office/powerpoint/2010/main" xmlns="" val="3829564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ED654289-7FF9-A94E-99EB-8F593E0E867B}"/>
              </a:ext>
            </a:extLst>
          </p:cNvPr>
          <p:cNvSpPr>
            <a:spLocks noGrp="1"/>
          </p:cNvSpPr>
          <p:nvPr>
            <p:ph idx="4294967295"/>
          </p:nvPr>
        </p:nvSpPr>
        <p:spPr>
          <a:xfrm>
            <a:off x="0" y="418454"/>
            <a:ext cx="11360258" cy="5758509"/>
          </a:xfrm>
        </p:spPr>
        <p:txBody>
          <a:bodyPr/>
          <a:lstStyle/>
          <a:p>
            <a:pPr marL="0" indent="0">
              <a:buNone/>
            </a:pPr>
            <a:r>
              <a:rPr lang="en-US" dirty="0"/>
              <a:t>Introduction</a:t>
            </a:r>
          </a:p>
        </p:txBody>
      </p:sp>
      <p:pic>
        <p:nvPicPr>
          <p:cNvPr id="7" name="Picture 6" descr="A close up of a logo&#10;&#10;Description automatically generated">
            <a:extLst>
              <a:ext uri="{FF2B5EF4-FFF2-40B4-BE49-F238E27FC236}">
                <a16:creationId xmlns:a16="http://schemas.microsoft.com/office/drawing/2014/main" xmlns="" id="{E5C0C4CF-AEE3-D74E-B61D-67EFE715DCD6}"/>
              </a:ext>
            </a:extLst>
          </p:cNvPr>
          <p:cNvPicPr>
            <a:picLocks noChangeAspect="1"/>
          </p:cNvPicPr>
          <p:nvPr/>
        </p:nvPicPr>
        <p:blipFill>
          <a:blip r:embed="rId2"/>
          <a:stretch>
            <a:fillRect/>
          </a:stretch>
        </p:blipFill>
        <p:spPr>
          <a:xfrm>
            <a:off x="397789" y="1602864"/>
            <a:ext cx="3619500" cy="2247900"/>
          </a:xfrm>
          <a:prstGeom prst="rect">
            <a:avLst/>
          </a:prstGeom>
        </p:spPr>
      </p:pic>
      <p:sp>
        <p:nvSpPr>
          <p:cNvPr id="8" name="TextBox 7">
            <a:extLst>
              <a:ext uri="{FF2B5EF4-FFF2-40B4-BE49-F238E27FC236}">
                <a16:creationId xmlns:a16="http://schemas.microsoft.com/office/drawing/2014/main" xmlns="" id="{638C9BB1-80A1-614D-961D-4C79472B207D}"/>
              </a:ext>
            </a:extLst>
          </p:cNvPr>
          <p:cNvSpPr txBox="1"/>
          <p:nvPr/>
        </p:nvSpPr>
        <p:spPr>
          <a:xfrm>
            <a:off x="397789" y="4618495"/>
            <a:ext cx="3833248" cy="1200329"/>
          </a:xfrm>
          <a:prstGeom prst="rect">
            <a:avLst/>
          </a:prstGeom>
          <a:noFill/>
        </p:spPr>
        <p:txBody>
          <a:bodyPr wrap="square" rtlCol="0">
            <a:spAutoFit/>
          </a:bodyPr>
          <a:lstStyle/>
          <a:p>
            <a:r>
              <a:rPr lang="en-US" sz="3600" b="1" dirty="0"/>
              <a:t>The Evidence Base for Compassion</a:t>
            </a:r>
          </a:p>
        </p:txBody>
      </p:sp>
      <p:sp>
        <p:nvSpPr>
          <p:cNvPr id="9" name="TextBox 8">
            <a:extLst>
              <a:ext uri="{FF2B5EF4-FFF2-40B4-BE49-F238E27FC236}">
                <a16:creationId xmlns:a16="http://schemas.microsoft.com/office/drawing/2014/main" xmlns="" id="{290511FC-C02F-1049-8D08-1BA16E88A598}"/>
              </a:ext>
            </a:extLst>
          </p:cNvPr>
          <p:cNvSpPr txBox="1"/>
          <p:nvPr/>
        </p:nvSpPr>
        <p:spPr>
          <a:xfrm>
            <a:off x="4415079" y="1066328"/>
            <a:ext cx="6945180" cy="4462760"/>
          </a:xfrm>
          <a:prstGeom prst="rect">
            <a:avLst/>
          </a:prstGeom>
          <a:noFill/>
        </p:spPr>
        <p:txBody>
          <a:bodyPr wrap="square" rtlCol="0">
            <a:spAutoFit/>
          </a:bodyPr>
          <a:lstStyle/>
          <a:p>
            <a:r>
              <a:rPr lang="en-US" sz="2400" dirty="0"/>
              <a:t>Waddington, K. (Ed.) (forthcoming 2020)</a:t>
            </a:r>
          </a:p>
          <a:p>
            <a:r>
              <a:rPr lang="en-US" sz="2400" i="1" dirty="0"/>
              <a:t>Towards the Compassionate University: From Golden Thread to Global Impact. </a:t>
            </a:r>
            <a:r>
              <a:rPr lang="en-US" sz="2400" dirty="0"/>
              <a:t>Routledge</a:t>
            </a:r>
          </a:p>
          <a:p>
            <a:endParaRPr lang="en-US" sz="2400" i="1" dirty="0"/>
          </a:p>
          <a:p>
            <a:r>
              <a:rPr lang="en-US" sz="2400" i="1" dirty="0"/>
              <a:t> </a:t>
            </a:r>
            <a:r>
              <a:rPr lang="en-US" sz="2400" dirty="0"/>
              <a:t>Waddington, K. (2019) Understanding and creating compassionate institutional cultures and practices. Ch17 in Gibbs et al. </a:t>
            </a:r>
            <a:r>
              <a:rPr lang="en-US" sz="2400" i="1" dirty="0"/>
              <a:t>Values of the University in a Time of Uncertainty. </a:t>
            </a:r>
            <a:r>
              <a:rPr lang="en-US" sz="2400" dirty="0"/>
              <a:t>Springer. Available as e-book</a:t>
            </a:r>
          </a:p>
          <a:p>
            <a:endParaRPr lang="en-US" sz="2400" dirty="0"/>
          </a:p>
          <a:p>
            <a:r>
              <a:rPr lang="en-US" sz="2400" i="1" dirty="0"/>
              <a:t>J. of Perspectives in Applied Academic Practice </a:t>
            </a:r>
            <a:r>
              <a:rPr lang="en-US" sz="2400" dirty="0"/>
              <a:t>(2018). Vol. 6, No. 3: SI on Compassionate Pedagogy:</a:t>
            </a:r>
          </a:p>
          <a:p>
            <a:r>
              <a:rPr lang="en-GB" sz="2000" dirty="0">
                <a:hlinkClick r:id="rId3"/>
              </a:rPr>
              <a:t>https://jpaap.napier.ac.uk/index.php/JPAAP/issue/view/23</a:t>
            </a:r>
            <a:r>
              <a:rPr lang="en-GB" sz="2000" dirty="0"/>
              <a:t> </a:t>
            </a:r>
          </a:p>
        </p:txBody>
      </p:sp>
    </p:spTree>
    <p:extLst>
      <p:ext uri="{BB962C8B-B14F-4D97-AF65-F5344CB8AC3E}">
        <p14:creationId xmlns:p14="http://schemas.microsoft.com/office/powerpoint/2010/main" xmlns="" val="3514263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xmlns="" id="{8C3D5AB3-C902-244C-AC89-D2BBF0373E5F}"/>
              </a:ext>
            </a:extLst>
          </p:cNvPr>
          <p:cNvPicPr>
            <a:picLocks noChangeAspect="1"/>
          </p:cNvPicPr>
          <p:nvPr/>
        </p:nvPicPr>
        <p:blipFill>
          <a:blip r:embed="rId2"/>
          <a:stretch>
            <a:fillRect/>
          </a:stretch>
        </p:blipFill>
        <p:spPr>
          <a:xfrm>
            <a:off x="610310" y="508817"/>
            <a:ext cx="11284805" cy="6349183"/>
          </a:xfrm>
          <a:prstGeom prst="rect">
            <a:avLst/>
          </a:prstGeom>
        </p:spPr>
      </p:pic>
      <p:sp>
        <p:nvSpPr>
          <p:cNvPr id="6" name="TextBox 5">
            <a:extLst>
              <a:ext uri="{FF2B5EF4-FFF2-40B4-BE49-F238E27FC236}">
                <a16:creationId xmlns:a16="http://schemas.microsoft.com/office/drawing/2014/main" xmlns="" id="{64BAB107-EB27-DF42-B541-5F7A39D3DA97}"/>
              </a:ext>
            </a:extLst>
          </p:cNvPr>
          <p:cNvSpPr txBox="1"/>
          <p:nvPr/>
        </p:nvSpPr>
        <p:spPr>
          <a:xfrm>
            <a:off x="2627128" y="139485"/>
            <a:ext cx="9267987" cy="369332"/>
          </a:xfrm>
          <a:prstGeom prst="rect">
            <a:avLst/>
          </a:prstGeom>
          <a:noFill/>
        </p:spPr>
        <p:txBody>
          <a:bodyPr wrap="square" rtlCol="0">
            <a:spAutoFit/>
          </a:bodyPr>
          <a:lstStyle/>
          <a:p>
            <a:r>
              <a:rPr lang="en-US" dirty="0">
                <a:hlinkClick r:id="rId3"/>
              </a:rPr>
              <a:t>https://www.oxford-review.com/oxford-review-encyclopaedia-terms/evidence-based-practice/</a:t>
            </a:r>
            <a:r>
              <a:rPr lang="en-US" dirty="0"/>
              <a:t> </a:t>
            </a:r>
          </a:p>
        </p:txBody>
      </p:sp>
    </p:spTree>
    <p:extLst>
      <p:ext uri="{BB962C8B-B14F-4D97-AF65-F5344CB8AC3E}">
        <p14:creationId xmlns:p14="http://schemas.microsoft.com/office/powerpoint/2010/main" xmlns="" val="1167642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EE3DCC-232F-7542-9CA2-571262DED88E}"/>
              </a:ext>
            </a:extLst>
          </p:cNvPr>
          <p:cNvSpPr>
            <a:spLocks noGrp="1"/>
          </p:cNvSpPr>
          <p:nvPr>
            <p:ph type="title"/>
          </p:nvPr>
        </p:nvSpPr>
        <p:spPr/>
        <p:txBody>
          <a:bodyPr>
            <a:normAutofit/>
          </a:bodyPr>
          <a:lstStyle/>
          <a:p>
            <a:pPr algn="ctr"/>
            <a:r>
              <a:rPr lang="en-US" dirty="0"/>
              <a:t>Kolb’s Learning Cycle</a:t>
            </a:r>
            <a:br>
              <a:rPr lang="en-US" dirty="0"/>
            </a:br>
            <a:r>
              <a:rPr lang="en-US" sz="3100" dirty="0">
                <a:hlinkClick r:id="rId2"/>
              </a:rPr>
              <a:t>https://www.simplypsychology.org/learning-kolb.html</a:t>
            </a:r>
            <a:r>
              <a:rPr lang="en-US" sz="3100" dirty="0"/>
              <a:t> </a:t>
            </a:r>
          </a:p>
        </p:txBody>
      </p:sp>
      <p:pic>
        <p:nvPicPr>
          <p:cNvPr id="5" name="Content Placeholder 4" descr="A screenshot of a cell phone&#10;&#10;Description automatically generated">
            <a:extLst>
              <a:ext uri="{FF2B5EF4-FFF2-40B4-BE49-F238E27FC236}">
                <a16:creationId xmlns:a16="http://schemas.microsoft.com/office/drawing/2014/main" xmlns="" id="{93F76A45-288D-724A-99A0-38FAF82EAE84}"/>
              </a:ext>
            </a:extLst>
          </p:cNvPr>
          <p:cNvPicPr>
            <a:picLocks noGrp="1" noChangeAspect="1"/>
          </p:cNvPicPr>
          <p:nvPr>
            <p:ph idx="1"/>
          </p:nvPr>
        </p:nvPicPr>
        <p:blipFill>
          <a:blip r:embed="rId3"/>
          <a:stretch>
            <a:fillRect/>
          </a:stretch>
        </p:blipFill>
        <p:spPr>
          <a:xfrm>
            <a:off x="2539383" y="1690688"/>
            <a:ext cx="6572408" cy="5035576"/>
          </a:xfrm>
        </p:spPr>
      </p:pic>
    </p:spTree>
    <p:extLst>
      <p:ext uri="{BB962C8B-B14F-4D97-AF65-F5344CB8AC3E}">
        <p14:creationId xmlns:p14="http://schemas.microsoft.com/office/powerpoint/2010/main" xmlns="" val="2009856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61D8EF-D6B6-2F49-9EFA-6558A7EF723C}"/>
              </a:ext>
            </a:extLst>
          </p:cNvPr>
          <p:cNvSpPr>
            <a:spLocks noGrp="1"/>
          </p:cNvSpPr>
          <p:nvPr>
            <p:ph type="title"/>
          </p:nvPr>
        </p:nvSpPr>
        <p:spPr/>
        <p:txBody>
          <a:bodyPr/>
          <a:lstStyle/>
          <a:p>
            <a:pPr algn="ctr"/>
            <a:r>
              <a:rPr lang="en-US" dirty="0"/>
              <a:t>Definition and Scientific Approach</a:t>
            </a:r>
          </a:p>
        </p:txBody>
      </p:sp>
      <p:sp>
        <p:nvSpPr>
          <p:cNvPr id="3" name="Content Placeholder 2">
            <a:extLst>
              <a:ext uri="{FF2B5EF4-FFF2-40B4-BE49-F238E27FC236}">
                <a16:creationId xmlns:a16="http://schemas.microsoft.com/office/drawing/2014/main" xmlns="" id="{569A4780-D054-9C49-9A9D-854A3A2CB29F}"/>
              </a:ext>
            </a:extLst>
          </p:cNvPr>
          <p:cNvSpPr>
            <a:spLocks noGrp="1"/>
          </p:cNvSpPr>
          <p:nvPr>
            <p:ph idx="1"/>
          </p:nvPr>
        </p:nvSpPr>
        <p:spPr/>
        <p:txBody>
          <a:bodyPr/>
          <a:lstStyle/>
          <a:p>
            <a:r>
              <a:rPr lang="en-US" dirty="0"/>
              <a:t>A discrete and evolved emotional experience</a:t>
            </a:r>
          </a:p>
          <a:p>
            <a:r>
              <a:rPr lang="en-US" dirty="0"/>
              <a:t>An organisational process involving:</a:t>
            </a:r>
          </a:p>
          <a:p>
            <a:pPr marL="571500" indent="-571500">
              <a:buFont typeface="+mj-lt"/>
              <a:buAutoNum type="romanLcPeriod"/>
            </a:pPr>
            <a:r>
              <a:rPr lang="en-US" dirty="0"/>
              <a:t>Awareness of another person’s suffering or need </a:t>
            </a:r>
          </a:p>
          <a:p>
            <a:pPr marL="571500" indent="-571500">
              <a:buFont typeface="+mj-lt"/>
              <a:buAutoNum type="romanLcPeriod"/>
            </a:pPr>
            <a:r>
              <a:rPr lang="en-US" dirty="0"/>
              <a:t>Making meaning of suffering in a way that contributes to a desire to alleviate it</a:t>
            </a:r>
          </a:p>
          <a:p>
            <a:pPr marL="571500" indent="-571500">
              <a:buFont typeface="+mj-lt"/>
              <a:buAutoNum type="romanLcPeriod"/>
            </a:pPr>
            <a:r>
              <a:rPr lang="en-US" dirty="0"/>
              <a:t>Feeling empathic concern</a:t>
            </a:r>
          </a:p>
          <a:p>
            <a:pPr marL="571500" indent="-571500">
              <a:buFont typeface="+mj-lt"/>
              <a:buAutoNum type="romanLcPeriod"/>
            </a:pPr>
            <a:r>
              <a:rPr lang="en-US" dirty="0"/>
              <a:t>Taking action</a:t>
            </a:r>
          </a:p>
          <a:p>
            <a:pPr marL="0" indent="0">
              <a:buNone/>
            </a:pPr>
            <a:r>
              <a:rPr lang="en-US" dirty="0" err="1"/>
              <a:t>Seppälä</a:t>
            </a:r>
            <a:r>
              <a:rPr lang="en-US" dirty="0"/>
              <a:t> et al. (2017) </a:t>
            </a:r>
            <a:r>
              <a:rPr lang="en-US" i="1" dirty="0"/>
              <a:t>The Oxford Handbook of Compassion Science. </a:t>
            </a:r>
            <a:r>
              <a:rPr lang="en-US" dirty="0"/>
              <a:t>Oxford University Press</a:t>
            </a:r>
          </a:p>
        </p:txBody>
      </p:sp>
    </p:spTree>
    <p:extLst>
      <p:ext uri="{BB962C8B-B14F-4D97-AF65-F5344CB8AC3E}">
        <p14:creationId xmlns:p14="http://schemas.microsoft.com/office/powerpoint/2010/main" xmlns="" val="2330295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3403</Words>
  <Application>Microsoft Office PowerPoint</Application>
  <PresentationFormat>Custom</PresentationFormat>
  <Paragraphs>413</Paragraphs>
  <Slides>49</Slides>
  <Notes>16</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Building Compassion in Course Teams  Wednesday 29th April 2pm-4pm on MS Teams</vt:lpstr>
      <vt:lpstr>Welcome</vt:lpstr>
      <vt:lpstr>Overview</vt:lpstr>
      <vt:lpstr>Aims</vt:lpstr>
      <vt:lpstr>Part One Compassion in HE </vt:lpstr>
      <vt:lpstr>Slide 6</vt:lpstr>
      <vt:lpstr>Slide 7</vt:lpstr>
      <vt:lpstr>Kolb’s Learning Cycle https://www.simplypsychology.org/learning-kolb.html </vt:lpstr>
      <vt:lpstr>Definition and Scientific Approach</vt:lpstr>
      <vt:lpstr>Some Benefits of Compassion  See Waddington (2019, p. 250)</vt:lpstr>
      <vt:lpstr>What does compassion mean to you?</vt:lpstr>
      <vt:lpstr>Looking to the Future:  Implications for Learning and Teaching</vt:lpstr>
      <vt:lpstr>Part Two:  Developing self compassion </vt:lpstr>
      <vt:lpstr>As we begin this section I want to start with a reflective question  What’s one thing that’s supporting you at this time? </vt:lpstr>
      <vt:lpstr> Care &amp; Compassion: An Evolutionary, Biopsychosocial Perspective  </vt:lpstr>
      <vt:lpstr>Slide 16</vt:lpstr>
      <vt:lpstr>Slide 17</vt:lpstr>
      <vt:lpstr>Slide 18</vt:lpstr>
      <vt:lpstr>Slide 19</vt:lpstr>
      <vt:lpstr>Slide 20</vt:lpstr>
      <vt:lpstr>Slide 21</vt:lpstr>
      <vt:lpstr>Slide 22</vt:lpstr>
      <vt:lpstr>Slide 23</vt:lpstr>
      <vt:lpstr>Slide 24</vt:lpstr>
      <vt:lpstr>The MindfuL Self Compassion Model (Neff, 2013)</vt:lpstr>
      <vt:lpstr>Some definitions …</vt:lpstr>
      <vt:lpstr>How do you speak to a friend - when something’s gone wrong?</vt:lpstr>
      <vt:lpstr>exercise - How do I speak to myself when something’s gone wrong?</vt:lpstr>
      <vt:lpstr>The two arrows - Your not alone…</vt:lpstr>
      <vt:lpstr>Exploring compassion through writing </vt:lpstr>
      <vt:lpstr>Calming touch</vt:lpstr>
      <vt:lpstr>Soothing touch exercise </vt:lpstr>
      <vt:lpstr>Slide 33</vt:lpstr>
      <vt:lpstr>Taking a compassion break</vt:lpstr>
      <vt:lpstr>Slide 35</vt:lpstr>
      <vt:lpstr>Part Three:  Leading and working with teams compassionately </vt:lpstr>
      <vt:lpstr>The Workplace</vt:lpstr>
      <vt:lpstr>Thupten Jinpa –  https://positivepsychology.com/compassion-at-work-leadership/</vt:lpstr>
      <vt:lpstr>Focus on self: Compassionate Leadership https://positivepsychology.com/compassion-at-work-leadership/</vt:lpstr>
      <vt:lpstr>The Team Focus</vt:lpstr>
      <vt:lpstr>In Practice</vt:lpstr>
      <vt:lpstr>CIPD webinar series (More value on face to face)</vt:lpstr>
      <vt:lpstr>Slide 43</vt:lpstr>
      <vt:lpstr>Slide 44</vt:lpstr>
      <vt:lpstr>Reading</vt:lpstr>
      <vt:lpstr>Kathryn</vt:lpstr>
      <vt:lpstr>Developing Self Compassion Exercises Neffs self compassion practices  online https://self-compassion.org/# https://self-compassion.org/category/exercises/  </vt:lpstr>
      <vt:lpstr>Online/e readings </vt:lpstr>
      <vt:lpstr>TEAMS TOOLKIT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Evidence Base for Compassion</dc:title>
  <dc:creator>Kathryn Waddington</dc:creator>
  <cp:lastModifiedBy>desig</cp:lastModifiedBy>
  <cp:revision>37</cp:revision>
  <dcterms:created xsi:type="dcterms:W3CDTF">2020-04-23T11:26:42Z</dcterms:created>
  <dcterms:modified xsi:type="dcterms:W3CDTF">2020-05-01T08:34:08Z</dcterms:modified>
</cp:coreProperties>
</file>