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fd7b620a4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fd7b620a4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fd7b620a4_1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fd7b620a4_1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fd7b620a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fd7b620a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fd7b620a4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fd7b620a4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0fd7b620a4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0fd7b620a4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254241d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254241d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0fd7b620a4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0fd7b620a4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fd7b620a4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fd7b620a4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51C7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rgbClr val="351C75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blog.westminster.ac.uk/psj/" TargetMode="External"/><Relationship Id="rId5" Type="http://schemas.openxmlformats.org/officeDocument/2006/relationships/hyperlink" Target="http://cti.westminster.ac.uk/student-partnership-resources/" TargetMode="External"/><Relationship Id="rId6" Type="http://schemas.openxmlformats.org/officeDocument/2006/relationships/hyperlink" Target="https://anchor.fm/student-partnership" TargetMode="External"/><Relationship Id="rId7" Type="http://schemas.openxmlformats.org/officeDocument/2006/relationships/hyperlink" Target="http://blog.westminster.ac.uk/psj/tools/reading-lis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/>
        </p:nvSpPr>
        <p:spPr>
          <a:xfrm>
            <a:off x="993900" y="319550"/>
            <a:ext cx="7156200" cy="8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as Co-Creators’ spring seminar series </a:t>
            </a:r>
            <a:endParaRPr b="1"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the Pedagogies for Social Justice project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3117450" y="1297700"/>
            <a:ext cx="2909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Kyra Araneta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Westminster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2524" y="2305725"/>
            <a:ext cx="2658975" cy="239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72300" y="486888"/>
            <a:ext cx="5399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‘Pedagogies for Social Justice’ project</a:t>
            </a:r>
            <a:endParaRPr b="1"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295500" y="1315813"/>
            <a:ext cx="8553000" cy="29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this project?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Brought to you by a student-staff partnership; a part of the Centre of Education and Teaching Innovation (CETI) at the University of Westminster.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current tools: reading lists, podcast, glossary and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group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elements: multidisciplinary steering group 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aims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centre student voices and the values, beliefs and experiences that accompany them in order to dismantle contemporary forms of coloniality in curricula, relationships and research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unravel assumptions about curricula, critically examine its contents and imagine new ways of learning together​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-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create spaces that facilitate horizontal learning, ideation and dreaming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4" y="145775"/>
            <a:ext cx="975672" cy="8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283775" y="1025688"/>
            <a:ext cx="40452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Reading lists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/>
          <p:nvPr>
            <p:ph idx="2" type="body"/>
          </p:nvPr>
        </p:nvSpPr>
        <p:spPr>
          <a:xfrm>
            <a:off x="387875" y="1587713"/>
            <a:ext cx="3837000" cy="26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➔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Categorised by discipline, subject area or area within the institution.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i.e. Decolonising Law – Differentiation and Discrimination; Feminism and Law; Restorative Justice and Reparations; ﻿Self-determination.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➔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Aims to provide students and staff with resources to begin thinking about and engaging in decolonising learning and teaching.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spcBef>
                <a:spcPts val="1000"/>
              </a:spcBef>
              <a:spcAft>
                <a:spcPts val="1000"/>
              </a:spcAft>
              <a:buSzPts val="1200"/>
              <a:buFont typeface="Calibri"/>
              <a:buChar char="➔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Compiled by both students and staff at the university.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4" y="145775"/>
            <a:ext cx="975672" cy="87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2294" y="371837"/>
            <a:ext cx="3908706" cy="27280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" name="Google Shape;117;p27"/>
          <p:cNvCxnSpPr/>
          <p:nvPr/>
        </p:nvCxnSpPr>
        <p:spPr>
          <a:xfrm>
            <a:off x="6078880" y="2293781"/>
            <a:ext cx="681300" cy="451800"/>
          </a:xfrm>
          <a:prstGeom prst="straightConnector1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8" name="Google Shape;1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0179" y="2745567"/>
            <a:ext cx="2005910" cy="848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" name="Google Shape;119;p27"/>
          <p:cNvCxnSpPr/>
          <p:nvPr/>
        </p:nvCxnSpPr>
        <p:spPr>
          <a:xfrm flipH="1">
            <a:off x="5098900" y="2850075"/>
            <a:ext cx="278400" cy="924000"/>
          </a:xfrm>
          <a:prstGeom prst="straightConnector1">
            <a:avLst/>
          </a:prstGeom>
          <a:noFill/>
          <a:ln cap="flat" cmpd="sng" w="9525">
            <a:solidFill>
              <a:srgbClr val="1C4587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0" name="Google Shape;12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5800" y="3856429"/>
            <a:ext cx="1636526" cy="848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4" y="145775"/>
            <a:ext cx="975672" cy="8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/>
          <p:nvPr>
            <p:ph type="title"/>
          </p:nvPr>
        </p:nvSpPr>
        <p:spPr>
          <a:xfrm>
            <a:off x="293700" y="1507213"/>
            <a:ext cx="40452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Podcast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8"/>
          <p:cNvSpPr txBox="1"/>
          <p:nvPr>
            <p:ph idx="2" type="body"/>
          </p:nvPr>
        </p:nvSpPr>
        <p:spPr>
          <a:xfrm>
            <a:off x="397800" y="2030413"/>
            <a:ext cx="3837000" cy="160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➔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Aims to centre discussions on topics such as anti-racism and decolonisation as a means of exchanging and generating pedagogical practices and remedies.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Calibri"/>
              <a:buChar char="➔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Invites students, lecturers and external speakers from the educational community to discuss and reflect on their work, activism and knowledge.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8"/>
          <p:cNvSpPr txBox="1"/>
          <p:nvPr>
            <p:ph type="title"/>
          </p:nvPr>
        </p:nvSpPr>
        <p:spPr>
          <a:xfrm>
            <a:off x="4865713" y="1367625"/>
            <a:ext cx="40452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Glossary</a:t>
            </a:r>
            <a:endParaRPr b="1" sz="18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8"/>
          <p:cNvSpPr txBox="1"/>
          <p:nvPr>
            <p:ph idx="1" type="subTitle"/>
          </p:nvPr>
        </p:nvSpPr>
        <p:spPr>
          <a:xfrm>
            <a:off x="4969813" y="2014675"/>
            <a:ext cx="3837000" cy="19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Calibri"/>
              <a:buChar char="➔"/>
            </a:pPr>
            <a:r>
              <a:rPr lang="en-GB" sz="12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Structured as an A-Z list of terminology that offers definitions, historical context, further reading, and guidance for using some of the terms.</a:t>
            </a:r>
            <a:endParaRPr sz="12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1C75"/>
              </a:buClr>
              <a:buSzPts val="1200"/>
              <a:buFont typeface="Calibri"/>
              <a:buChar char="➔"/>
            </a:pPr>
            <a:r>
              <a:rPr lang="en-GB" sz="12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Dedicated to students and staff interested in further developing their knowledge and pedagogy by recognising how terms impact their own and other’s lives in the context of academia.</a:t>
            </a:r>
            <a:endParaRPr sz="12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351C75"/>
              </a:buClr>
              <a:buSzPts val="1200"/>
              <a:buFont typeface="Calibri"/>
              <a:buChar char="➔"/>
            </a:pPr>
            <a:r>
              <a:rPr lang="en-GB" sz="120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A student-led project </a:t>
            </a:r>
            <a:endParaRPr sz="120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4" y="145775"/>
            <a:ext cx="975672" cy="8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>
            <p:ph type="title"/>
          </p:nvPr>
        </p:nvSpPr>
        <p:spPr>
          <a:xfrm>
            <a:off x="233088" y="1256950"/>
            <a:ext cx="40452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alibri"/>
                <a:ea typeface="Calibri"/>
                <a:cs typeface="Calibri"/>
                <a:sym typeface="Calibri"/>
              </a:rPr>
              <a:t>Decolonisation and Anti-racism (DAR) study group </a:t>
            </a:r>
            <a:endParaRPr b="1"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9"/>
          <p:cNvSpPr txBox="1"/>
          <p:nvPr>
            <p:ph idx="2" type="body"/>
          </p:nvPr>
        </p:nvSpPr>
        <p:spPr>
          <a:xfrm>
            <a:off x="337188" y="2118850"/>
            <a:ext cx="3837000" cy="210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➔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Facilitates the analysis and discussion of certain texts and media to help members develop their understanding of race, coloniality and oppressive educational systems.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Char char="➔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Invites both students and staff from all levels of understanding of decolonial and anti-racist work.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Learning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Home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-"/>
            </a:pPr>
            <a:r>
              <a:rPr lang="en-GB" sz="1200">
                <a:latin typeface="Calibri"/>
                <a:ea typeface="Calibri"/>
                <a:cs typeface="Calibri"/>
                <a:sym typeface="Calibri"/>
              </a:rPr>
              <a:t>Decolonial and anti-racist research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7776" y="1256948"/>
            <a:ext cx="3019827" cy="3110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0"/>
          <p:cNvSpPr txBox="1"/>
          <p:nvPr/>
        </p:nvSpPr>
        <p:spPr>
          <a:xfrm>
            <a:off x="949800" y="1455400"/>
            <a:ext cx="7244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‘A decolonial space, however, becomes a rebellion against the white, colonial university. It is a place of disrupting power, hierarchy and authority, through the “healing” of staff and the growing consciousness of students together and not in separation. This allows for a decolonial space to then be a space of continuing resistance through re-existence rather than only struggling against colonial university logics ranging from silencing to co-optation’</a:t>
            </a:r>
            <a:endParaRPr i="1"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0"/>
          <p:cNvSpPr txBox="1"/>
          <p:nvPr/>
        </p:nvSpPr>
        <p:spPr>
          <a:xfrm>
            <a:off x="949800" y="3100200"/>
            <a:ext cx="6212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Raza Memon, A., &amp; Jivraj, S. (2020). Trust, courage and silence: carving out decolonial spaces in higher education through student–staff partnerships. </a:t>
            </a:r>
            <a:r>
              <a:rPr i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Law Teacher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1"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 </a:t>
            </a:r>
            <a:r>
              <a:rPr lang="en-GB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(4), 475-488.</a:t>
            </a:r>
            <a:endParaRPr sz="1500"/>
          </a:p>
        </p:txBody>
      </p:sp>
      <p:pic>
        <p:nvPicPr>
          <p:cNvPr id="144" name="Google Shape;1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4" y="145775"/>
            <a:ext cx="975672" cy="8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/>
        </p:nvSpPr>
        <p:spPr>
          <a:xfrm>
            <a:off x="311700" y="43183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 questions to think about...</a:t>
            </a:r>
            <a:endParaRPr b="1"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1114438" y="3132058"/>
            <a:ext cx="1558500" cy="7389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kind of learning/unlearning are you willing to do?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31"/>
          <p:cNvSpPr txBox="1"/>
          <p:nvPr/>
        </p:nvSpPr>
        <p:spPr>
          <a:xfrm>
            <a:off x="623213" y="1945050"/>
            <a:ext cx="3029700" cy="794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many of your relationships in the university are balanced, reciprocal and non-extractive?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1"/>
          <p:cNvSpPr txBox="1"/>
          <p:nvPr/>
        </p:nvSpPr>
        <p:spPr>
          <a:xfrm>
            <a:off x="3058163" y="2944900"/>
            <a:ext cx="2544300" cy="794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kinds of colonial assumptions and attachments might be blocking you from engaging in decolonisation? 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1"/>
          <p:cNvSpPr txBox="1"/>
          <p:nvPr/>
        </p:nvSpPr>
        <p:spPr>
          <a:xfrm>
            <a:off x="1930663" y="938550"/>
            <a:ext cx="3521100" cy="794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Are you seeking transformation and long term engagement or short term changes and one-off transactional relationships?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1"/>
          <p:cNvSpPr txBox="1"/>
          <p:nvPr/>
        </p:nvSpPr>
        <p:spPr>
          <a:xfrm>
            <a:off x="6219926" y="2337950"/>
            <a:ext cx="1965600" cy="794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can you share responsibility and leadership with your students?</a:t>
            </a:r>
            <a:endParaRPr sz="1500"/>
          </a:p>
        </p:txBody>
      </p:sp>
      <p:sp>
        <p:nvSpPr>
          <p:cNvPr id="155" name="Google Shape;155;p31"/>
          <p:cNvSpPr txBox="1"/>
          <p:nvPr/>
        </p:nvSpPr>
        <p:spPr>
          <a:xfrm>
            <a:off x="5960988" y="1316650"/>
            <a:ext cx="2757900" cy="794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How do you usually respond to having your assumptions or practices challenged?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3878300" y="1941725"/>
            <a:ext cx="1857300" cy="794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brings you here today? Why is this work important to </a:t>
            </a:r>
            <a:r>
              <a:rPr b="1"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500"/>
          </a:p>
        </p:txBody>
      </p:sp>
      <p:sp>
        <p:nvSpPr>
          <p:cNvPr id="157" name="Google Shape;157;p31"/>
          <p:cNvSpPr txBox="1"/>
          <p:nvPr/>
        </p:nvSpPr>
        <p:spPr>
          <a:xfrm>
            <a:off x="5812163" y="3279288"/>
            <a:ext cx="1857300" cy="794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perspectives are present in your curricula? Which are absent?</a:t>
            </a:r>
            <a:endParaRPr sz="1500"/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4" y="145775"/>
            <a:ext cx="975672" cy="8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4" y="145775"/>
            <a:ext cx="975672" cy="87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2"/>
          <p:cNvSpPr txBox="1"/>
          <p:nvPr/>
        </p:nvSpPr>
        <p:spPr>
          <a:xfrm>
            <a:off x="311700" y="515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7226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Links and contact information</a:t>
            </a:r>
            <a:endParaRPr b="1" sz="7226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311700" y="1234475"/>
            <a:ext cx="3999900" cy="3665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see our website and ways to follow the project:</a:t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http://blog.westminster.ac.uk/psj/</a:t>
            </a:r>
            <a:r>
              <a:rPr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watch our seminars about ethical and decolonial partnerships:</a:t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http://cti.westminster.ac.uk/student-partnership-resources/</a:t>
            </a:r>
            <a:r>
              <a:rPr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listen to conversations about decolonising the curriculum with both students and lecturers:</a:t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https://anchor.fm/student-partnership</a:t>
            </a:r>
            <a:r>
              <a:rPr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read discipline-specific and general reading lists about decolonising higher education: </a:t>
            </a:r>
            <a:endParaRPr b="1"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http://blog.westminster.ac.uk/psj/tools/reading-lists/</a:t>
            </a:r>
            <a:r>
              <a:rPr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4832400" y="1234475"/>
            <a:ext cx="3999900" cy="22281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If you have any questions about the project, email Dr Jennifer Fraser (University Director of Student Partnership, Centre for Education and Teaching Innovation and Principal Lecturer, School of Social Sciences) at </a:t>
            </a:r>
            <a:r>
              <a:rPr lang="en-GB" sz="13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j.fraser@westminster.ac.uk</a:t>
            </a:r>
            <a:endParaRPr sz="1300" u="sng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GB" sz="1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Follow and interact with us via Twitter: @PSJproject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