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69" r:id="rId2"/>
    <p:sldId id="267" r:id="rId3"/>
    <p:sldId id="268" r:id="rId4"/>
    <p:sldId id="257" r:id="rId5"/>
    <p:sldId id="256" r:id="rId6"/>
    <p:sldId id="259" r:id="rId7"/>
    <p:sldId id="260" r:id="rId8"/>
    <p:sldId id="270" r:id="rId9"/>
    <p:sldId id="272" r:id="rId10"/>
    <p:sldId id="261" r:id="rId11"/>
    <p:sldId id="262" r:id="rId12"/>
    <p:sldId id="273" r:id="rId13"/>
    <p:sldId id="263" r:id="rId14"/>
    <p:sldId id="274" r:id="rId15"/>
    <p:sldId id="271" r:id="rId16"/>
    <p:sldId id="277" r:id="rId17"/>
    <p:sldId id="258" r:id="rId18"/>
    <p:sldId id="275" r:id="rId19"/>
    <p:sldId id="266" r:id="rId20"/>
  </p:sldIdLst>
  <p:sldSz cx="9144000" cy="6858000" type="screen4x3"/>
  <p:notesSz cx="6718300" cy="10121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712"/>
  </p:normalViewPr>
  <p:slideViewPr>
    <p:cSldViewPr snapToObjects="1">
      <p:cViewPr varScale="1">
        <p:scale>
          <a:sx n="120" d="100"/>
          <a:sy n="120" d="100"/>
        </p:scale>
        <p:origin x="4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73C682-23B6-51C4-873E-7B6C031F4B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506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99A5-36EB-3E16-D2BF-B29DA8709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506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E8509C36-F0FA-1E4C-B3DA-4650FB365BE2}" type="datetimeFigureOut">
              <a:rPr lang="en-US" altLang="en-US"/>
              <a:pPr/>
              <a:t>11/21/23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89AD-40BE-F308-8647-94EFD9CE0C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613900"/>
            <a:ext cx="2911475" cy="5064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4016B-F861-032B-6A0E-D5A06A7C0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5238" y="9613900"/>
            <a:ext cx="2911475" cy="5064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611FEA5-B494-B94C-A070-F6C5E5BCBBA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EFC3A-D3C8-86C7-9222-D52D1734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1294B-B413-B947-8D50-69E35192FBEF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5F4F-EBDA-BE49-D94A-F0A34EA5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6A768-A81A-F0D5-C086-F3F4D6DC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89AE7-BBD6-E948-B670-F13129180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79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FA79B-5819-E18B-35AE-BFAE59DB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CFCE1-34D8-9E49-853B-6581E5CD5F0D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2B97C-910A-DDA3-24BD-61B12FC9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12E6-7D58-64C9-3760-C8893226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57F9A-A6C5-F742-B67A-156A76B87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57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A8737-6FBF-B47E-710D-F3A14103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C2EBD-476D-FA47-A282-3AE2289DEBFD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24B4-B6D8-924D-6971-682B6FD5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57B6-30C3-0369-7C1A-B99A4BFA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091A-010D-134F-950E-DCABAA1EC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66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9CC2-4A95-588A-3998-A8BEC084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50C528-BE5D-0E47-8C5B-5A23032C9E64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D59BC-A23E-40D0-115C-739A0D01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E1F05-3E26-93BA-FC30-A457337D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BF5A1-EC21-7449-A799-1B49FE538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20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CE19A-B35A-6CEB-9B0D-048EB1B0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5DD25-98AF-7F49-BC9D-6E5933F1C9CD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16CD-F27F-EF8A-9041-086C4270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AD661-7C27-06D7-0439-7E77BEBA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55AFA-9022-B54E-8B18-9329EF231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6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6A3E08-DEF0-A95B-928D-3754CC17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14CEB-F3EC-CC44-8161-0A98ADCDD591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ECEF5D-0A0F-6980-EA8D-0E100DE8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D441E4-8030-62F4-F69D-7DED59EC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19B53-078C-0940-9727-2A8ACC39B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73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238659-6F87-A624-6BDD-E1066747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E6F79-1ED0-FF48-B53B-F47496D1B092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07B9F1-4EDF-23B8-82B6-10D8503E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DCD48-F87D-48A9-8B06-58486DEB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DD5B5-878C-894F-B7DF-A88903F72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80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B45729-8CAB-429B-DDF4-C8AADE22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F63B0-715D-6A41-88AE-7B16CEC5CAC4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DF9E4C-25BC-96A2-A33B-DDB0AE51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37E0B5-3F32-130E-1FC2-ABE66691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D79BF-1AD1-7A4E-A283-65BC7CA56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26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1F0992-A25B-6101-2B2C-2BCB131D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06855-47CD-7941-BA0A-91DABF1C5073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1D0CBC-C767-68B1-C386-5B7B1135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97D9FD-B87F-7A2A-095A-AE1EAD07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024DE-0EF6-E34D-8349-40CD1BA77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1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80BA31-76F4-13F0-5160-12F3ABC1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371D8-5070-3649-9679-FA046FDE88BA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73F3D0-F8C4-A861-97C5-CE0AA59A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087336-1F08-5058-0341-EC7E3D25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CC3BC-6D01-9445-8DEC-3E9399631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9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C5AD12-FB7B-AECE-DE21-0EE0379B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7C1219-4A71-1949-A58D-AF53ED5AB21A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8B8662-1DFB-F9E6-1072-A4CDAEA3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D293CE-4CC0-E4AB-A68F-3007E160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C7C3B-D6EF-BA4D-BBFF-91C3C8B21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15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B876D2-8577-FDB0-B361-F56B34CC39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AE0DF33-7633-5AB2-13C7-8A81AC4E59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D6CD3-732B-D622-4B0E-5CCEC3A71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56B1D58-4A37-2643-8CC6-DD744D78A4E3}" type="datetimeFigureOut">
              <a:rPr lang="en-US" altLang="en-US"/>
              <a:pPr/>
              <a:t>11/21/23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E98E4-98D3-4434-F193-9ECEF8638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D31E-5CE8-6FF9-1CE8-DBBA2E460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5714969-2F79-7E4C-B9D5-7D4C2DE3A5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freedompress.org.uk/news/wp-content/uploads/Freedom-Bookshop21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6569101F-814E-0DDB-438E-00C68AE2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620713"/>
            <a:ext cx="7772400" cy="2259012"/>
          </a:xfrm>
        </p:spPr>
        <p:txBody>
          <a:bodyPr/>
          <a:lstStyle/>
          <a:p>
            <a:pPr eaLnBrk="1" hangingPunct="1"/>
            <a:r>
              <a:rPr lang="en-GB" altLang="en-US" dirty="0"/>
              <a:t>London’s East End:</a:t>
            </a:r>
            <a:br>
              <a:rPr lang="en-GB" altLang="en-US" dirty="0"/>
            </a:br>
            <a:r>
              <a:rPr lang="en-GB" altLang="en-US" dirty="0"/>
              <a:t>Immigration and Development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50DBB40B-1214-7851-0E00-F0B5F6158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2837574"/>
            <a:ext cx="6400800" cy="3600450"/>
          </a:xfrm>
        </p:spPr>
        <p:txBody>
          <a:bodyPr/>
          <a:lstStyle/>
          <a:p>
            <a:pPr eaLnBrk="1" hangingPunct="1"/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60317FD9-91B6-B46F-CE04-4A8090BB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03" y="2986293"/>
            <a:ext cx="3520389" cy="2259012"/>
          </a:xfrm>
          <a:prstGeom prst="rect">
            <a:avLst/>
          </a:prstGeom>
        </p:spPr>
      </p:pic>
      <p:pic>
        <p:nvPicPr>
          <p:cNvPr id="5" name="Picture 4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0B6241CC-EB15-9634-8952-45BBA244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942654"/>
            <a:ext cx="3703600" cy="22590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8A8B2D4-C1E2-A898-E939-3A424CDC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Irish labour migration</a:t>
            </a:r>
            <a:endParaRPr lang="en-US" altLang="en-US"/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5C7B185-3E43-E925-7256-F1E2A67F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/>
              <a:t>From 1730: Irish weavers arrive to work in silk trade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/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Long working  hours for little money forced them to organize illegal trade unions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/>
          </a:p>
          <a:p>
            <a:pPr eaLnBrk="1" hangingPunct="1">
              <a:lnSpc>
                <a:spcPct val="80000"/>
              </a:lnSpc>
            </a:pPr>
            <a:r>
              <a:rPr lang="en-GB" altLang="en-US" sz="2200"/>
              <a:t>Frequent riots and  other protests against wages and working conditions</a:t>
            </a:r>
          </a:p>
          <a:p>
            <a:pPr eaLnBrk="1" hangingPunct="1">
              <a:lnSpc>
                <a:spcPct val="80000"/>
              </a:lnSpc>
            </a:pPr>
            <a:endParaRPr lang="en-GB" altLang="en-US" sz="2200"/>
          </a:p>
          <a:p>
            <a:pPr eaLnBrk="1" hangingPunct="1">
              <a:lnSpc>
                <a:spcPct val="80000"/>
              </a:lnSpc>
            </a:pPr>
            <a:r>
              <a:rPr lang="en-GB" altLang="en-US" sz="2200"/>
              <a:t>1769: Spitalfields Riots: soldiers try to arrest an entire meeting of weavers; meet resistance; fire on weavers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Two men hanged, one Irish; one Huguenot</a:t>
            </a:r>
            <a:endParaRPr lang="en-US" altLang="en-US" sz="2000"/>
          </a:p>
        </p:txBody>
      </p:sp>
      <p:pic>
        <p:nvPicPr>
          <p:cNvPr id="23555" name="Picture 3" descr="Screen shot 2012-02-04 at 18.58.41.png">
            <a:extLst>
              <a:ext uri="{FF2B5EF4-FFF2-40B4-BE49-F238E27FC236}">
                <a16:creationId xmlns:a16="http://schemas.microsoft.com/office/drawing/2014/main" id="{8A47B27F-8933-CAE3-9CB7-63C202EC6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711325"/>
            <a:ext cx="40386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4D3E-27E5-C657-C27B-E934F09E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Jewish immigration: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seeking work and asylum  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34B496A-BFBB-3A7D-CF3D-D8042D911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67325" cy="5141913"/>
          </a:xfrm>
        </p:spPr>
        <p:txBody>
          <a:bodyPr/>
          <a:lstStyle/>
          <a:p>
            <a:pPr eaLnBrk="1" hangingPunct="1"/>
            <a:r>
              <a:rPr lang="en-GB" altLang="en-US" sz="2500"/>
              <a:t>1881—1914: over 2 million Jews flee economic hardship and brutal persecution in Russia and Eastern Europe.</a:t>
            </a:r>
          </a:p>
          <a:p>
            <a:pPr eaLnBrk="1" hangingPunct="1"/>
            <a:r>
              <a:rPr lang="en-GB" altLang="en-US" sz="2500"/>
              <a:t>120,000 come to England; many to Spitalfields </a:t>
            </a:r>
          </a:p>
          <a:p>
            <a:pPr eaLnBrk="1" hangingPunct="1"/>
            <a:r>
              <a:rPr lang="en-GB" altLang="en-US" sz="2500"/>
              <a:t>By 1900 Jews are 95% of the population in the Wentworth Street district of Spitalfields</a:t>
            </a:r>
          </a:p>
          <a:p>
            <a:pPr eaLnBrk="1" hangingPunct="1"/>
            <a:r>
              <a:rPr lang="en-GB" altLang="en-US" sz="2500"/>
              <a:t>As they grew wealthier, Jews moved to suburbs like Golders Green and Hendon</a:t>
            </a:r>
          </a:p>
          <a:p>
            <a:pPr eaLnBrk="1" hangingPunct="1"/>
            <a:endParaRPr lang="en-GB" altLang="en-US" sz="2500"/>
          </a:p>
          <a:p>
            <a:pPr eaLnBrk="1" hangingPunct="1"/>
            <a:endParaRPr lang="en-US" altLang="en-US" sz="250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26F05A6C-249C-9910-7F07-F16715B1E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08138"/>
            <a:ext cx="3105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5">
            <a:extLst>
              <a:ext uri="{FF2B5EF4-FFF2-40B4-BE49-F238E27FC236}">
                <a16:creationId xmlns:a16="http://schemas.microsoft.com/office/drawing/2014/main" id="{308C9186-CE3E-1E3D-AE8F-AF179195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508500"/>
            <a:ext cx="26273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>
                <a:latin typeface="Calibri" panose="020F0502020204030204" pitchFamily="34" charset="0"/>
              </a:rPr>
              <a:t>Jewish community now almost entirely gone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ECFAD8FF-325F-F1FF-217A-06000698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535488" cy="1425575"/>
          </a:xfrm>
        </p:spPr>
        <p:txBody>
          <a:bodyPr/>
          <a:lstStyle/>
          <a:p>
            <a:pPr algn="l" eaLnBrk="1" hangingPunct="1"/>
            <a:br>
              <a:rPr lang="en-US" altLang="en-US" sz="3600"/>
            </a:br>
            <a:r>
              <a:rPr lang="en-US" altLang="en-US" sz="3600"/>
              <a:t>Jewish immigration: </a:t>
            </a:r>
            <a:br>
              <a:rPr lang="en-US" altLang="en-US" sz="3600"/>
            </a:br>
            <a:r>
              <a:rPr lang="en-US" altLang="en-US" sz="3600"/>
              <a:t>seeking work and asylum </a:t>
            </a:r>
            <a:br>
              <a:rPr lang="en-GB" altLang="en-US" sz="3600"/>
            </a:br>
            <a:endParaRPr lang="en-GB" altLang="en-US" sz="360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FEF32CD-646A-2D6C-7D2F-D43006164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3600"/>
            <a:ext cx="4643438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Jews – unlike Huguenots – not warmly welcomed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Jewish immigration prompted first UK law designed to limit immigration: the Aliens Act (1905)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In 1930s: British Union of Fascists (led by Oswald Moseley) stoked anti-semitic prejudice</a:t>
            </a:r>
          </a:p>
          <a:p>
            <a:pPr eaLnBrk="1" hangingPunct="1">
              <a:lnSpc>
                <a:spcPct val="90000"/>
              </a:lnSpc>
            </a:pPr>
            <a:endParaRPr lang="en-GB" altLang="en-US" sz="3000"/>
          </a:p>
        </p:txBody>
      </p:sp>
      <p:pic>
        <p:nvPicPr>
          <p:cNvPr id="25603" name="Picture 2" descr="http://www.eastendtalking.org.uk/files/zones/ourHistory/images/theBattle.jpg">
            <a:extLst>
              <a:ext uri="{FF2B5EF4-FFF2-40B4-BE49-F238E27FC236}">
                <a16:creationId xmlns:a16="http://schemas.microsoft.com/office/drawing/2014/main" id="{EC4F1793-8BD5-0BEE-01EE-B4F13117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0"/>
            <a:ext cx="42052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>
            <a:extLst>
              <a:ext uri="{FF2B5EF4-FFF2-40B4-BE49-F238E27FC236}">
                <a16:creationId xmlns:a16="http://schemas.microsoft.com/office/drawing/2014/main" id="{6F47A06B-DA25-6BF1-17D4-34DA51DA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13100"/>
            <a:ext cx="42846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latin typeface="Calibri" panose="020F0502020204030204" pitchFamily="34" charset="0"/>
              </a:rPr>
              <a:t>1936: Battle of Cable Street: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>
                <a:latin typeface="Calibri" panose="020F0502020204030204" pitchFamily="34" charset="0"/>
              </a:rPr>
              <a:t>Anti-fascists fought the Metropolitan Police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>
                <a:latin typeface="Calibri" panose="020F0502020204030204" pitchFamily="34" charset="0"/>
              </a:rPr>
              <a:t>The police wanted to ensure that British Union of Fascists could march through the East End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>
                <a:latin typeface="Calibri" panose="020F0502020204030204" pitchFamily="34" charset="0"/>
              </a:rPr>
              <a:t>The protests led to the march being called off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519F460-B50C-03C3-4EAE-1106E6F1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/>
              <a:t>Bangladeshi immigration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33C4714D-7B1B-A83B-E663-BD174A21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4906963" cy="5475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/>
              <a:t>Immigrants from what is  now Bangladesh came to East London as early as late 1600s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/>
              <a:t>Sailors (</a:t>
            </a:r>
            <a:r>
              <a:rPr lang="en-US" altLang="en-US" sz="2200" i="1"/>
              <a:t>lascars</a:t>
            </a:r>
            <a:r>
              <a:rPr lang="en-US" altLang="en-US" sz="2200"/>
              <a:t>) on East India Company merchant ships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/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Significant Bengali migration to England from 1960s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/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Migration driven by search for work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/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And for security: upheavals of Partition in 1947 – creation of Pakistan and India – and of 1971 war, which created Bangladesh 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94EBF461-A3C8-6096-94C7-B003863A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371600"/>
            <a:ext cx="35718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>
            <a:extLst>
              <a:ext uri="{FF2B5EF4-FFF2-40B4-BE49-F238E27FC236}">
                <a16:creationId xmlns:a16="http://schemas.microsoft.com/office/drawing/2014/main" id="{11B319B1-ADC6-16ED-39CE-9929AB6A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005263"/>
            <a:ext cx="37544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Pakistan, and Bangladesh, part of Commonwealth: British Nationality Act 1947 gave Commonwealth citizens right of entry to UK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Later acts restricted entry</a:t>
            </a:r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BDDB358D-20F3-742D-6167-1FED21FE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Bangladeshi community </a:t>
            </a:r>
            <a:endParaRPr lang="en-GB" altLang="en-US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A5FBC88-F51C-7FFD-FABB-83A5DED0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4762500" cy="5141913"/>
          </a:xfrm>
        </p:spPr>
        <p:txBody>
          <a:bodyPr/>
          <a:lstStyle/>
          <a:p>
            <a:pPr eaLnBrk="1" hangingPunct="1"/>
            <a:r>
              <a:rPr lang="en-US" altLang="en-US" sz="3000"/>
              <a:t>Early arrivals mainly single working men</a:t>
            </a:r>
          </a:p>
          <a:p>
            <a:pPr eaLnBrk="1" hangingPunct="1"/>
            <a:r>
              <a:rPr lang="en-US" altLang="en-US" sz="3000"/>
              <a:t>Joined later by families</a:t>
            </a:r>
          </a:p>
          <a:p>
            <a:pPr eaLnBrk="1" hangingPunct="1"/>
            <a:r>
              <a:rPr lang="en-US" altLang="en-US" sz="3000"/>
              <a:t>Many Bangladeshi immigrants settled in and around Brick Lane; as well as to the east of the area</a:t>
            </a:r>
          </a:p>
          <a:p>
            <a:pPr eaLnBrk="1" hangingPunct="1"/>
            <a:r>
              <a:rPr lang="en-US" altLang="en-US" sz="3000"/>
              <a:t>Most originate from the Sylhet region in north-east Bangladesh</a:t>
            </a:r>
          </a:p>
          <a:p>
            <a:pPr eaLnBrk="1" hangingPunct="1"/>
            <a:endParaRPr lang="en-GB" altLang="en-US" sz="300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8DF1140B-9A2D-14BD-EF45-AF967694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44675"/>
            <a:ext cx="4079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F8711B0-4021-C5D2-A535-1D8F08C9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1143000"/>
          </a:xfrm>
        </p:spPr>
        <p:txBody>
          <a:bodyPr/>
          <a:lstStyle/>
          <a:p>
            <a:pPr eaLnBrk="1" hangingPunct="1"/>
            <a:r>
              <a:rPr lang="en-US" altLang="en-US"/>
              <a:t>Bangladeshi community </a:t>
            </a:r>
            <a:endParaRPr lang="en-GB" altLang="en-US"/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CB4A3F5F-0F3F-46B4-2A2E-B5B47450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eaLnBrk="1" hangingPunct="1"/>
            <a:r>
              <a:rPr lang="en-US" altLang="en-US" sz="3000"/>
              <a:t>Size of Bangldeshi community led to area being named ‘Banglatown’</a:t>
            </a:r>
          </a:p>
          <a:p>
            <a:pPr eaLnBrk="1" hangingPunct="1"/>
            <a:endParaRPr lang="en-US" altLang="en-US" sz="3000"/>
          </a:p>
          <a:p>
            <a:pPr eaLnBrk="1" hangingPunct="1"/>
            <a:r>
              <a:rPr lang="en-US" altLang="en-US" sz="3000"/>
              <a:t>2001, 68 per cent of the  population of the Spitalfields and Banglatown ward was of Bangladeshi origin </a:t>
            </a:r>
            <a:endParaRPr lang="en-GB" altLang="en-US" sz="3000"/>
          </a:p>
          <a:p>
            <a:pPr eaLnBrk="1" hangingPunct="1"/>
            <a:endParaRPr lang="en-GB" altLang="en-US" sz="3000"/>
          </a:p>
        </p:txBody>
      </p:sp>
      <p:pic>
        <p:nvPicPr>
          <p:cNvPr id="28675" name="Picture 4" descr="C:\Users\Patrick Burke\Documents\AA- Patrick's documents\A - Westminster-DPIR-UCU\AAA - DPIR - inc TEACHING\1AAA - Teaching\1AAA - 11-12\1AAA MODULES\1EPO411\Pix\UK\085-b-brick-lane-jama-masjid.jpg">
            <a:extLst>
              <a:ext uri="{FF2B5EF4-FFF2-40B4-BE49-F238E27FC236}">
                <a16:creationId xmlns:a16="http://schemas.microsoft.com/office/drawing/2014/main" id="{68C6855E-D1BD-5583-6B3B-E0CCC75E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2133600"/>
            <a:ext cx="37417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815E1738-06D2-4632-E72A-C7AACC32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Bangladeshi community </a:t>
            </a:r>
            <a:endParaRPr lang="en-GB" altLang="en-US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2AE3619D-BE24-BA11-78ED-F53787A8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757738" cy="5297487"/>
          </a:xfrm>
        </p:spPr>
        <p:txBody>
          <a:bodyPr/>
          <a:lstStyle/>
          <a:p>
            <a:pPr eaLnBrk="1" hangingPunct="1"/>
            <a:r>
              <a:rPr lang="en-GB" altLang="en-US" sz="2400"/>
              <a:t>Migration from ‘New Commonwealth’ countries (eg, India, Bangladesh, Jamaica) helped prompt restrictive legislation:</a:t>
            </a:r>
          </a:p>
          <a:p>
            <a:pPr lvl="1" eaLnBrk="1" hangingPunct="1"/>
            <a:r>
              <a:rPr lang="en-GB" altLang="en-US" sz="2000"/>
              <a:t>Eg, Immigration Act 1971</a:t>
            </a:r>
          </a:p>
          <a:p>
            <a:pPr eaLnBrk="1" hangingPunct="1"/>
            <a:r>
              <a:rPr lang="en-GB" altLang="en-US" sz="2400"/>
              <a:t>Bangladeshi, and many other ‘New Commonwealth’ immigrants, in London and elsewhere, have been the target of racial prejudice and hostility</a:t>
            </a:r>
          </a:p>
          <a:p>
            <a:pPr eaLnBrk="1" hangingPunct="1"/>
            <a:r>
              <a:rPr lang="en-GB" altLang="en-US" sz="2400"/>
              <a:t>The 1970s saw increasing attacks by the far right National Front</a:t>
            </a:r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</p:txBody>
      </p:sp>
      <p:pic>
        <p:nvPicPr>
          <p:cNvPr id="29699" name="Picture 7" descr="http://www.worldwrite.org.uk/londonbehindthescenes/bricklane/images/highres/stop10_001.jpg">
            <a:extLst>
              <a:ext uri="{FF2B5EF4-FFF2-40B4-BE49-F238E27FC236}">
                <a16:creationId xmlns:a16="http://schemas.microsoft.com/office/drawing/2014/main" id="{BEB20554-1013-C0E9-13EF-B4604CA5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857375"/>
            <a:ext cx="3905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09361F-E3AB-88A9-9435-D62C496929DB}"/>
              </a:ext>
            </a:extLst>
          </p:cNvPr>
          <p:cNvSpPr txBox="1"/>
          <p:nvPr/>
        </p:nvSpPr>
        <p:spPr>
          <a:xfrm>
            <a:off x="6500813" y="5145088"/>
            <a:ext cx="26431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400" dirty="0">
                <a:latin typeface="+mn-lt"/>
                <a:ea typeface="+mn-ea"/>
                <a:cs typeface="Arial" charset="0"/>
              </a:rPr>
              <a:t>One such attack resulted in the murder of </a:t>
            </a:r>
            <a:r>
              <a:rPr lang="en-GB" sz="2400" dirty="0" err="1">
                <a:latin typeface="+mn-lt"/>
                <a:ea typeface="+mn-ea"/>
                <a:cs typeface="Arial" charset="0"/>
              </a:rPr>
              <a:t>Altab</a:t>
            </a:r>
            <a:r>
              <a:rPr lang="en-GB" sz="2400" dirty="0">
                <a:latin typeface="+mn-lt"/>
                <a:ea typeface="+mn-ea"/>
                <a:cs typeface="Arial" charset="0"/>
              </a:rPr>
              <a:t> Ali in 1978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C71697A-D31C-2EA8-CD91-12C04293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 Truman Brewery </a:t>
            </a:r>
            <a:endParaRPr lang="en-US" altLang="en-US"/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715BDDB2-3CFB-6CC3-5B2F-F472F21F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91063" cy="5043488"/>
          </a:xfrm>
        </p:spPr>
        <p:txBody>
          <a:bodyPr/>
          <a:lstStyle/>
          <a:p>
            <a:pPr eaLnBrk="1" hangingPunct="1"/>
            <a:r>
              <a:rPr lang="en-GB" altLang="en-US" sz="2800"/>
              <a:t>Formerly the Black Eagle brewery</a:t>
            </a:r>
          </a:p>
          <a:p>
            <a:pPr eaLnBrk="1" hangingPunct="1"/>
            <a:r>
              <a:rPr lang="en-GB" altLang="en-US" sz="2800"/>
              <a:t>Brewing on this site began in 1666</a:t>
            </a:r>
          </a:p>
          <a:p>
            <a:pPr eaLnBrk="1" hangingPunct="1"/>
            <a:r>
              <a:rPr lang="en-GB" altLang="en-US" sz="2800"/>
              <a:t>Huguenot immigrants made a significant contribution to the brewery:</a:t>
            </a:r>
          </a:p>
          <a:p>
            <a:pPr lvl="1" eaLnBrk="1" hangingPunct="1"/>
            <a:r>
              <a:rPr lang="en-GB" altLang="en-US"/>
              <a:t>Helped create a popular dark beer called porter</a:t>
            </a:r>
          </a:p>
        </p:txBody>
      </p:sp>
      <p:pic>
        <p:nvPicPr>
          <p:cNvPr id="30723" name="Picture 5" descr="Screen shot 2012-02-04 at 20.56.28.png">
            <a:extLst>
              <a:ext uri="{FF2B5EF4-FFF2-40B4-BE49-F238E27FC236}">
                <a16:creationId xmlns:a16="http://schemas.microsoft.com/office/drawing/2014/main" id="{11920358-BCEE-8765-F930-0FCF3792C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566863"/>
            <a:ext cx="3322637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7AD0451D-265B-3E66-827A-58976FDF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713"/>
            <a:ext cx="4714875" cy="792162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Anarchist immigrants to the East End</a:t>
            </a:r>
            <a:endParaRPr lang="en-GB" altLang="en-US" sz="3200"/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A64A53E7-351D-A728-BE4E-88D0B97F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5619750" cy="1776413"/>
          </a:xfrm>
        </p:spPr>
        <p:txBody>
          <a:bodyPr/>
          <a:lstStyle/>
          <a:p>
            <a:pPr algn="r" eaLnBrk="1" hangingPunct="1"/>
            <a:r>
              <a:rPr lang="en-GB" altLang="en-US" sz="2400"/>
              <a:t>In 1898, Rudolf Rocker, a German non-Jewish anarchist who settled in the East End, became editor of the radical Yiddish paper, </a:t>
            </a:r>
            <a:r>
              <a:rPr lang="en-GB" altLang="en-US" sz="2400" b="1" i="1"/>
              <a:t>Arbeter Fraynd</a:t>
            </a:r>
            <a:r>
              <a:rPr lang="en-GB" altLang="en-US" sz="2400"/>
              <a:t> (</a:t>
            </a:r>
            <a:r>
              <a:rPr lang="en-GB" altLang="en-US" sz="2400" i="1"/>
              <a:t>Worker's Friend)</a:t>
            </a:r>
            <a:endParaRPr lang="en-GB" altLang="en-US" sz="2400"/>
          </a:p>
        </p:txBody>
      </p:sp>
      <p:pic>
        <p:nvPicPr>
          <p:cNvPr id="31747" name="Picture 2" descr="http://www.jewisheastend.com/Rudolf%20Rocker%20by%20Fermin%20Rocker.jpg">
            <a:extLst>
              <a:ext uri="{FF2B5EF4-FFF2-40B4-BE49-F238E27FC236}">
                <a16:creationId xmlns:a16="http://schemas.microsoft.com/office/drawing/2014/main" id="{7C9764A0-64A0-0AC3-0CDD-7E6280EC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0"/>
            <a:ext cx="30670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>
            <a:extLst>
              <a:ext uri="{FF2B5EF4-FFF2-40B4-BE49-F238E27FC236}">
                <a16:creationId xmlns:a16="http://schemas.microsoft.com/office/drawing/2014/main" id="{1DDF0475-219F-9F99-C829-021A993C8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2475"/>
            <a:ext cx="1879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3E95CD-4495-FB33-86F6-690C49D7B594}"/>
              </a:ext>
            </a:extLst>
          </p:cNvPr>
          <p:cNvSpPr txBox="1">
            <a:spLocks/>
          </p:cNvSpPr>
          <p:nvPr/>
        </p:nvSpPr>
        <p:spPr bwMode="auto">
          <a:xfrm>
            <a:off x="1879600" y="4513263"/>
            <a:ext cx="56197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400" dirty="0">
                <a:latin typeface="+mn-lt"/>
                <a:ea typeface="+mn-ea"/>
              </a:rPr>
              <a:t>In 1886, the Russian anarchist Peter Kropotkin, living in exile in Britain, helped found the anarchist publisher and bookshop, Freedom Press, just off Whitechapel High St. It still operates today.</a:t>
            </a:r>
          </a:p>
        </p:txBody>
      </p:sp>
      <p:pic>
        <p:nvPicPr>
          <p:cNvPr id="31750" name="Picture 9" descr="http://www.freedompress.org.uk/news/wp-content/uploads/Freedom-Bookshop21.jpg">
            <a:hlinkClick r:id="rId4"/>
            <a:extLst>
              <a:ext uri="{FF2B5EF4-FFF2-40B4-BE49-F238E27FC236}">
                <a16:creationId xmlns:a16="http://schemas.microsoft.com/office/drawing/2014/main" id="{FD57F935-CB55-BF27-9CED-B80D1CF7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4513263"/>
            <a:ext cx="175895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9B2F2BE-939E-3DB3-D4CF-C1574320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en-US"/>
              <a:t>Reflect on these questions: 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008455BA-8FA8-8751-B63C-9570CE814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4612"/>
          </a:xfrm>
        </p:spPr>
        <p:txBody>
          <a:bodyPr/>
          <a:lstStyle/>
          <a:p>
            <a:pPr eaLnBrk="1" hangingPunct="1"/>
            <a:r>
              <a:rPr lang="en-US" altLang="en-US" sz="3000"/>
              <a:t>What have been the drivers of migration to the Spitalfields area?</a:t>
            </a:r>
          </a:p>
          <a:p>
            <a:pPr eaLnBrk="1" hangingPunct="1"/>
            <a:r>
              <a:rPr lang="en-US" altLang="en-US" sz="3000"/>
              <a:t>What can the history of this area tell us about how immigrants have ‘integrated’?</a:t>
            </a:r>
          </a:p>
          <a:p>
            <a:pPr eaLnBrk="1" hangingPunct="1"/>
            <a:r>
              <a:rPr lang="en-US" altLang="en-US" sz="3000"/>
              <a:t>How should development be understood now? </a:t>
            </a:r>
          </a:p>
          <a:p>
            <a:pPr eaLnBrk="1" hangingPunct="1"/>
            <a:r>
              <a:rPr lang="en-US" altLang="en-US" sz="3000"/>
              <a:t>In what way migration enhance development? </a:t>
            </a:r>
          </a:p>
          <a:p>
            <a:pPr eaLnBrk="1" hangingPunct="1"/>
            <a:r>
              <a:rPr lang="en-US" altLang="en-US" sz="3000"/>
              <a:t>Does East London represent a globalised world: culture, economics and politics? If so, what are the symbols or indicators of this globalised world?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0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000"/>
              <a:t> </a:t>
            </a:r>
          </a:p>
          <a:p>
            <a:pPr eaLnBrk="1" hangingPunct="1"/>
            <a:endParaRPr lang="en-US" altLang="en-US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420364E-3F25-D2ED-F52C-F432C580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London: East End 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D72F28C-8F8A-F18F-63C2-FB0D7DA9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500"/>
              <a:t>Covers the districts to the east and outside the medieval (5th-15th centuries) walled City of London; north of the Thames</a:t>
            </a:r>
          </a:p>
          <a:p>
            <a:pPr eaLnBrk="1" hangingPunct="1">
              <a:lnSpc>
                <a:spcPct val="80000"/>
              </a:lnSpc>
            </a:pPr>
            <a:endParaRPr lang="en-GB" altLang="en-US" sz="2500"/>
          </a:p>
          <a:p>
            <a:pPr eaLnBrk="1" hangingPunct="1">
              <a:lnSpc>
                <a:spcPct val="80000"/>
              </a:lnSpc>
            </a:pPr>
            <a:r>
              <a:rPr lang="en-GB" altLang="en-US" sz="2500"/>
              <a:t>Grew out of villages clustered around City walls, marshes and Thames</a:t>
            </a:r>
          </a:p>
          <a:p>
            <a:pPr eaLnBrk="1" hangingPunct="1">
              <a:lnSpc>
                <a:spcPct val="80000"/>
              </a:lnSpc>
            </a:pPr>
            <a:endParaRPr lang="en-GB" altLang="en-US" sz="2500"/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Defensive wall: built by Romans around London; retained until 18</a:t>
            </a:r>
            <a:r>
              <a:rPr lang="en-US" altLang="en-US" sz="2500" baseline="30000"/>
              <a:t>th</a:t>
            </a:r>
            <a:r>
              <a:rPr lang="en-US" altLang="en-US" sz="2500"/>
              <a:t> century.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500"/>
          </a:p>
          <a:p>
            <a:pPr eaLnBrk="1" hangingPunct="1">
              <a:lnSpc>
                <a:spcPct val="80000"/>
              </a:lnSpc>
            </a:pPr>
            <a:r>
              <a:rPr lang="en-GB" altLang="en-US" sz="2500"/>
              <a:t>East End includes Whitechapel, Stepney, Shoreditch, Tower Hamlets and Hackney   </a:t>
            </a:r>
          </a:p>
          <a:p>
            <a:pPr eaLnBrk="1" hangingPunct="1">
              <a:lnSpc>
                <a:spcPct val="80000"/>
              </a:lnSpc>
            </a:pPr>
            <a:endParaRPr lang="en-GB" altLang="en-US" sz="2500"/>
          </a:p>
          <a:p>
            <a:pPr eaLnBrk="1" hangingPunct="1">
              <a:lnSpc>
                <a:spcPct val="80000"/>
              </a:lnSpc>
            </a:pPr>
            <a:endParaRPr lang="en-US" altLang="en-US" sz="2500"/>
          </a:p>
        </p:txBody>
      </p:sp>
      <p:pic>
        <p:nvPicPr>
          <p:cNvPr id="15363" name="Picture 5" descr="Screen shot 2012-02-10 at 12.10.10.png">
            <a:extLst>
              <a:ext uri="{FF2B5EF4-FFF2-40B4-BE49-F238E27FC236}">
                <a16:creationId xmlns:a16="http://schemas.microsoft.com/office/drawing/2014/main" id="{A8614720-6779-AC1C-78FC-9A8AB7FC8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658938"/>
            <a:ext cx="21717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>
            <a:extLst>
              <a:ext uri="{FF2B5EF4-FFF2-40B4-BE49-F238E27FC236}">
                <a16:creationId xmlns:a16="http://schemas.microsoft.com/office/drawing/2014/main" id="{2D7452C7-9F1D-764F-D4E6-0DFB7B94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567238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Roman Wall in Tower Hill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452EAE4-5004-D70A-43EC-42518217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en-US"/>
              <a:t>East End: brief history</a:t>
            </a:r>
            <a:endParaRPr lang="en-US" altLang="en-US" u="sng"/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FBC98E4A-FAEC-807F-38A7-0F501C457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eaLnBrk="1" hangingPunct="1"/>
            <a:r>
              <a:rPr lang="en-GB" altLang="en-US" sz="2200"/>
              <a:t>Immigrants since 17</a:t>
            </a:r>
            <a:r>
              <a:rPr lang="en-GB" altLang="en-US" sz="2200" baseline="30000"/>
              <a:t>th</a:t>
            </a:r>
            <a:r>
              <a:rPr lang="en-GB" altLang="en-US" sz="2200"/>
              <a:t> century have included: French Protestants (Huguenots); Irish weavers; Ashkenazi Jews; Bangladeshis; Somalis</a:t>
            </a:r>
          </a:p>
          <a:p>
            <a:pPr eaLnBrk="1" hangingPunct="1"/>
            <a:r>
              <a:rPr lang="en-GB" altLang="en-US" sz="2200"/>
              <a:t>Immigrants worked in:  clothing industry; traded; money lending. </a:t>
            </a:r>
          </a:p>
          <a:p>
            <a:pPr eaLnBrk="1" hangingPunct="1"/>
            <a:r>
              <a:rPr lang="en-GB" altLang="en-US" sz="2200"/>
              <a:t>Low wages and poor conditions led to protest</a:t>
            </a:r>
          </a:p>
          <a:p>
            <a:pPr eaLnBrk="1" hangingPunct="1"/>
            <a:r>
              <a:rPr lang="en-GB" altLang="en-US" sz="2200"/>
              <a:t>Social reformers and revolutionaries active in East End from mid-18th century</a:t>
            </a:r>
          </a:p>
          <a:p>
            <a:pPr eaLnBrk="1" hangingPunct="1"/>
            <a:r>
              <a:rPr lang="en-GB" altLang="en-US" sz="2200"/>
              <a:t>An important place for  formation of Unions and workers associations</a:t>
            </a:r>
          </a:p>
          <a:p>
            <a:pPr eaLnBrk="1" hangingPunct="1"/>
            <a:r>
              <a:rPr lang="en-GB" altLang="en-US" sz="2200"/>
              <a:t>Area developed rapidly in the 19</a:t>
            </a:r>
            <a:r>
              <a:rPr lang="en-GB" altLang="en-US" sz="2200" baseline="30000"/>
              <a:t>th</a:t>
            </a:r>
            <a:r>
              <a:rPr lang="en-GB" altLang="en-US" sz="2200"/>
              <a:t> century</a:t>
            </a:r>
          </a:p>
          <a:p>
            <a:pPr eaLnBrk="1" hangingPunct="1"/>
            <a:r>
              <a:rPr lang="en-GB" altLang="en-US" sz="2200"/>
              <a:t>Inhabitants provided services for the Royal Navy </a:t>
            </a:r>
          </a:p>
          <a:p>
            <a:pPr eaLnBrk="1" hangingPunct="1"/>
            <a:r>
              <a:rPr lang="en-GB" altLang="en-US" sz="2200"/>
              <a:t>Construction of docks of 1799—1815</a:t>
            </a:r>
          </a:p>
          <a:p>
            <a:pPr eaLnBrk="1" hangingPunct="1"/>
            <a:r>
              <a:rPr lang="en-GB" altLang="en-US" sz="2200"/>
              <a:t>Rural population came looking for employment </a:t>
            </a:r>
          </a:p>
          <a:p>
            <a:pPr eaLnBrk="1" hangingPunct="1"/>
            <a:r>
              <a:rPr lang="en-GB" altLang="en-US" sz="2200"/>
              <a:t>East End political radicalism contributed to the formation of the Labour Party. </a:t>
            </a:r>
          </a:p>
          <a:p>
            <a:pPr eaLnBrk="1" hangingPunct="1"/>
            <a:endParaRPr lang="en-US" altLang="en-US"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2F31367E-AEF6-0E7F-6196-F2C7EDE3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Spitalfields: the beginning </a:t>
            </a:r>
            <a:endParaRPr lang="en-US" altLang="en-US"/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3467CCC2-09B0-1855-0109-49FCC8AB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4630738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/>
              <a:t>‘Spitalfields’: name derives  from that of a medieval hospital on this site, ‘The priory of St. Mary of the Spittle’.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Relatively rural area until the Great Fire of London (1666)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Late 17</a:t>
            </a:r>
            <a:r>
              <a:rPr lang="en-GB" altLang="en-US" sz="3000" baseline="30000"/>
              <a:t>th</a:t>
            </a:r>
            <a:r>
              <a:rPr lang="en-GB" altLang="en-US" sz="3000"/>
              <a:t> century: slowly becoming a suburb of London</a:t>
            </a:r>
          </a:p>
          <a:p>
            <a:pPr eaLnBrk="1" hangingPunct="1">
              <a:lnSpc>
                <a:spcPct val="90000"/>
              </a:lnSpc>
            </a:pPr>
            <a:endParaRPr lang="en-GB" altLang="en-US" sz="3000"/>
          </a:p>
          <a:p>
            <a:pPr eaLnBrk="1" hangingPunct="1">
              <a:lnSpc>
                <a:spcPct val="90000"/>
              </a:lnSpc>
            </a:pPr>
            <a:endParaRPr lang="en-US" altLang="en-US" sz="3000"/>
          </a:p>
        </p:txBody>
      </p:sp>
      <p:pic>
        <p:nvPicPr>
          <p:cNvPr id="17411" name="Picture 3" descr="Screen shot 2012-02-04 at 18.22.45.png">
            <a:extLst>
              <a:ext uri="{FF2B5EF4-FFF2-40B4-BE49-F238E27FC236}">
                <a16:creationId xmlns:a16="http://schemas.microsoft.com/office/drawing/2014/main" id="{A7EC9320-D673-CE9D-4DB1-AFF41B4D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205038"/>
            <a:ext cx="39084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150A8D2-C88F-3BF3-D374-7FD746397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/>
              <a:t>Old Spitalfields Market </a:t>
            </a:r>
            <a:endParaRPr lang="en-US" altLang="en-US"/>
          </a:p>
        </p:txBody>
      </p:sp>
      <p:pic>
        <p:nvPicPr>
          <p:cNvPr id="18434" name="Picture 5" descr="Screen shot 2012-02-04 at 18.09.50.png">
            <a:extLst>
              <a:ext uri="{FF2B5EF4-FFF2-40B4-BE49-F238E27FC236}">
                <a16:creationId xmlns:a16="http://schemas.microsoft.com/office/drawing/2014/main" id="{5652FFE7-D27B-4BD8-3327-0FBF89C18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2063"/>
            <a:ext cx="38100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Screen shot 2012-02-04 at 18.17.06.png">
            <a:extLst>
              <a:ext uri="{FF2B5EF4-FFF2-40B4-BE49-F238E27FC236}">
                <a16:creationId xmlns:a16="http://schemas.microsoft.com/office/drawing/2014/main" id="{2A4FA4C5-5BBD-B8AD-DA5C-441713044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574925"/>
            <a:ext cx="44005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B3D0348-6DB4-54FC-0232-C80A64AC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Old Spitalfields Market </a:t>
            </a:r>
            <a:endParaRPr lang="en-US" altLang="en-US"/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9867FC0C-90CB-045E-7B6F-6E6814EF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pPr eaLnBrk="1" hangingPunct="1"/>
            <a:r>
              <a:rPr lang="en-GB" altLang="en-US"/>
              <a:t>1682 – King Charles II grants John Balch a Royal Charter to hold a market on Thursdays and Saturdays in Spital Square </a:t>
            </a:r>
          </a:p>
          <a:p>
            <a:pPr eaLnBrk="1" hangingPunct="1"/>
            <a:r>
              <a:rPr lang="en-GB" altLang="en-US"/>
              <a:t>This encourages more people to move to and settle in the area </a:t>
            </a:r>
          </a:p>
          <a:p>
            <a:pPr eaLnBrk="1" hangingPunct="1"/>
            <a:r>
              <a:rPr lang="en-GB" altLang="en-US"/>
              <a:t>Today’s building constructed in 1880s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9459" name="Picture 3" descr="Screen shot 2012-02-04 at 18.30.48.png">
            <a:extLst>
              <a:ext uri="{FF2B5EF4-FFF2-40B4-BE49-F238E27FC236}">
                <a16:creationId xmlns:a16="http://schemas.microsoft.com/office/drawing/2014/main" id="{F4DF8BD8-496E-A23D-877D-6FF8C7135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600200"/>
            <a:ext cx="21971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E6F3181-7836-FBAC-8872-98568D51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259263" cy="1354137"/>
          </a:xfrm>
        </p:spPr>
        <p:txBody>
          <a:bodyPr/>
          <a:lstStyle/>
          <a:p>
            <a:pPr marL="342900" indent="-342900" algn="l" eaLnBrk="1" hangingPunct="1"/>
            <a:r>
              <a:rPr lang="en-US" altLang="en-US" sz="2900">
                <a:solidFill>
                  <a:srgbClr val="000000"/>
                </a:solidFill>
              </a:rPr>
              <a:t>Huguenots: ‘a</a:t>
            </a:r>
            <a:r>
              <a:rPr lang="en-GB" altLang="en-US" sz="2900">
                <a:solidFill>
                  <a:srgbClr val="000000"/>
                </a:solidFill>
              </a:rPr>
              <a:t>sylum seekers’ </a:t>
            </a:r>
            <a:r>
              <a:rPr lang="en-GB" altLang="en-US" sz="2900" i="1">
                <a:solidFill>
                  <a:srgbClr val="000000"/>
                </a:solidFill>
              </a:rPr>
              <a:t>and</a:t>
            </a:r>
            <a:r>
              <a:rPr lang="en-GB" altLang="en-US" sz="2900">
                <a:solidFill>
                  <a:srgbClr val="000000"/>
                </a:solidFill>
              </a:rPr>
              <a:t> labour migrants</a:t>
            </a:r>
            <a:br>
              <a:rPr lang="en-GB" altLang="en-US" sz="2300">
                <a:solidFill>
                  <a:srgbClr val="000000"/>
                </a:solidFill>
              </a:rPr>
            </a:b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1559A422-399F-60DB-6DEE-7B85AF9A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773238"/>
            <a:ext cx="4191000" cy="4679950"/>
          </a:xfrm>
        </p:spPr>
        <p:txBody>
          <a:bodyPr/>
          <a:lstStyle/>
          <a:p>
            <a:pPr eaLnBrk="1" hangingPunct="1"/>
            <a:r>
              <a:rPr lang="en-GB" altLang="en-US" sz="2400"/>
              <a:t>1670--1710: Huguenots –  members of the Protestant Reformed Church of France – arrive in England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Fleeing religious persecution in France: ‘asylum seekers’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Some 25,000 came to London; many of these to Spitalfields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7BD1866F-470C-2F3D-49B6-47C74064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4450"/>
            <a:ext cx="40624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>
            <a:extLst>
              <a:ext uri="{FF2B5EF4-FFF2-40B4-BE49-F238E27FC236}">
                <a16:creationId xmlns:a16="http://schemas.microsoft.com/office/drawing/2014/main" id="{5A04C794-9B1E-1B44-6465-4BAC6B98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068638"/>
            <a:ext cx="4211637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>
                <a:latin typeface="Calibri" panose="020F0502020204030204" pitchFamily="34" charset="0"/>
              </a:rPr>
              <a:t>Also fled to Wales, Ireland, Denmark, Switzerland,etc</a:t>
            </a: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600">
                <a:latin typeface="Calibri" panose="020F0502020204030204" pitchFamily="34" charset="0"/>
              </a:rPr>
              <a:t>Brought with them silk-weaving skills;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600">
                <a:latin typeface="Calibri" panose="020F0502020204030204" pitchFamily="34" charset="0"/>
              </a:rPr>
              <a:t>Silk industry thrived: Spitalfields became known as ‘weaver town’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FEA839E-EDD7-D8A9-3CF9-543C160E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/>
              <a:t>Christ Church Spitalfields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29710CE7-88B0-5142-5188-671277FA4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5257800"/>
          </a:xfrm>
        </p:spPr>
        <p:txBody>
          <a:bodyPr/>
          <a:lstStyle/>
          <a:p>
            <a:pPr eaLnBrk="1" hangingPunct="1"/>
            <a:r>
              <a:rPr lang="en-GB" altLang="en-US" sz="2400"/>
              <a:t>By 1700: nine Huguenot churches in Spitalfields</a:t>
            </a:r>
          </a:p>
          <a:p>
            <a:pPr eaLnBrk="1" hangingPunct="1"/>
            <a:r>
              <a:rPr lang="en-GB" altLang="en-US" sz="2400"/>
              <a:t>Fears about the large numbers of religious ‘non-conformists’, including Huguenots in the area</a:t>
            </a:r>
            <a:endParaRPr lang="en-GB" altLang="en-US" sz="2400" u="sng"/>
          </a:p>
          <a:p>
            <a:pPr eaLnBrk="1" hangingPunct="1"/>
            <a:r>
              <a:rPr lang="en-GB" altLang="en-US" sz="2400"/>
              <a:t>12 new Church of England churches built to combat non-conformism</a:t>
            </a:r>
          </a:p>
          <a:p>
            <a:pPr eaLnBrk="1" hangingPunct="1"/>
            <a:r>
              <a:rPr lang="en-GB" altLang="en-US" sz="2400"/>
              <a:t>Stipulated that they must have tall spires – to rise above non-conformist chapels!</a:t>
            </a:r>
          </a:p>
          <a:p>
            <a:pPr eaLnBrk="1" hangingPunct="1"/>
            <a:r>
              <a:rPr lang="en-GB" altLang="en-US" sz="2400"/>
              <a:t>Christ Church Spitalfields one of these: built by Nicholas Hawksmoor</a:t>
            </a:r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3AB4E491-698A-DA1A-0F7E-ACA2E2172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49275"/>
            <a:ext cx="2095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515A401A-3238-43FF-9045-0370F6AA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5013325"/>
            <a:ext cx="2436812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222A2D16-4EF7-94B6-8A48-ED4BBEBF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Fournier Street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C492450E-5CB6-1587-CE0D-C29893C2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1309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/>
              <a:t>Houses built mainly in 1720s</a:t>
            </a:r>
          </a:p>
          <a:p>
            <a:pPr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Built for Huguenot master silk-weavers and mercers (textile merchants)</a:t>
            </a:r>
          </a:p>
          <a:p>
            <a:pPr eaLnBrk="1" hangingPunct="1">
              <a:lnSpc>
                <a:spcPct val="90000"/>
              </a:lnSpc>
            </a:pPr>
            <a:endParaRPr lang="en-GB" altLang="en-US"/>
          </a:p>
          <a:p>
            <a:pPr eaLnBrk="1" hangingPunct="1">
              <a:lnSpc>
                <a:spcPct val="90000"/>
              </a:lnSpc>
            </a:pPr>
            <a:r>
              <a:rPr lang="en-GB" altLang="en-US"/>
              <a:t>One of the best preserved collections of early Georgian town-houses in Britain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B86A957E-8480-2BB6-018D-1F2F6315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600200"/>
            <a:ext cx="23812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1097</Words>
  <Application>Microsoft Macintosh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London’s East End: Immigration and Development</vt:lpstr>
      <vt:lpstr>London: East End </vt:lpstr>
      <vt:lpstr>East End: brief history</vt:lpstr>
      <vt:lpstr>Spitalfields: the beginning </vt:lpstr>
      <vt:lpstr>Old Spitalfields Market </vt:lpstr>
      <vt:lpstr>Old Spitalfields Market </vt:lpstr>
      <vt:lpstr>Huguenots: ‘asylum seekers’ and labour migrants </vt:lpstr>
      <vt:lpstr>Christ Church Spitalfields</vt:lpstr>
      <vt:lpstr>Fournier Street</vt:lpstr>
      <vt:lpstr>Irish labour migration</vt:lpstr>
      <vt:lpstr>Jewish immigration:  seeking work and asylum  </vt:lpstr>
      <vt:lpstr> Jewish immigration:  seeking work and asylum  </vt:lpstr>
      <vt:lpstr>Bangladeshi immigration</vt:lpstr>
      <vt:lpstr>Bangladeshi community </vt:lpstr>
      <vt:lpstr>Bangladeshi community </vt:lpstr>
      <vt:lpstr>Bangladeshi community </vt:lpstr>
      <vt:lpstr>The Truman Brewery </vt:lpstr>
      <vt:lpstr>Anarchist immigrants to the East End</vt:lpstr>
      <vt:lpstr>Reflect on these questions: 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&amp; Development:   Field Trip to London, Spitalfield Market</dc:title>
  <dc:creator>farhang morady</dc:creator>
  <cp:lastModifiedBy>Farhang Morady</cp:lastModifiedBy>
  <cp:revision>93</cp:revision>
  <dcterms:created xsi:type="dcterms:W3CDTF">2012-02-10T11:42:26Z</dcterms:created>
  <dcterms:modified xsi:type="dcterms:W3CDTF">2023-11-21T09:33:01Z</dcterms:modified>
</cp:coreProperties>
</file>