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7" r:id="rId4"/>
    <p:sldId id="274" r:id="rId5"/>
    <p:sldId id="266" r:id="rId6"/>
    <p:sldId id="267" r:id="rId7"/>
    <p:sldId id="276" r:id="rId8"/>
    <p:sldId id="270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73" r:id="rId19"/>
    <p:sldId id="278" r:id="rId20"/>
    <p:sldId id="257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6" d="100"/>
          <a:sy n="96" d="100"/>
        </p:scale>
        <p:origin x="-1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F456211-8002-4400-98ED-33E49BB993E8}" type="datetimeFigureOut">
              <a:rPr lang="en-GB"/>
              <a:pPr>
                <a:defRPr/>
              </a:pPr>
              <a:t>16/10/16</a:t>
            </a:fld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659D16D-97FF-46B2-A67E-96E63310AF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3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45D7A7-C220-401E-AD42-5AA1333E6038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FBE75D-6DD3-4733-810A-299415BAD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3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5A87A-AE93-4075-8230-331E7B31108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 descr="㞈Ê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-12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 descr="Medium wood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8E45C-D19A-45AB-8E42-9D0CA055359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 descr="㞈Ê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100" smtClean="0">
              <a:solidFill>
                <a:srgbClr val="404040"/>
              </a:solidFill>
              <a:latin typeface="Times" pitchFamily="-12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7DE432-603A-41BE-8131-78B56356CC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CC6A-6338-4067-9CE9-A48187581028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21A9-CED9-400B-8A0B-1A6DBE08E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CBAB-44BC-42C2-81BF-9FFE0433F3FF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AE9F-7E44-4852-86CD-E5E9EDD38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5FEC-8193-450E-9A35-FFB391DAE9BE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6694-08B1-4A1C-B567-A84BC09B6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F9B7-0659-49DB-B504-009DD1BB5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381D-0DAA-4809-BDB3-F9AE6B3556DC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714A-3679-4164-ACF7-37C6BAC37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2B32B-12A9-4BD7-AD10-2F9447BB39B9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0581-8AA1-4FBF-B8AA-0E45F775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E99E-EB44-4353-A75B-8BB27C76571C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5783-6F11-4B8B-BC83-63AF80F1A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A44C-5C74-4E58-9AF2-4BA966B7DE71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7491-4F35-4718-A9D6-6D5BF3C69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CFCD-65F2-45D6-9277-39CF4FF8C6A6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C350-9EEF-4C35-B291-966CFA994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62B0-8613-4FEC-A1C9-83F6A6B1CA78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AE84-0424-4715-8C46-2B4B9B946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1F71-BBB1-409A-B095-5626047614D5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E617-AA4F-43DB-BD0D-02C0BE711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E577-3B2E-4134-939D-E7BD6FA3AA44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D67E-F978-4D91-8239-A4CDACDFA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9761-9A44-4BE1-80C9-786157FAFBF5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BBB7-ABBB-4A93-8C07-306A369BB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05C259-2069-44C7-BC21-7E96024A29FD}" type="datetimeFigureOut">
              <a:rPr lang="en-US"/>
              <a:pPr>
                <a:defRPr/>
              </a:pPr>
              <a:t>16/10/16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5EA709-0CD5-4002-8E73-DDE556E96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90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1111F2-830E-4A5B-9A93-9025BEC04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xmlns:p14="http://schemas.microsoft.com/office/powerpoint/2010/main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london.org.uk/Explore-online/Pocket-histories/where-do-londoners-come-from/" TargetMode="External"/><Relationship Id="rId4" Type="http://schemas.openxmlformats.org/officeDocument/2006/relationships/hyperlink" Target="http://www.lwbooks.co.uk/journals/soundings/articles/06%20s32%20massey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tyoflondon.gov.uk/Corporation/homepage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4988"/>
            <a:ext cx="9221788" cy="739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312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3600" b="1" dirty="0" smtClean="0">
                <a:solidFill>
                  <a:srgbClr val="FF0000"/>
                </a:solidFill>
              </a:rPr>
              <a:t>Department of Politics and International Relations</a:t>
            </a:r>
            <a:r>
              <a:rPr lang="en-GB" sz="3600" b="1" smtClean="0">
                <a:solidFill>
                  <a:srgbClr val="FF0000"/>
                </a:solidFill>
              </a:rPr>
              <a:t/>
            </a:r>
            <a:br>
              <a:rPr lang="en-GB" sz="3600" b="1" smtClean="0">
                <a:solidFill>
                  <a:srgbClr val="FF0000"/>
                </a:solidFill>
              </a:rPr>
            </a:br>
            <a:r>
              <a:rPr lang="en-GB" sz="3600" b="1" smtClean="0">
                <a:solidFill>
                  <a:srgbClr val="FF0000"/>
                </a:solidFill>
              </a:rPr>
              <a:t>The Democratic </a:t>
            </a:r>
            <a:r>
              <a:rPr lang="en-GB" sz="3600" b="1" dirty="0" smtClean="0">
                <a:solidFill>
                  <a:srgbClr val="FF0000"/>
                </a:solidFill>
              </a:rPr>
              <a:t>Education Network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dirty="0" smtClean="0">
                <a:solidFill>
                  <a:srgbClr val="FF0000"/>
                </a:solidFill>
              </a:rPr>
              <a:t>Field Trip to the City of London: Continuity and Change 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US" sz="4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Stock Exchange</a:t>
            </a:r>
            <a:r>
              <a:rPr lang="en-GB" dirty="0" smtClean="0">
                <a:ea typeface="+mj-ea"/>
                <a:cs typeface="+mj-cs"/>
              </a:rPr>
              <a:t/>
            </a:r>
            <a:br>
              <a:rPr lang="en-GB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rade </a:t>
            </a:r>
            <a:r>
              <a:rPr lang="en-US" dirty="0">
                <a:ea typeface="+mn-ea"/>
                <a:cs typeface="+mn-cs"/>
              </a:rPr>
              <a:t>in shares and stocks; 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egan </a:t>
            </a:r>
            <a:r>
              <a:rPr lang="en-US" dirty="0">
                <a:ea typeface="+mn-ea"/>
                <a:cs typeface="+mn-cs"/>
              </a:rPr>
              <a:t>with financing voyages by different companies e.g. </a:t>
            </a:r>
            <a:r>
              <a:rPr lang="en-US" dirty="0" err="1">
                <a:ea typeface="+mn-ea"/>
                <a:cs typeface="+mn-cs"/>
              </a:rPr>
              <a:t>Moscovy</a:t>
            </a:r>
            <a:r>
              <a:rPr lang="en-US" dirty="0">
                <a:ea typeface="+mn-ea"/>
                <a:cs typeface="+mn-cs"/>
              </a:rPr>
              <a:t> Company going to China and East India company’s voyage to </a:t>
            </a:r>
            <a:r>
              <a:rPr lang="en-US" dirty="0" smtClean="0">
                <a:ea typeface="+mn-ea"/>
                <a:cs typeface="+mn-cs"/>
              </a:rPr>
              <a:t>India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They covered </a:t>
            </a:r>
            <a:r>
              <a:rPr lang="en-US" dirty="0">
                <a:ea typeface="+mn-ea"/>
                <a:cs typeface="+mn-cs"/>
              </a:rPr>
              <a:t>the cost by raising money through selling shares to </a:t>
            </a:r>
            <a:r>
              <a:rPr lang="en-US" dirty="0" smtClean="0">
                <a:ea typeface="+mn-ea"/>
                <a:cs typeface="+mn-cs"/>
              </a:rPr>
              <a:t>merchants 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T</a:t>
            </a:r>
            <a:r>
              <a:rPr lang="en-US" dirty="0" smtClean="0">
                <a:ea typeface="+mn-ea"/>
                <a:cs typeface="+mn-cs"/>
              </a:rPr>
              <a:t>rading </a:t>
            </a:r>
            <a:r>
              <a:rPr lang="en-US" dirty="0">
                <a:ea typeface="+mn-ea"/>
                <a:cs typeface="+mn-cs"/>
              </a:rPr>
              <a:t>began in </a:t>
            </a:r>
            <a:r>
              <a:rPr lang="en-US" dirty="0" smtClean="0">
                <a:ea typeface="+mn-ea"/>
                <a:cs typeface="+mn-cs"/>
              </a:rPr>
              <a:t>1688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mportant </a:t>
            </a:r>
            <a:r>
              <a:rPr lang="en-US" dirty="0">
                <a:ea typeface="+mn-ea"/>
                <a:cs typeface="+mn-cs"/>
              </a:rPr>
              <a:t>during </a:t>
            </a:r>
            <a:r>
              <a:rPr lang="en-US" dirty="0" smtClean="0">
                <a:ea typeface="+mn-ea"/>
                <a:cs typeface="+mn-cs"/>
              </a:rPr>
              <a:t>industrialization 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efurbished recently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1747" name="Picture 3" descr="London - old Stock Exchange Mont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075" y="2362200"/>
            <a:ext cx="320992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Lloyds of London </a:t>
            </a:r>
            <a:r>
              <a:rPr lang="en-GB" dirty="0" smtClean="0">
                <a:ea typeface="+mj-ea"/>
                <a:cs typeface="+mj-cs"/>
              </a:rPr>
              <a:t/>
            </a:r>
            <a:br>
              <a:rPr lang="en-GB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010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British insurance and reinsurance market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 2009 alone Lloyds transactions of 30bn gross premium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old building, 1686 a coffee house 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Owned by Edward Lloyds 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Place for sailors, merchants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Financial bankers also met there to discuss dealings 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It provided shipping news 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 1691 the coffee shop was relocated to Lombard Street 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Became British insurance company in 1774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It covered insurance for shipping 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Insured the ships which involved in slave trade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new building designed by Richard Rogers in 1986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Known as the Inside Out building as the toilets, lifts, pipe ducts all on the outside instead of hidden inside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32771" name="Picture 3" descr="Inside_Lloyd's_of_Lond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75" y="0"/>
            <a:ext cx="3603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The Baltic Exchange –  St Mary Axe (The Gherkin)</a:t>
            </a:r>
            <a:r>
              <a:rPr lang="en-GB" dirty="0" smtClean="0">
                <a:ea typeface="+mj-ea"/>
                <a:cs typeface="+mj-cs"/>
              </a:rPr>
              <a:t/>
            </a:r>
            <a:br>
              <a:rPr lang="en-GB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24563" cy="45259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</a:t>
            </a:r>
            <a:r>
              <a:rPr lang="en-US" dirty="0" smtClean="0">
                <a:ea typeface="+mn-ea"/>
                <a:cs typeface="+mn-cs"/>
              </a:rPr>
              <a:t>as </a:t>
            </a:r>
            <a:r>
              <a:rPr lang="en-US" dirty="0">
                <a:ea typeface="+mn-ea"/>
                <a:cs typeface="+mn-cs"/>
              </a:rPr>
              <a:t>the </a:t>
            </a:r>
            <a:r>
              <a:rPr lang="en-GB" i="1" dirty="0">
                <a:ea typeface="+mn-ea"/>
                <a:cs typeface="+mn-cs"/>
              </a:rPr>
              <a:t>Virginia and Maryland</a:t>
            </a:r>
            <a:r>
              <a:rPr lang="en-GB" dirty="0">
                <a:ea typeface="+mn-ea"/>
                <a:cs typeface="+mn-cs"/>
              </a:rPr>
              <a:t> coffee house in </a:t>
            </a:r>
            <a:r>
              <a:rPr lang="en-GB" dirty="0" err="1">
                <a:ea typeface="+mn-ea"/>
                <a:cs typeface="+mn-cs"/>
              </a:rPr>
              <a:t>Threadneedle</a:t>
            </a:r>
            <a:r>
              <a:rPr lang="en-GB" dirty="0">
                <a:ea typeface="+mn-ea"/>
                <a:cs typeface="+mn-cs"/>
              </a:rPr>
              <a:t> Street but changed its name to </a:t>
            </a:r>
            <a:r>
              <a:rPr lang="en-GB" i="1" dirty="0">
                <a:ea typeface="+mn-ea"/>
                <a:cs typeface="+mn-cs"/>
              </a:rPr>
              <a:t>Virginia and </a:t>
            </a:r>
            <a:r>
              <a:rPr lang="en-GB" i="1" dirty="0" err="1">
                <a:ea typeface="+mn-ea"/>
                <a:cs typeface="+mn-cs"/>
              </a:rPr>
              <a:t>Baltick</a:t>
            </a:r>
            <a:r>
              <a:rPr lang="en-GB" dirty="0">
                <a:ea typeface="+mn-ea"/>
                <a:cs typeface="+mn-cs"/>
              </a:rPr>
              <a:t>. 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ea typeface="+mn-ea"/>
                <a:cs typeface="+mn-cs"/>
              </a:rPr>
              <a:t>The </a:t>
            </a:r>
            <a:r>
              <a:rPr lang="en-GB" dirty="0">
                <a:ea typeface="+mn-ea"/>
                <a:cs typeface="+mn-cs"/>
              </a:rPr>
              <a:t>merchants and </a:t>
            </a:r>
            <a:r>
              <a:rPr lang="en-GB" dirty="0" smtClean="0">
                <a:ea typeface="+mn-ea"/>
                <a:cs typeface="+mn-cs"/>
              </a:rPr>
              <a:t>ship owners </a:t>
            </a:r>
            <a:r>
              <a:rPr lang="en-GB" dirty="0">
                <a:ea typeface="+mn-ea"/>
                <a:cs typeface="+mn-cs"/>
              </a:rPr>
              <a:t>usually went there for coffee and tea &amp; business</a:t>
            </a:r>
            <a:r>
              <a:rPr lang="en-GB" dirty="0" smtClean="0">
                <a:ea typeface="+mn-ea"/>
                <a:cs typeface="+mn-cs"/>
              </a:rPr>
              <a:t> dealings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Centre </a:t>
            </a:r>
            <a:r>
              <a:rPr lang="en-US" dirty="0">
                <a:ea typeface="+mn-ea"/>
                <a:cs typeface="+mn-cs"/>
              </a:rPr>
              <a:t>of world trade 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Arranging </a:t>
            </a:r>
            <a:r>
              <a:rPr lang="en-US" dirty="0">
                <a:ea typeface="+mn-ea"/>
                <a:cs typeface="+mn-cs"/>
              </a:rPr>
              <a:t>world transportation and industrial goods from buyers to sellers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</a:t>
            </a:r>
            <a:r>
              <a:rPr lang="en-US" dirty="0">
                <a:ea typeface="+mn-ea"/>
                <a:cs typeface="+mn-cs"/>
              </a:rPr>
              <a:t>-operation of shipping and charters for free flow of trade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 </a:t>
            </a:r>
            <a:r>
              <a:rPr lang="en-US" dirty="0">
                <a:ea typeface="+mn-ea"/>
                <a:cs typeface="+mn-cs"/>
              </a:rPr>
              <a:t>1903 the building moved, from </a:t>
            </a:r>
            <a:r>
              <a:rPr lang="en-US" dirty="0" err="1">
                <a:ea typeface="+mn-ea"/>
                <a:cs typeface="+mn-cs"/>
              </a:rPr>
              <a:t>t</a:t>
            </a:r>
            <a:r>
              <a:rPr lang="en-GB" dirty="0">
                <a:ea typeface="+mn-ea"/>
                <a:cs typeface="+mn-cs"/>
              </a:rPr>
              <a:t>he Baltic to a new purpose built exchange in St Mary Axe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 </a:t>
            </a:r>
            <a:r>
              <a:rPr lang="en-US" dirty="0">
                <a:ea typeface="+mn-ea"/>
                <a:cs typeface="+mn-cs"/>
              </a:rPr>
              <a:t>1992 a bomb destroyed the Baltic Exchange, trading moved to Lloyd’s of London </a:t>
            </a: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 1995 </a:t>
            </a:r>
            <a:r>
              <a:rPr lang="en-US" dirty="0">
                <a:ea typeface="+mn-ea"/>
                <a:cs typeface="+mn-cs"/>
              </a:rPr>
              <a:t>New building at 30 St Mary Axe </a:t>
            </a:r>
            <a:endParaRPr lang="en-GB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3795" name="Picture 3" descr="_42438336_tradinghall4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1763" y="1143000"/>
            <a:ext cx="26622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763" y="2743200"/>
            <a:ext cx="26622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Tower 42</a:t>
            </a:r>
            <a:r>
              <a:rPr lang="en-GB" dirty="0" smtClean="0">
                <a:ea typeface="+mj-ea"/>
                <a:cs typeface="+mj-cs"/>
              </a:rPr>
              <a:t/>
            </a:r>
            <a:br>
              <a:rPr lang="en-GB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172200" cy="4525963"/>
          </a:xfrm>
        </p:spPr>
        <p:txBody>
          <a:bodyPr/>
          <a:lstStyle/>
          <a:p>
            <a:pPr eaLnBrk="1" hangingPunct="1"/>
            <a:r>
              <a:rPr lang="en-US" smtClean="0"/>
              <a:t>The second tallest skyscraper, 183 meters (600 ft); </a:t>
            </a:r>
            <a:endParaRPr lang="en-GB" smtClean="0"/>
          </a:p>
          <a:p>
            <a:pPr eaLnBrk="1" hangingPunct="1"/>
            <a:r>
              <a:rPr lang="en-US" smtClean="0"/>
              <a:t>Originally built for Nat West </a:t>
            </a:r>
            <a:endParaRPr lang="en-GB" smtClean="0"/>
          </a:p>
          <a:p>
            <a:pPr eaLnBrk="1" hangingPunct="1"/>
            <a:r>
              <a:rPr lang="en-US" smtClean="0"/>
              <a:t>From the air, its design is the old Nat West logo</a:t>
            </a:r>
            <a:endParaRPr lang="en-GB" smtClean="0"/>
          </a:p>
          <a:p>
            <a:pPr eaLnBrk="1" hangingPunct="1"/>
            <a:r>
              <a:rPr lang="en-GB" smtClean="0"/>
              <a:t>Designed by Richard Seifert and engineered by Pell Frischmann</a:t>
            </a:r>
          </a:p>
          <a:p>
            <a:pPr eaLnBrk="1" hangingPunct="1"/>
            <a:endParaRPr lang="en-US" smtClean="0"/>
          </a:p>
        </p:txBody>
      </p:sp>
      <p:pic>
        <p:nvPicPr>
          <p:cNvPr id="34819" name="Picture 3" descr="images (1)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417638"/>
            <a:ext cx="24892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guildhal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0"/>
            <a:ext cx="305911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Guildhall</a:t>
            </a:r>
            <a:r>
              <a:rPr lang="en-GB" dirty="0" smtClean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n-GB" dirty="0" smtClean="0">
                <a:solidFill>
                  <a:srgbClr val="FFFFFF"/>
                </a:solidFill>
                <a:ea typeface="+mj-ea"/>
                <a:cs typeface="+mj-cs"/>
              </a:rPr>
            </a:br>
            <a:endParaRPr lang="en-US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001000" cy="4167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A place where citizens used to pay their taxes </a:t>
            </a:r>
            <a:endParaRPr lang="en-GB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In Roman times was </a:t>
            </a:r>
            <a:r>
              <a:rPr lang="en-GB" sz="2500" smtClean="0"/>
              <a:t>an amphitheatre</a:t>
            </a:r>
          </a:p>
          <a:p>
            <a:pPr eaLnBrk="1" hangingPunct="1">
              <a:lnSpc>
                <a:spcPct val="80000"/>
              </a:lnSpc>
            </a:pPr>
            <a:r>
              <a:rPr lang="en-GB" sz="2500" smtClean="0"/>
              <a:t>Possibly has been there since 1128 </a:t>
            </a:r>
          </a:p>
          <a:p>
            <a:pPr eaLnBrk="1" hangingPunct="1">
              <a:lnSpc>
                <a:spcPct val="80000"/>
              </a:lnSpc>
            </a:pPr>
            <a:r>
              <a:rPr lang="en-GB" sz="2500" smtClean="0"/>
              <a:t>Survived the great Fire of London in 1666</a:t>
            </a:r>
          </a:p>
          <a:p>
            <a:pPr eaLnBrk="1" hangingPunct="1">
              <a:lnSpc>
                <a:spcPct val="80000"/>
              </a:lnSpc>
            </a:pPr>
            <a:r>
              <a:rPr lang="en-GB" sz="2500" smtClean="0"/>
              <a:t>It has representatives (see their flags in the hall) of different guilds in the  building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Now a town hall, administration for the City of London </a:t>
            </a:r>
            <a:endParaRPr lang="en-GB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Relatively independent &amp; has its own budget </a:t>
            </a:r>
            <a:endParaRPr lang="en-GB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Hosts events such as Lord Mayor’s Banquet where the Prime Minister annually makes a major speech on global political economy</a:t>
            </a:r>
            <a:endParaRPr lang="en-GB" sz="25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St Paul's Cathedral</a:t>
            </a:r>
            <a:endParaRPr lang="en-US" smtClean="0"/>
          </a:p>
        </p:txBody>
      </p:sp>
      <p:pic>
        <p:nvPicPr>
          <p:cNvPr id="36866" name="Content Placeholder 3" descr="Screen shot 2011-10-16 at 21.54.4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1417638"/>
            <a:ext cx="3048000" cy="2603500"/>
          </a:xfrm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238125" y="1676400"/>
            <a:ext cx="59213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23" charset="0"/>
              <a:buChar char="•"/>
            </a:pPr>
            <a:r>
              <a:rPr lang="en-GB" sz="3200">
                <a:latin typeface="Calibri" pitchFamily="-123" charset="0"/>
              </a:rPr>
              <a:t> Founded in 604 by Bishop Mellitus </a:t>
            </a:r>
          </a:p>
          <a:p>
            <a:pPr>
              <a:buFont typeface="Arial" pitchFamily="-123" charset="0"/>
              <a:buChar char="•"/>
            </a:pPr>
            <a:r>
              <a:rPr lang="en-GB" sz="3200">
                <a:latin typeface="Calibri" pitchFamily="-123" charset="0"/>
              </a:rPr>
              <a:t> Dedicated to St Paul in London </a:t>
            </a:r>
          </a:p>
          <a:p>
            <a:pPr>
              <a:buFont typeface="Arial" pitchFamily="-123" charset="0"/>
              <a:buChar char="•"/>
            </a:pPr>
            <a:r>
              <a:rPr lang="en-GB" sz="3200">
                <a:latin typeface="Calibri" pitchFamily="-123" charset="0"/>
              </a:rPr>
              <a:t> Destroyed by fire in 1087</a:t>
            </a:r>
          </a:p>
          <a:p>
            <a:pPr>
              <a:buFont typeface="Arial" pitchFamily="-123" charset="0"/>
              <a:buChar char="•"/>
            </a:pPr>
            <a:r>
              <a:rPr lang="en-GB" sz="3200">
                <a:latin typeface="Calibri" pitchFamily="-123" charset="0"/>
              </a:rPr>
              <a:t> A new cathedral completed in the 1320s</a:t>
            </a:r>
          </a:p>
          <a:p>
            <a:pPr>
              <a:buFont typeface="Arial" pitchFamily="-123" charset="0"/>
              <a:buChar char="•"/>
            </a:pPr>
            <a:r>
              <a:rPr lang="en-GB" sz="3200">
                <a:latin typeface="Calibri" pitchFamily="-123" charset="0"/>
              </a:rPr>
              <a:t> Was the largest building in England</a:t>
            </a:r>
          </a:p>
          <a:p>
            <a:endParaRPr lang="en-US" sz="1800">
              <a:latin typeface="Calibri" pitchFamily="-123" charset="0"/>
            </a:endParaRPr>
          </a:p>
        </p:txBody>
      </p:sp>
      <p:pic>
        <p:nvPicPr>
          <p:cNvPr id="36868" name="Picture 6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0925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Millennium Bridge  </a:t>
            </a:r>
            <a:r>
              <a:rPr lang="en-GB" dirty="0" smtClean="0">
                <a:ea typeface="+mj-ea"/>
                <a:cs typeface="+mj-cs"/>
              </a:rPr>
              <a:t/>
            </a:r>
            <a:br>
              <a:rPr lang="en-GB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pic>
        <p:nvPicPr>
          <p:cNvPr id="37890" name="Content Placeholder 5" descr="800px-Mill.bridge.from.tate.modern.ar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2590800"/>
            <a:ext cx="3648075" cy="2659063"/>
          </a:xfrm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457200" y="2266950"/>
            <a:ext cx="5181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23" charset="0"/>
              <a:buChar char="•"/>
            </a:pPr>
            <a:r>
              <a:rPr lang="en-US" sz="3200">
                <a:latin typeface="Calibri" pitchFamily="-123" charset="0"/>
              </a:rPr>
              <a:t>  Opened in 2000 </a:t>
            </a:r>
            <a:endParaRPr lang="en-GB" sz="3200">
              <a:latin typeface="Calibri" pitchFamily="-123" charset="0"/>
            </a:endParaRPr>
          </a:p>
          <a:p>
            <a:r>
              <a:rPr lang="en-US" sz="3200">
                <a:latin typeface="Calibri" pitchFamily="-123" charset="0"/>
              </a:rPr>
              <a:t>Connects the city of London to the South   </a:t>
            </a:r>
          </a:p>
          <a:p>
            <a:pPr>
              <a:buFont typeface="Arial" pitchFamily="-123" charset="0"/>
              <a:buChar char="•"/>
            </a:pPr>
            <a:r>
              <a:rPr lang="en-US" sz="3200">
                <a:latin typeface="Calibri" pitchFamily="-123" charset="0"/>
              </a:rPr>
              <a:t> ‘Wobbly Bridge’ – swaying motion when it was first opened</a:t>
            </a:r>
            <a:endParaRPr lang="en-GB" sz="3200">
              <a:latin typeface="Calibri" pitchFamily="-123" charset="0"/>
            </a:endParaRPr>
          </a:p>
          <a:p>
            <a:pPr>
              <a:buFont typeface="Arial" pitchFamily="-123" charset="0"/>
              <a:buChar char="•"/>
            </a:pPr>
            <a:r>
              <a:rPr lang="en-US" sz="3200">
                <a:latin typeface="Calibri" pitchFamily="-123" charset="0"/>
              </a:rPr>
              <a:t> Altered and re-opened in 2002</a:t>
            </a:r>
            <a:endParaRPr lang="en-GB" sz="3200">
              <a:latin typeface="Calibri" pitchFamily="-123" charset="0"/>
            </a:endParaRPr>
          </a:p>
          <a:p>
            <a:endParaRPr lang="en-US" sz="1800">
              <a:latin typeface="Calibri" pitchFamily="-123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Tate Modern 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3886200"/>
          </a:xfrm>
        </p:spPr>
        <p:txBody>
          <a:bodyPr/>
          <a:lstStyle/>
          <a:p>
            <a:pPr eaLnBrk="1" hangingPunct="1"/>
            <a:r>
              <a:rPr lang="en-GB" smtClean="0"/>
              <a:t>An art gallery </a:t>
            </a:r>
          </a:p>
          <a:p>
            <a:pPr eaLnBrk="1" hangingPunct="1"/>
            <a:r>
              <a:rPr lang="en-GB" smtClean="0"/>
              <a:t>But it used to be a power station</a:t>
            </a:r>
          </a:p>
          <a:p>
            <a:pPr eaLnBrk="1" hangingPunct="1"/>
            <a:r>
              <a:rPr lang="en-GB" smtClean="0"/>
              <a:t>The power station was closed in 1981 </a:t>
            </a:r>
          </a:p>
          <a:p>
            <a:pPr eaLnBrk="1" hangingPunct="1"/>
            <a:r>
              <a:rPr lang="en-GB" smtClean="0"/>
              <a:t>Re-opened in 2000</a:t>
            </a:r>
          </a:p>
          <a:p>
            <a:pPr eaLnBrk="1" hangingPunct="1"/>
            <a:endParaRPr lang="en-US" smtClean="0"/>
          </a:p>
        </p:txBody>
      </p:sp>
      <p:pic>
        <p:nvPicPr>
          <p:cNvPr id="38915" name="Picture 3" descr="Tate_Modern_viewed_from_Thames_Pleasure_Boat_-_geograph.org.uk_-_3074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057400"/>
            <a:ext cx="3841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have we learnt? 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Continuity and change, past and present, convergence and divergence</a:t>
            </a:r>
          </a:p>
          <a:p>
            <a:r>
              <a:rPr lang="en-GB" smtClean="0"/>
              <a:t>Colonialism, Feudalism, slavery, capitalism, globalisation, localisation and . . . </a:t>
            </a:r>
          </a:p>
          <a:p>
            <a:r>
              <a:rPr lang="en-GB" smtClean="0"/>
              <a:t>International migration past and present </a:t>
            </a:r>
          </a:p>
          <a:p>
            <a:r>
              <a:rPr lang="en-GB" smtClean="0"/>
              <a:t>Centre of stability and instability </a:t>
            </a:r>
          </a:p>
          <a:p>
            <a:r>
              <a:rPr lang="en-GB" smtClean="0"/>
              <a:t>Any thing else? 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Readings 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GB" sz="1600" dirty="0" smtClean="0"/>
              <a:t>Clout, H. (2004), </a:t>
            </a:r>
            <a:r>
              <a:rPr lang="en-GB" sz="1600" i="1" dirty="0" smtClean="0"/>
              <a:t>The Times History of London: An Outstanding Illustrated Survey of One of the World's Greatest Cities</a:t>
            </a:r>
            <a:r>
              <a:rPr lang="en-GB" sz="1600" dirty="0" smtClean="0"/>
              <a:t>, London: Times Books.</a:t>
            </a:r>
            <a:endParaRPr lang="en-US" sz="1600" dirty="0" smtClean="0"/>
          </a:p>
          <a:p>
            <a:pPr eaLnBrk="1" hangingPunct="1"/>
            <a:r>
              <a:rPr lang="en-GB" sz="1600" dirty="0" smtClean="0"/>
              <a:t>Clark, J. &amp; Ross, K. (2004), London: </a:t>
            </a:r>
            <a:r>
              <a:rPr lang="en-GB" sz="1600" i="1" dirty="0" smtClean="0"/>
              <a:t>The Illustrated History</a:t>
            </a:r>
            <a:r>
              <a:rPr lang="en-GB" sz="1600" dirty="0" smtClean="0"/>
              <a:t>, London: Allen Lane</a:t>
            </a:r>
          </a:p>
          <a:p>
            <a:pPr eaLnBrk="1" hangingPunct="1"/>
            <a:r>
              <a:rPr lang="en-GB" sz="1600" dirty="0" smtClean="0"/>
              <a:t>Massey, D. B. (2007). </a:t>
            </a:r>
            <a:r>
              <a:rPr lang="en-GB" sz="1600" i="1" dirty="0" smtClean="0"/>
              <a:t>World City</a:t>
            </a:r>
            <a:r>
              <a:rPr lang="en-GB" sz="1600" dirty="0" smtClean="0"/>
              <a:t>. London: Sage </a:t>
            </a:r>
            <a:br>
              <a:rPr lang="en-GB" sz="1600" dirty="0" smtClean="0"/>
            </a:br>
            <a:endParaRPr lang="en-GB" sz="1600" dirty="0" smtClean="0"/>
          </a:p>
          <a:p>
            <a:pPr eaLnBrk="1" hangingPunct="1"/>
            <a:r>
              <a:rPr lang="en-US" sz="1600" dirty="0" smtClean="0">
                <a:hlinkClick r:id="rId2"/>
              </a:rPr>
              <a:t>http://www.cityoflondon.gov.uk/Corporation/homepage.htm</a:t>
            </a:r>
            <a:endParaRPr lang="en-US" sz="1600" dirty="0" smtClean="0"/>
          </a:p>
          <a:p>
            <a:pPr eaLnBrk="1" hangingPunct="1"/>
            <a:r>
              <a:rPr lang="en-US" sz="1600" u="sng" dirty="0" smtClean="0">
                <a:hlinkClick r:id="rId3"/>
              </a:rPr>
              <a:t>http://www.museumoflondon.org.uk/Explore-online/Pocket-histories/where-do-londoners-come-from/</a:t>
            </a:r>
            <a:endParaRPr lang="en-US" sz="1600" u="sng" dirty="0" smtClean="0"/>
          </a:p>
          <a:p>
            <a:pPr eaLnBrk="1" hangingPunct="1"/>
            <a:r>
              <a:rPr lang="en-US" sz="1600" dirty="0" smtClean="0">
                <a:hlinkClick r:id="rId2"/>
              </a:rPr>
              <a:t>http://www.cityoflondon.gov.uk/Corporation/homepage.htm</a:t>
            </a:r>
            <a:endParaRPr lang="en-US" sz="1600" dirty="0" smtClean="0"/>
          </a:p>
          <a:p>
            <a:pPr eaLnBrk="1" hangingPunct="1"/>
            <a:r>
              <a:rPr lang="en-GB" sz="1600" dirty="0" smtClean="0">
                <a:hlinkClick r:id="rId4"/>
              </a:rPr>
              <a:t>http://www.lwbooks.co.uk/journals/soundings/articles/06%20s32%20massey.pdf</a:t>
            </a:r>
            <a:r>
              <a:rPr lang="en-GB" sz="1600" dirty="0" smtClean="0"/>
              <a:t> </a:t>
            </a:r>
            <a:endParaRPr lang="en-US" sz="1600" smtClean="0"/>
          </a:p>
          <a:p>
            <a:pPr eaLnBrk="1" hangingPunct="1">
              <a:buNone/>
            </a:pPr>
            <a:r>
              <a:rPr lang="en-GB" sz="1600" smtClean="0"/>
              <a:t/>
            </a:r>
            <a:br>
              <a:rPr lang="en-GB" sz="1600" smtClean="0"/>
            </a:br>
            <a:endParaRPr lang="en-GB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Skyline"/>
          <p:cNvPicPr>
            <a:picLocks noChangeAspect="1" noChangeArrowheads="1"/>
          </p:cNvPicPr>
          <p:nvPr/>
        </p:nvPicPr>
        <p:blipFill>
          <a:blip r:embed="rId2"/>
          <a:srcRect l="903"/>
          <a:stretch>
            <a:fillRect/>
          </a:stretch>
        </p:blipFill>
        <p:spPr bwMode="auto">
          <a:xfrm>
            <a:off x="5892800" y="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502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>
                <a:ea typeface="+mj-ea"/>
                <a:cs typeface="+mj-cs"/>
              </a:rPr>
              <a:t>Why City of London?  </a:t>
            </a:r>
            <a:br>
              <a:rPr lang="en-GB" sz="4000" smtClean="0">
                <a:ea typeface="+mj-ea"/>
                <a:cs typeface="+mj-cs"/>
              </a:rPr>
            </a:br>
            <a:endParaRPr lang="en-US" sz="4000" smtClean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5221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z="250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A</a:t>
            </a:r>
            <a:r>
              <a:rPr lang="en-US" sz="1700" b="1" smtClean="0">
                <a:ea typeface="+mn-ea"/>
                <a:cs typeface="+mn-cs"/>
              </a:rPr>
              <a:t> medieval city, its geography has remained the same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1700" b="1" smtClean="0">
                <a:solidFill>
                  <a:srgbClr val="000000"/>
                </a:solidFill>
                <a:ea typeface="+mn-ea"/>
                <a:cs typeface="+mn-cs"/>
              </a:rPr>
              <a:t>Has attracted people from all over the world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GB" sz="1700" b="1" smtClean="0">
                <a:solidFill>
                  <a:srgbClr val="000000"/>
                </a:solidFill>
                <a:ea typeface="+mn-ea"/>
                <a:cs typeface="+mn-cs"/>
              </a:rPr>
              <a:t>Over 300 languages spoken in London;</a:t>
            </a:r>
            <a:r>
              <a:rPr lang="en-US" sz="1700" b="1" smtClean="0">
                <a:solidFill>
                  <a:srgbClr val="FFFFFF"/>
                </a:solidFill>
                <a:ea typeface="+mn-ea"/>
                <a:cs typeface="+mn-cs"/>
              </a:rPr>
              <a:t> </a:t>
            </a:r>
            <a:endParaRPr lang="en-GB" sz="1700" b="1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It has had a major impact on the international political economy and development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Industrialization and capitalist development in the UK and its impact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Crucial for British empire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The centre of MNCs, East India Company and its role in India and elsewhere 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The centre of banking and insurance in the world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A place for migration from all over the world, from colonial times to present day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Population of only 11,000 residents but 300,000 workers 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An independent city hall with its own budget 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It has its own police force 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It has its own mayor 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The importance of ports and rivers in London for trading </a:t>
            </a:r>
            <a:endParaRPr lang="en-GB" sz="1700" b="1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700" b="1" smtClean="0">
                <a:solidFill>
                  <a:srgbClr val="000000"/>
                </a:solidFill>
                <a:ea typeface="+mn-ea"/>
                <a:cs typeface="+mn-cs"/>
              </a:rPr>
              <a:t>Pay attention to the name of the streets: e.g. Lombard Street where all  the main banks, insurance companies are, King Edward I (1239-1307 ) granted the area to the goldsmiths from  the Lombardy region in Italy</a:t>
            </a:r>
            <a:r>
              <a:rPr lang="en-US" sz="1700" smtClean="0">
                <a:solidFill>
                  <a:srgbClr val="000000"/>
                </a:solidFill>
                <a:ea typeface="+mn-ea"/>
                <a:cs typeface="+mn-cs"/>
              </a:rPr>
              <a:t>. </a:t>
            </a:r>
            <a:endParaRPr lang="en-US" smtClean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Places to See </a:t>
            </a:r>
          </a:p>
        </p:txBody>
      </p:sp>
      <p:pic>
        <p:nvPicPr>
          <p:cNvPr id="20482" name="Content Placeholder 3" descr="Screen shot 2011-10-16 at 22.55.0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4688" y="1600200"/>
            <a:ext cx="7794625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London, England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191000" cy="4419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bg1"/>
                </a:solidFill>
              </a:rPr>
              <a:t>Founded in 43 AD (“London”439)</a:t>
            </a:r>
          </a:p>
          <a:p>
            <a:pPr eaLnBrk="1" hangingPunct="1"/>
            <a:r>
              <a:rPr lang="en-US" sz="2800" b="1" smtClean="0">
                <a:solidFill>
                  <a:schemeClr val="bg1"/>
                </a:solidFill>
              </a:rPr>
              <a:t>Used as trading centre by Romans </a:t>
            </a:r>
          </a:p>
          <a:p>
            <a:pPr eaLnBrk="1" hangingPunct="1"/>
            <a:endParaRPr lang="en-US" sz="2800" b="1" smtClean="0">
              <a:solidFill>
                <a:schemeClr val="bg1"/>
              </a:solidFill>
            </a:endParaRPr>
          </a:p>
          <a:p>
            <a:pPr eaLnBrk="1" hangingPunct="1"/>
            <a:endParaRPr lang="en-US" sz="2800" b="1" smtClean="0">
              <a:solidFill>
                <a:schemeClr val="bg1"/>
              </a:solidFill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4572000" y="2895600"/>
            <a:ext cx="0" cy="1676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34000" y="1371600"/>
            <a:ext cx="3276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bg1"/>
                </a:solidFill>
              </a:rPr>
              <a:t>Became the capital of England in 978 AD</a:t>
            </a:r>
          </a:p>
          <a:p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</a:rPr>
              <a:t>This map of London illustrates London from 1200- 1600 AD. </a:t>
            </a:r>
            <a:r>
              <a:rPr lang="en-US" sz="1600">
                <a:solidFill>
                  <a:srgbClr val="FF3300"/>
                </a:solidFill>
              </a:rPr>
              <a:t>(Shepard)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867400" cy="41529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  <a:latin typeface="Arial" pitchFamily="-123" charset="0"/>
              </a:rPr>
              <a:t>1625 A.D. Charles I crowned King of England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  <a:latin typeface="Arial" pitchFamily="-123" charset="0"/>
              </a:rPr>
              <a:t>Rules without parliament from 1629-1640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  <a:latin typeface="Arial" pitchFamily="-123" charset="0"/>
              </a:rPr>
              <a:t>Mismanagement of affairs caused conflict and led to civil war (Revolution) outbreaks followed by his execution in 1649 (“Charles”)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  <a:latin typeface="Arial" pitchFamily="-123" charset="0"/>
              </a:rPr>
              <a:t>Oliver Cromwell died 1658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  <a:latin typeface="Arial" pitchFamily="-123" charset="0"/>
              </a:rPr>
              <a:t>Restoration of Stuart Monarchy begins following death (Plant)</a:t>
            </a:r>
          </a:p>
          <a:p>
            <a:pPr eaLnBrk="1" hangingPunct="1">
              <a:spcBef>
                <a:spcPct val="50000"/>
              </a:spcBef>
            </a:pPr>
            <a:endParaRPr lang="en-US" sz="2400" smtClean="0"/>
          </a:p>
        </p:txBody>
      </p:sp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42900"/>
            <a:ext cx="6705600" cy="6477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rgbClr val="000090"/>
                </a:solidFill>
                <a:latin typeface="Arial" pitchFamily="-123" charset="0"/>
                <a:ea typeface="Arial" pitchFamily="-123" charset="0"/>
                <a:cs typeface="Arial" pitchFamily="-123" charset="0"/>
              </a:rPr>
              <a:t>Politics</a:t>
            </a:r>
            <a:endParaRPr lang="en-US" sz="8000" smtClean="0">
              <a:solidFill>
                <a:schemeClr val="accent2"/>
              </a:solidFill>
            </a:endParaRPr>
          </a:p>
        </p:txBody>
      </p:sp>
      <p:pic>
        <p:nvPicPr>
          <p:cNvPr id="23555" name="Picture 1031" descr="charl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990600"/>
            <a:ext cx="21431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032"/>
          <p:cNvSpPr txBox="1">
            <a:spLocks noChangeArrowheads="1"/>
          </p:cNvSpPr>
          <p:nvPr/>
        </p:nvSpPr>
        <p:spPr bwMode="auto">
          <a:xfrm>
            <a:off x="6781800" y="295275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Charles II (“British”)</a:t>
            </a:r>
          </a:p>
        </p:txBody>
      </p:sp>
      <p:pic>
        <p:nvPicPr>
          <p:cNvPr id="23557" name="Picture 1033" descr="cromwell.jpg (8453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888" y="3657600"/>
            <a:ext cx="1647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34"/>
          <p:cNvSpPr txBox="1">
            <a:spLocks noChangeArrowheads="1"/>
          </p:cNvSpPr>
          <p:nvPr/>
        </p:nvSpPr>
        <p:spPr bwMode="auto">
          <a:xfrm>
            <a:off x="7224713" y="60960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Oliver Cromwell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61400" cy="593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>
                <a:solidFill>
                  <a:schemeClr val="bg1"/>
                </a:solidFill>
                <a:ea typeface="+mj-ea"/>
                <a:cs typeface="+mj-cs"/>
              </a:rPr>
              <a:t>The City in London</a:t>
            </a:r>
          </a:p>
        </p:txBody>
      </p:sp>
      <p:pic>
        <p:nvPicPr>
          <p:cNvPr id="24578" name="Picture 6" descr="boroughmap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600200"/>
            <a:ext cx="7142163" cy="4525963"/>
          </a:xfrm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048000" y="593725"/>
            <a:ext cx="402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entury Gothic" pitchFamily="-123" charset="0"/>
              </a:rPr>
              <a:t>Map of London Today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38975" cy="625475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  <a:cs typeface="+mj-cs"/>
              </a:rPr>
              <a:t>History </a:t>
            </a:r>
          </a:p>
        </p:txBody>
      </p:sp>
      <p:sp>
        <p:nvSpPr>
          <p:cNvPr id="26626" name="Rectangle 33"/>
          <p:cNvSpPr>
            <a:spLocks noChangeArrowheads="1"/>
          </p:cNvSpPr>
          <p:nvPr/>
        </p:nvSpPr>
        <p:spPr bwMode="auto">
          <a:xfrm>
            <a:off x="660400" y="1250950"/>
            <a:ext cx="46767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en-GB">
                <a:solidFill>
                  <a:srgbClr val="7F7F7F"/>
                </a:solidFill>
                <a:latin typeface="Segoe" charset="0"/>
              </a:rPr>
              <a:t>The City of London is older than Parliament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en-GB">
                <a:solidFill>
                  <a:srgbClr val="7F7F7F"/>
                </a:solidFill>
                <a:latin typeface="Segoe" charset="0"/>
              </a:rPr>
              <a:t>Existed for more than 800 years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en-GB">
                <a:solidFill>
                  <a:srgbClr val="7F7F7F"/>
                </a:solidFill>
                <a:latin typeface="Segoe" charset="0"/>
              </a:rPr>
              <a:t>Important for economic growth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GB">
              <a:solidFill>
                <a:srgbClr val="7F7F7F"/>
              </a:solidFill>
              <a:latin typeface="Segoe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GB">
              <a:solidFill>
                <a:srgbClr val="7F7F7F"/>
              </a:solidFill>
              <a:latin typeface="Segoe" charset="0"/>
            </a:endParaRPr>
          </a:p>
        </p:txBody>
      </p:sp>
      <p:pic>
        <p:nvPicPr>
          <p:cNvPr id="26627" name="Picture 8" descr="Parliament"/>
          <p:cNvPicPr>
            <a:picLocks noChangeAspect="1" noChangeArrowheads="1"/>
          </p:cNvPicPr>
          <p:nvPr/>
        </p:nvPicPr>
        <p:blipFill>
          <a:blip r:embed="rId4"/>
          <a:srcRect l="6354" t="4079" r="5052" b="13647"/>
          <a:stretch>
            <a:fillRect/>
          </a:stretch>
        </p:blipFill>
        <p:spPr bwMode="auto">
          <a:xfrm>
            <a:off x="5562600" y="3473450"/>
            <a:ext cx="328453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enry"/>
          <p:cNvPicPr>
            <a:picLocks noChangeAspect="1" noChangeArrowheads="1"/>
          </p:cNvPicPr>
          <p:nvPr/>
        </p:nvPicPr>
        <p:blipFill>
          <a:blip r:embed="rId5"/>
          <a:srcRect l="7835" b="16675"/>
          <a:stretch>
            <a:fillRect/>
          </a:stretch>
        </p:blipFill>
        <p:spPr bwMode="auto">
          <a:xfrm>
            <a:off x="5516563" y="1089025"/>
            <a:ext cx="17018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7542213" y="1403350"/>
            <a:ext cx="13049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1" i="1">
                <a:solidFill>
                  <a:srgbClr val="C85E42"/>
                </a:solidFill>
                <a:latin typeface="Times New Roman" pitchFamily="-123" charset="0"/>
              </a:rPr>
              <a:t>Henry</a:t>
            </a:r>
          </a:p>
          <a:p>
            <a:r>
              <a:rPr lang="en-GB" sz="1800" b="1" i="1">
                <a:solidFill>
                  <a:srgbClr val="C85E42"/>
                </a:solidFill>
                <a:latin typeface="Times New Roman" pitchFamily="-123" charset="0"/>
              </a:rPr>
              <a:t>FitzAilwyn</a:t>
            </a:r>
          </a:p>
          <a:p>
            <a:r>
              <a:rPr lang="en-GB" sz="1800" i="1">
                <a:solidFill>
                  <a:srgbClr val="C85E42"/>
                </a:solidFill>
                <a:latin typeface="Times New Roman" pitchFamily="-123" charset="0"/>
              </a:rPr>
              <a:t>First Mayor</a:t>
            </a:r>
          </a:p>
          <a:p>
            <a:r>
              <a:rPr lang="en-GB" sz="1800" i="1">
                <a:solidFill>
                  <a:srgbClr val="C85E42"/>
                </a:solidFill>
                <a:latin typeface="Times New Roman" pitchFamily="-123" charset="0"/>
              </a:rPr>
              <a:t> of London</a:t>
            </a:r>
          </a:p>
          <a:p>
            <a:r>
              <a:rPr lang="en-GB" sz="1800" i="1">
                <a:solidFill>
                  <a:srgbClr val="C85E42"/>
                </a:solidFill>
                <a:latin typeface="Times New Roman" pitchFamily="-123" charset="0"/>
              </a:rPr>
              <a:t> 1189</a:t>
            </a:r>
            <a:endParaRPr lang="en-US" sz="1800" i="1">
              <a:solidFill>
                <a:srgbClr val="C85E42"/>
              </a:solidFill>
              <a:latin typeface="Times New Roman" pitchFamily="-12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030" descr="16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10579100" cy="71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ea typeface="+mj-ea"/>
                <a:cs typeface="+mj-cs"/>
              </a:rPr>
              <a:t>The Monument to the Great Fire of London - 1666 </a:t>
            </a:r>
            <a:r>
              <a:rPr lang="en-GB" dirty="0" smtClean="0">
                <a:ea typeface="+mj-ea"/>
                <a:cs typeface="+mj-cs"/>
              </a:rPr>
              <a:t/>
            </a:r>
            <a:br>
              <a:rPr lang="en-GB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323" dirty="0" smtClean="0">
                <a:solidFill>
                  <a:srgbClr val="FFFFFF"/>
                </a:solidFill>
                <a:ea typeface="+mn-ea"/>
                <a:cs typeface="+mn-cs"/>
              </a:rPr>
              <a:t>61.57 </a:t>
            </a:r>
            <a:r>
              <a:rPr lang="en-US" sz="2323" dirty="0">
                <a:solidFill>
                  <a:srgbClr val="FFFFFF"/>
                </a:solidFill>
                <a:ea typeface="+mn-ea"/>
                <a:cs typeface="+mn-cs"/>
              </a:rPr>
              <a:t>meters </a:t>
            </a:r>
            <a:endParaRPr lang="en-GB" sz="2323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323" dirty="0" smtClean="0">
                <a:solidFill>
                  <a:srgbClr val="FFFFFF"/>
                </a:solidFill>
                <a:ea typeface="+mn-ea"/>
                <a:cs typeface="+mn-cs"/>
              </a:rPr>
              <a:t>In </a:t>
            </a:r>
            <a:r>
              <a:rPr lang="en-US" sz="2323" dirty="0">
                <a:solidFill>
                  <a:srgbClr val="FFFFFF"/>
                </a:solidFill>
                <a:ea typeface="+mn-ea"/>
                <a:cs typeface="+mn-cs"/>
              </a:rPr>
              <a:t>memory of the Great Fire of London in 1666</a:t>
            </a:r>
            <a:endParaRPr lang="en-GB" sz="2323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The </a:t>
            </a:r>
            <a:r>
              <a:rPr lang="en-GB" sz="2323" dirty="0">
                <a:solidFill>
                  <a:srgbClr val="FFFFFF"/>
                </a:solidFill>
                <a:ea typeface="+mn-ea"/>
                <a:cs typeface="+mn-cs"/>
              </a:rPr>
              <a:t>most  well know </a:t>
            </a: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disaster </a:t>
            </a:r>
            <a:r>
              <a:rPr lang="en-GB" sz="2323" dirty="0">
                <a:solidFill>
                  <a:srgbClr val="FFFFFF"/>
                </a:solidFill>
                <a:ea typeface="+mn-ea"/>
                <a:cs typeface="+mn-cs"/>
              </a:rPr>
              <a:t>in London’s history</a:t>
            </a:r>
            <a:endParaRPr lang="en-GB" sz="2323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100,000 </a:t>
            </a:r>
            <a:r>
              <a:rPr lang="en-GB" sz="2323" dirty="0">
                <a:solidFill>
                  <a:srgbClr val="FFFFFF"/>
                </a:solidFill>
                <a:ea typeface="+mn-ea"/>
                <a:cs typeface="+mn-cs"/>
              </a:rPr>
              <a:t>lost their </a:t>
            </a: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homes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Destroyed 80% of the city</a:t>
            </a:r>
            <a:endParaRPr lang="en-GB" sz="2323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It </a:t>
            </a:r>
            <a:r>
              <a:rPr lang="en-GB" sz="2323" dirty="0">
                <a:solidFill>
                  <a:srgbClr val="FFFFFF"/>
                </a:solidFill>
                <a:ea typeface="+mn-ea"/>
                <a:cs typeface="+mn-cs"/>
              </a:rPr>
              <a:t>took 50 years to rebuild the city</a:t>
            </a:r>
            <a:endParaRPr lang="en-GB" sz="2323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323" dirty="0">
                <a:solidFill>
                  <a:srgbClr val="FFFFFF"/>
                </a:solidFill>
                <a:ea typeface="+mn-ea"/>
                <a:cs typeface="+mn-cs"/>
              </a:rPr>
              <a:t>S</a:t>
            </a: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tarted </a:t>
            </a:r>
            <a:r>
              <a:rPr lang="en-GB" sz="2323" dirty="0">
                <a:solidFill>
                  <a:srgbClr val="FFFFFF"/>
                </a:solidFill>
                <a:ea typeface="+mn-ea"/>
                <a:cs typeface="+mn-cs"/>
              </a:rPr>
              <a:t>in a Bakery nearby</a:t>
            </a:r>
            <a:endParaRPr lang="en-GB" sz="2323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13,200 </a:t>
            </a:r>
            <a:r>
              <a:rPr lang="en-GB" sz="2323" dirty="0">
                <a:solidFill>
                  <a:srgbClr val="FFFFFF"/>
                </a:solidFill>
                <a:ea typeface="+mn-ea"/>
                <a:cs typeface="+mn-cs"/>
              </a:rPr>
              <a:t>houses and 87 out of 109 churches were destroyed </a:t>
            </a:r>
            <a:endParaRPr lang="en-GB" sz="2323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St </a:t>
            </a:r>
            <a:r>
              <a:rPr lang="en-GB" sz="2323" dirty="0">
                <a:solidFill>
                  <a:srgbClr val="FFFFFF"/>
                </a:solidFill>
                <a:ea typeface="+mn-ea"/>
                <a:cs typeface="+mn-cs"/>
              </a:rPr>
              <a:t>Paul’s Cathedral was ruined</a:t>
            </a:r>
            <a:endParaRPr lang="en-GB" sz="2323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the </a:t>
            </a:r>
            <a:r>
              <a:rPr lang="en-GB" sz="2323" dirty="0">
                <a:solidFill>
                  <a:srgbClr val="FFFFFF"/>
                </a:solidFill>
                <a:ea typeface="+mn-ea"/>
                <a:cs typeface="+mn-cs"/>
              </a:rPr>
              <a:t>Guildhall (the offices of the Lord Mayor</a:t>
            </a: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) survived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52 </a:t>
            </a:r>
            <a:r>
              <a:rPr lang="en-GB" sz="2323" dirty="0">
                <a:solidFill>
                  <a:srgbClr val="FFFFFF"/>
                </a:solidFill>
                <a:ea typeface="+mn-ea"/>
                <a:cs typeface="+mn-cs"/>
              </a:rPr>
              <a:t>livery </a:t>
            </a:r>
            <a:r>
              <a:rPr lang="en-GB" sz="2323" dirty="0" smtClean="0">
                <a:solidFill>
                  <a:srgbClr val="FFFFFF"/>
                </a:solidFill>
                <a:ea typeface="+mn-ea"/>
                <a:cs typeface="+mn-cs"/>
              </a:rPr>
              <a:t>companies: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2000" dirty="0" smtClean="0">
                <a:solidFill>
                  <a:schemeClr val="bg1"/>
                </a:solidFill>
                <a:ea typeface="+mn-ea"/>
              </a:rPr>
              <a:t>Trade and craft associations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2000" dirty="0" smtClean="0">
                <a:solidFill>
                  <a:schemeClr val="bg1"/>
                </a:solidFill>
                <a:ea typeface="+mn-ea"/>
              </a:rPr>
              <a:t>There are 108 livery companies in the City of London</a:t>
            </a:r>
            <a:endParaRPr lang="en-GB" sz="1923" dirty="0">
              <a:solidFill>
                <a:schemeClr val="bg1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::0_285_427_http-__offlinehbpl.hbpl.co.uk_news_WRP_3A420F3D-B568-2382-069450CE4DEF6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24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Bank of England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458200" cy="39925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b="1" dirty="0" smtClean="0">
              <a:solidFill>
                <a:schemeClr val="accent2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Established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in 1694</a:t>
            </a:r>
            <a:endParaRPr lang="en-GB" b="1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Made England a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global power as against its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competitor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France;</a:t>
            </a:r>
            <a:endParaRPr lang="en-GB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It raised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private funds to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support the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navy to capture attractive areas in the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world – colonization  </a:t>
            </a:r>
            <a:endParaRPr lang="en-GB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T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ogether with the 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navy this made England major power in 18</a:t>
            </a:r>
            <a:r>
              <a:rPr lang="en-US" b="1" baseline="30000" dirty="0">
                <a:solidFill>
                  <a:srgbClr val="000000"/>
                </a:solidFill>
                <a:ea typeface="+mn-ea"/>
                <a:cs typeface="+mn-cs"/>
              </a:rPr>
              <a:t>th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 and 19</a:t>
            </a:r>
            <a:r>
              <a:rPr lang="en-US" b="1" baseline="30000" dirty="0">
                <a:solidFill>
                  <a:srgbClr val="000000"/>
                </a:solidFill>
                <a:ea typeface="+mn-ea"/>
                <a:cs typeface="+mn-cs"/>
              </a:rPr>
              <a:t>th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C </a:t>
            </a:r>
            <a:endParaRPr lang="en-GB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Maximum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security, the thick and high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walls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to prevent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thieves.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This is why we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 say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, ‘your money is as safe as bank of England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’  </a:t>
            </a:r>
            <a:endParaRPr lang="en-GB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Gold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bullion is still stored in the vaults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below</a:t>
            </a:r>
            <a:endParaRPr lang="en-GB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I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t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brings monetary and financial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stability  </a:t>
            </a:r>
            <a:endParaRPr lang="en-GB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Y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ou </a:t>
            </a:r>
            <a:r>
              <a:rPr lang="en-US" b="1" dirty="0">
                <a:solidFill>
                  <a:srgbClr val="000000"/>
                </a:solidFill>
                <a:ea typeface="+mn-ea"/>
                <a:cs typeface="+mn-cs"/>
              </a:rPr>
              <a:t>may return to visit the museum in the bank, in your own 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+mn-cs"/>
              </a:rPr>
              <a:t>time </a:t>
            </a:r>
            <a:endParaRPr lang="en-GB" b="1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olden nebula design template">
  <a:themeElements>
    <a:clrScheme name="Golden nebula design template 7">
      <a:dk1>
        <a:srgbClr val="6D5B3B"/>
      </a:dk1>
      <a:lt1>
        <a:srgbClr val="FFFFFF"/>
      </a:lt1>
      <a:dk2>
        <a:srgbClr val="FFFFA3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5C4C31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Golden nebula design template">
      <a:majorFont>
        <a:latin typeface="Impac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Golden nebula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 nebula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7">
        <a:dk1>
          <a:srgbClr val="6D5B3B"/>
        </a:dk1>
        <a:lt1>
          <a:srgbClr val="FFFFFF"/>
        </a:lt1>
        <a:dk2>
          <a:srgbClr val="FFFFA3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5C4C31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948</Words>
  <Application>Microsoft Macintosh PowerPoint</Application>
  <PresentationFormat>On-screen Show (4:3)</PresentationFormat>
  <Paragraphs>146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Golden nebula design template</vt:lpstr>
      <vt:lpstr>  Department of Politics and International Relations The Democratic Education Network Field Trip to the City of London: Continuity and Change    </vt:lpstr>
      <vt:lpstr>Why City of London?   </vt:lpstr>
      <vt:lpstr>Places to See </vt:lpstr>
      <vt:lpstr>London, England</vt:lpstr>
      <vt:lpstr>Politics</vt:lpstr>
      <vt:lpstr>The City in London</vt:lpstr>
      <vt:lpstr>History </vt:lpstr>
      <vt:lpstr>The Monument to the Great Fire of London - 1666  </vt:lpstr>
      <vt:lpstr>Bank of England</vt:lpstr>
      <vt:lpstr>Stock Exchange </vt:lpstr>
      <vt:lpstr>Lloyds of London  </vt:lpstr>
      <vt:lpstr>The Baltic Exchange –  St Mary Axe (The Gherkin) </vt:lpstr>
      <vt:lpstr>Tower 42 </vt:lpstr>
      <vt:lpstr>Guildhall </vt:lpstr>
      <vt:lpstr>St Paul's Cathedral</vt:lpstr>
      <vt:lpstr>Millennium Bridge   </vt:lpstr>
      <vt:lpstr>Tate Modern </vt:lpstr>
      <vt:lpstr>What have we learnt? </vt:lpstr>
      <vt:lpstr>Readings 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Department of Politics and International Relations Filed Trip to the City of London    </dc:title>
  <dc:creator>farhang morady</dc:creator>
  <cp:lastModifiedBy>Farhang Morady</cp:lastModifiedBy>
  <cp:revision>54</cp:revision>
  <dcterms:created xsi:type="dcterms:W3CDTF">2011-10-23T10:02:20Z</dcterms:created>
  <dcterms:modified xsi:type="dcterms:W3CDTF">2016-10-16T12:05:55Z</dcterms:modified>
</cp:coreProperties>
</file>