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1"/>
  </p:notesMasterIdLst>
  <p:handoutMasterIdLst>
    <p:handoutMasterId r:id="rId22"/>
  </p:handoutMasterIdLst>
  <p:sldIdLst>
    <p:sldId id="256" r:id="rId3"/>
    <p:sldId id="277" r:id="rId4"/>
    <p:sldId id="266" r:id="rId5"/>
    <p:sldId id="267" r:id="rId6"/>
    <p:sldId id="276" r:id="rId7"/>
    <p:sldId id="270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71" r:id="rId16"/>
    <p:sldId id="272" r:id="rId17"/>
    <p:sldId id="273" r:id="rId18"/>
    <p:sldId id="278" r:id="rId19"/>
    <p:sldId id="257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123" charset="0"/>
        <a:ea typeface="ＭＳ Ｐゴシック" pitchFamily="-123" charset="-128"/>
        <a:cs typeface="ＭＳ Ｐゴシック" pitchFamily="-123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35"/>
  </p:normalViewPr>
  <p:slideViewPr>
    <p:cSldViewPr snapToObjects="1">
      <p:cViewPr varScale="1">
        <p:scale>
          <a:sx n="120" d="100"/>
          <a:sy n="120" d="100"/>
        </p:scale>
        <p:origin x="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CF456211-8002-4400-98ED-33E49BB993E8}" type="datetimeFigureOut">
              <a:rPr lang="en-GB"/>
              <a:pPr>
                <a:defRPr/>
              </a:pPr>
              <a:t>08/05/2024</a:t>
            </a:fld>
            <a:endParaRPr lang="en-GB"/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9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fld id="{8659D16D-97FF-46B2-A67E-96E63310AF1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337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45D7A7-C220-401E-AD42-5AA1333E6038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EFBE75D-6DD3-4733-810A-299415BAD5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453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ＭＳ Ｐゴシック" pitchFamily="-12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12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75A87A-AE93-4075-8230-331E7B311081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  <a:p>
            <a:pPr eaLnBrk="1" hangingPunct="1">
              <a:spcBef>
                <a:spcPct val="0"/>
              </a:spcBef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Rectangle 3" descr="㞈Ê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Times" pitchFamily="-123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 descr="Medium wood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78E45C-D19A-45AB-8E42-9D0CA0553599}" type="slidenum">
              <a:rPr lang="en-GB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GB">
              <a:cs typeface="Arial" charset="0"/>
            </a:endParaRPr>
          </a:p>
        </p:txBody>
      </p:sp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Rectangle 3" descr="㞈Ê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sz="1100">
              <a:solidFill>
                <a:srgbClr val="404040"/>
              </a:solidFill>
              <a:latin typeface="Times" pitchFamily="-123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7DE432-603A-41BE-8131-78B56356CC54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CC6A-6338-4067-9CE9-A48187581028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C21A9-CED9-400B-8A0B-1A6DBE08E4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04CBAB-44BC-42C2-81BF-9FFE0433F3FF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77AE9F-7E44-4852-86CD-E5E9EDD38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05FEC-8193-450E-9A35-FFB391DAE9BE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16694-08B1-4A1C-B567-A84BC09B6C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4F9B7-0659-49DB-B504-009DD1BB52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C381D-0DAA-4809-BDB3-F9AE6B3556DC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F714A-3679-4164-ACF7-37C6BAC379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2B32B-12A9-4BD7-AD10-2F9447BB39B9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C0581-8AA1-4FBF-B8AA-0E45F7755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8FE99E-EB44-4353-A75B-8BB27C76571C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D5783-6F11-4B8B-BC83-63AF80F1A4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21A44C-5C74-4E58-9AF2-4BA966B7DE71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A7491-4F35-4718-A9D6-6D5BF3C69D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2CFCD-65F2-45D6-9277-39CF4FF8C6A6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02C350-9EEF-4C35-B291-966CFA994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3762B0-8613-4FEC-A1C9-83F6A6B1CA78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AAE84-0424-4715-8C46-2B4B9B9465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31F71-BBB1-409A-B095-5626047614D5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97E617-AA4F-43DB-BD0D-02C0BE7116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13E577-3B2E-4134-939D-E7BD6FA3AA44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E8D67E-F978-4D91-8239-A4CDACDFAA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39761-9A44-4BE1-80C9-786157FAFBF5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FABBB7-ABBB-4A93-8C07-306A369BB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705C259-2069-44C7-BC21-7E96024A29FD}" type="datetimeFigureOut">
              <a:rPr lang="en-US"/>
              <a:pPr>
                <a:defRPr/>
              </a:pPr>
              <a:t>5/8/24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15EA709-0CD5-4002-8E73-DDE556E96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-123" charset="-128"/>
          <a:cs typeface="ＭＳ Ｐゴシック" pitchFamily="-12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3200" kern="1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8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•"/>
        <a:defRPr sz="24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–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23" charset="0"/>
        <a:buChar char="»"/>
        <a:defRPr sz="2000" kern="1200">
          <a:solidFill>
            <a:schemeClr val="tx1"/>
          </a:solidFill>
          <a:latin typeface="+mn-lt"/>
          <a:ea typeface="ＭＳ Ｐゴシック" pitchFamily="-12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90600"/>
            <a:ext cx="8229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0" y="-76200"/>
            <a:ext cx="91440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8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8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61111F2-830E-4A5B-9A93-9025BEC049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>
    <p:fade thruBlk="1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ＭＳ Ｐゴシック" pitchFamily="-123" charset="-128"/>
          <a:cs typeface="ＭＳ Ｐゴシック" pitchFamily="-123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  <a:ea typeface="ＭＳ Ｐゴシック" pitchFamily="-123" charset="-128"/>
          <a:cs typeface="ＭＳ Ｐゴシック" pitchFamily="-12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Impact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23" charset="-128"/>
          <a:cs typeface="ＭＳ Ｐゴシック" pitchFamily="-123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london.org.uk/Explore-online/Pocket-histories/where-do-londoners-come-from/" TargetMode="External"/><Relationship Id="rId2" Type="http://schemas.openxmlformats.org/officeDocument/2006/relationships/hyperlink" Target="http://www.cityoflondon.gov.uk/Corporation/homepage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lwbooks.co.uk/journals/soundings/articles/06%20s32%20massey.pdf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438" name="Rectangle 18437">
            <a:extLst>
              <a:ext uri="{FF2B5EF4-FFF2-40B4-BE49-F238E27FC236}">
                <a16:creationId xmlns:a16="http://schemas.microsoft.com/office/drawing/2014/main" id="{68AF5748-FED8-45BA-8631-26D1D10F32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85" y="1122363"/>
            <a:ext cx="3017520" cy="3204134"/>
          </a:xfrm>
        </p:spPr>
        <p:txBody>
          <a:bodyPr anchor="b">
            <a:normAutofit fontScale="90000"/>
          </a:bodyPr>
          <a:lstStyle/>
          <a:p>
            <a:pPr algn="l" eaLnBrk="1" hangingPunct="1">
              <a:lnSpc>
                <a:spcPct val="90000"/>
              </a:lnSpc>
            </a:pPr>
            <a:br>
              <a:rPr lang="en-GB" sz="1700" b="1" dirty="0"/>
            </a:br>
            <a:br>
              <a:rPr lang="en-GB" sz="1700" b="1" dirty="0"/>
            </a:br>
            <a:r>
              <a:rPr lang="en-GB" sz="1700" b="1" dirty="0"/>
              <a:t>Department of Politics and International Relations</a:t>
            </a:r>
            <a:br>
              <a:rPr lang="en-GB" sz="1700" b="1" dirty="0"/>
            </a:br>
            <a:r>
              <a:rPr lang="en-GB" sz="1700" b="1" dirty="0"/>
              <a:t>The Democratic Education Network</a:t>
            </a:r>
            <a:br>
              <a:rPr lang="en-GB" sz="1700" b="1" dirty="0"/>
            </a:br>
            <a:br>
              <a:rPr lang="en-GB" sz="1700" b="1" dirty="0"/>
            </a:br>
            <a:r>
              <a:rPr lang="en-GB" sz="1700" dirty="0"/>
              <a:t>Field Trip to the City of London: Continuity and Change </a:t>
            </a:r>
            <a:br>
              <a:rPr lang="en-GB" sz="1700" dirty="0"/>
            </a:br>
            <a:br>
              <a:rPr lang="en-GB" sz="1700" dirty="0"/>
            </a:br>
            <a:r>
              <a:rPr lang="en-GB" sz="1700" dirty="0"/>
              <a:t>Part 2</a:t>
            </a:r>
            <a:br>
              <a:rPr lang="en-GB" sz="1700" b="1" dirty="0"/>
            </a:br>
            <a:br>
              <a:rPr lang="en-GB" sz="1700" dirty="0"/>
            </a:br>
            <a:br>
              <a:rPr lang="en-GB" sz="1700" dirty="0"/>
            </a:br>
            <a:endParaRPr lang="en-US" sz="1700" dirty="0"/>
          </a:p>
        </p:txBody>
      </p:sp>
      <p:sp>
        <p:nvSpPr>
          <p:cNvPr id="18443" name="Rectangle 18442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51653" y="434802"/>
            <a:ext cx="146304" cy="52806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442" name="Rectangle 18441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60771" y="4546920"/>
            <a:ext cx="30175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8433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648456" y="1293046"/>
            <a:ext cx="5134772" cy="41206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776" name="Rectangle 3277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 b="1">
                <a:ea typeface="+mj-ea"/>
                <a:cs typeface="+mj-cs"/>
              </a:rPr>
              <a:t>Lloyds of London </a:t>
            </a:r>
            <a:br>
              <a:rPr lang="en-GB" sz="4700">
                <a:ea typeface="+mj-ea"/>
                <a:cs typeface="+mj-cs"/>
              </a:rPr>
            </a:br>
            <a:endParaRPr lang="en-US" sz="4700">
              <a:ea typeface="+mj-ea"/>
              <a:cs typeface="+mj-cs"/>
            </a:endParaRPr>
          </a:p>
        </p:txBody>
      </p:sp>
      <p:sp>
        <p:nvSpPr>
          <p:cNvPr id="3277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500"/>
              <a:t>British insurance and reinsurance market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In 2009 alone Lloyds transactions of 30bn gross premium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The old building, 1686 a coffee house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Owned by Edward Lloyds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Place for sailors, merchants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Financial bankers also met there to discuss dealings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It provided shipping news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In 1691 the coffee shop was relocated to Lombard Street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Became British insurance company in 1774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It covered insurance for shipping 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Insured the ships which involved in slave trade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The new building designed by Richard Rogers in 1986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r>
              <a:rPr lang="en-US" sz="1500"/>
              <a:t>Known as the Inside Out building as the toilets, lifts, pipe ducts all on the outside instead of hidden inside</a:t>
            </a:r>
            <a:endParaRPr lang="en-GB" sz="1500"/>
          </a:p>
          <a:p>
            <a:pPr eaLnBrk="1" hangingPunct="1">
              <a:lnSpc>
                <a:spcPct val="90000"/>
              </a:lnSpc>
            </a:pPr>
            <a:endParaRPr lang="en-US" sz="1500"/>
          </a:p>
        </p:txBody>
      </p:sp>
      <p:pic>
        <p:nvPicPr>
          <p:cNvPr id="32771" name="Picture 3" descr="Inside_Lloyd's_of_London.jpg"/>
          <p:cNvPicPr>
            <a:picLocks noChangeAspect="1"/>
          </p:cNvPicPr>
          <p:nvPr/>
        </p:nvPicPr>
        <p:blipFill rotWithShape="1">
          <a:blip r:embed="rId2"/>
          <a:srcRect l="25391" r="24282" b="1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801" name="Rectangle 3380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3600" b="1">
                <a:ea typeface="+mj-ea"/>
                <a:cs typeface="+mj-cs"/>
              </a:rPr>
              <a:t>The Baltic Exchange –  St Mary Axe (The Gherkin)</a:t>
            </a:r>
            <a:br>
              <a:rPr lang="en-GB" sz="3600">
                <a:ea typeface="+mj-ea"/>
                <a:cs typeface="+mj-cs"/>
              </a:rPr>
            </a:br>
            <a:endParaRPr lang="en-US" sz="3600">
              <a:ea typeface="+mj-ea"/>
              <a:cs typeface="+mj-cs"/>
            </a:endParaRPr>
          </a:p>
        </p:txBody>
      </p:sp>
      <p:sp>
        <p:nvSpPr>
          <p:cNvPr id="3380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" y="2706624"/>
            <a:ext cx="5170932" cy="3483864"/>
          </a:xfrm>
        </p:spPr>
        <p:txBody>
          <a:bodyPr rtlCol="0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Was the </a:t>
            </a:r>
            <a:r>
              <a:rPr lang="en-GB" sz="1500" i="1">
                <a:ea typeface="+mn-ea"/>
                <a:cs typeface="+mn-cs"/>
              </a:rPr>
              <a:t>Virginia and Maryland</a:t>
            </a:r>
            <a:r>
              <a:rPr lang="en-GB" sz="1500">
                <a:ea typeface="+mn-ea"/>
                <a:cs typeface="+mn-cs"/>
              </a:rPr>
              <a:t> coffee house in Threadneedle Street but changed its name to </a:t>
            </a:r>
            <a:r>
              <a:rPr lang="en-GB" sz="1500" i="1">
                <a:ea typeface="+mn-ea"/>
                <a:cs typeface="+mn-cs"/>
              </a:rPr>
              <a:t>Virginia and Baltick</a:t>
            </a:r>
            <a:r>
              <a:rPr lang="en-GB" sz="1500">
                <a:ea typeface="+mn-ea"/>
                <a:cs typeface="+mn-cs"/>
              </a:rPr>
              <a:t>.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500">
                <a:ea typeface="+mn-ea"/>
                <a:cs typeface="+mn-cs"/>
              </a:rPr>
              <a:t>The merchants and ship owners usually went there for coffee and tea &amp; business dealings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Centre of world trade </a:t>
            </a:r>
            <a:endParaRPr lang="en-GB" sz="15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Arranging world transportation and industrial goods from buyers to sellers</a:t>
            </a:r>
            <a:endParaRPr lang="en-GB" sz="15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Co-operation of shipping and charters for free flow of trade</a:t>
            </a:r>
            <a:endParaRPr lang="en-GB" sz="15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In 1903 the building moved, from t</a:t>
            </a:r>
            <a:r>
              <a:rPr lang="en-GB" sz="1500">
                <a:ea typeface="+mn-ea"/>
                <a:cs typeface="+mn-cs"/>
              </a:rPr>
              <a:t>he Baltic to a new purpose built exchange in St Mary Axe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In 1992 a bomb destroyed the Baltic Exchange, trading moved to Lloyd’s of London </a:t>
            </a:r>
            <a:endParaRPr lang="en-GB" sz="15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500">
                <a:ea typeface="+mn-ea"/>
                <a:cs typeface="+mn-cs"/>
              </a:rPr>
              <a:t>In 1995 New building at 30 St Mary Axe </a:t>
            </a:r>
            <a:endParaRPr lang="en-GB" sz="15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500">
              <a:ea typeface="+mn-ea"/>
              <a:cs typeface="+mn-cs"/>
            </a:endParaRPr>
          </a:p>
        </p:txBody>
      </p:sp>
      <p:pic>
        <p:nvPicPr>
          <p:cNvPr id="33796" name="Picture 4" descr="images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5897880" y="610831"/>
            <a:ext cx="3010662" cy="2866673"/>
          </a:xfrm>
          <a:prstGeom prst="rect">
            <a:avLst/>
          </a:prstGeom>
          <a:noFill/>
        </p:spPr>
      </p:pic>
      <p:pic>
        <p:nvPicPr>
          <p:cNvPr id="33795" name="Picture 3" descr="_42438336_tradinghall4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897880" y="4266804"/>
            <a:ext cx="2996946" cy="18010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4828" name="Rectangle 3482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 b="1">
                <a:ea typeface="+mj-ea"/>
                <a:cs typeface="+mj-cs"/>
              </a:rPr>
              <a:t>Tower 42</a:t>
            </a:r>
            <a:br>
              <a:rPr lang="en-GB" sz="4700">
                <a:ea typeface="+mj-ea"/>
                <a:cs typeface="+mj-cs"/>
              </a:rPr>
            </a:br>
            <a:endParaRPr lang="en-US" sz="4700">
              <a:ea typeface="+mj-ea"/>
              <a:cs typeface="+mj-cs"/>
            </a:endParaRPr>
          </a:p>
        </p:txBody>
      </p:sp>
      <p:sp>
        <p:nvSpPr>
          <p:cNvPr id="34829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pPr eaLnBrk="1" hangingPunct="1"/>
            <a:r>
              <a:rPr lang="en-US" sz="1900"/>
              <a:t>The second tallest skyscraper, 183 meters (600 ft); </a:t>
            </a:r>
            <a:endParaRPr lang="en-GB" sz="1900"/>
          </a:p>
          <a:p>
            <a:pPr eaLnBrk="1" hangingPunct="1"/>
            <a:r>
              <a:rPr lang="en-US" sz="1900"/>
              <a:t>Originally built for Nat West </a:t>
            </a:r>
            <a:endParaRPr lang="en-GB" sz="1900"/>
          </a:p>
          <a:p>
            <a:pPr eaLnBrk="1" hangingPunct="1"/>
            <a:r>
              <a:rPr lang="en-US" sz="1900"/>
              <a:t>From the air, its design is the old Nat West logo</a:t>
            </a:r>
            <a:endParaRPr lang="en-GB" sz="1900"/>
          </a:p>
          <a:p>
            <a:pPr eaLnBrk="1" hangingPunct="1"/>
            <a:r>
              <a:rPr lang="en-GB" sz="1900"/>
              <a:t>Designed by Richard Seifert and engineered by Pell Frischmann</a:t>
            </a:r>
          </a:p>
          <a:p>
            <a:pPr eaLnBrk="1" hangingPunct="1"/>
            <a:endParaRPr lang="en-US" sz="1900"/>
          </a:p>
        </p:txBody>
      </p:sp>
      <p:pic>
        <p:nvPicPr>
          <p:cNvPr id="34819" name="Picture 3" descr="images (1)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4286" y="744775"/>
            <a:ext cx="4094226" cy="53684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5848" name="Rectangle 35847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640080"/>
            <a:ext cx="3614166" cy="1481328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 b="1">
                <a:ea typeface="+mj-ea"/>
                <a:cs typeface="+mj-cs"/>
              </a:rPr>
              <a:t>Guildhall</a:t>
            </a:r>
            <a:br>
              <a:rPr lang="en-GB" sz="4700">
                <a:ea typeface="+mj-ea"/>
                <a:cs typeface="+mj-cs"/>
              </a:rPr>
            </a:br>
            <a:endParaRPr lang="en-US" sz="4700">
              <a:ea typeface="+mj-ea"/>
              <a:cs typeface="+mj-cs"/>
            </a:endParaRPr>
          </a:p>
        </p:txBody>
      </p:sp>
      <p:sp>
        <p:nvSpPr>
          <p:cNvPr id="35850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2458" y="2372868"/>
            <a:ext cx="2441321" cy="18288"/>
          </a:xfrm>
          <a:custGeom>
            <a:avLst/>
            <a:gdLst>
              <a:gd name="connsiteX0" fmla="*/ 0 w 2441321"/>
              <a:gd name="connsiteY0" fmla="*/ 0 h 18288"/>
              <a:gd name="connsiteX1" fmla="*/ 585917 w 2441321"/>
              <a:gd name="connsiteY1" fmla="*/ 0 h 18288"/>
              <a:gd name="connsiteX2" fmla="*/ 1196247 w 2441321"/>
              <a:gd name="connsiteY2" fmla="*/ 0 h 18288"/>
              <a:gd name="connsiteX3" fmla="*/ 1806578 w 2441321"/>
              <a:gd name="connsiteY3" fmla="*/ 0 h 18288"/>
              <a:gd name="connsiteX4" fmla="*/ 2441321 w 2441321"/>
              <a:gd name="connsiteY4" fmla="*/ 0 h 18288"/>
              <a:gd name="connsiteX5" fmla="*/ 2441321 w 2441321"/>
              <a:gd name="connsiteY5" fmla="*/ 18288 h 18288"/>
              <a:gd name="connsiteX6" fmla="*/ 1830991 w 2441321"/>
              <a:gd name="connsiteY6" fmla="*/ 18288 h 18288"/>
              <a:gd name="connsiteX7" fmla="*/ 1269487 w 2441321"/>
              <a:gd name="connsiteY7" fmla="*/ 18288 h 18288"/>
              <a:gd name="connsiteX8" fmla="*/ 707983 w 2441321"/>
              <a:gd name="connsiteY8" fmla="*/ 18288 h 18288"/>
              <a:gd name="connsiteX9" fmla="*/ 0 w 2441321"/>
              <a:gd name="connsiteY9" fmla="*/ 18288 h 18288"/>
              <a:gd name="connsiteX10" fmla="*/ 0 w 2441321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441321" h="18288" fill="none" extrusionOk="0">
                <a:moveTo>
                  <a:pt x="0" y="0"/>
                </a:moveTo>
                <a:cubicBezTo>
                  <a:pt x="273217" y="-17533"/>
                  <a:pt x="355785" y="-4171"/>
                  <a:pt x="585917" y="0"/>
                </a:cubicBezTo>
                <a:cubicBezTo>
                  <a:pt x="816049" y="4171"/>
                  <a:pt x="991446" y="-9419"/>
                  <a:pt x="1196247" y="0"/>
                </a:cubicBezTo>
                <a:cubicBezTo>
                  <a:pt x="1401048" y="9419"/>
                  <a:pt x="1589984" y="-731"/>
                  <a:pt x="1806578" y="0"/>
                </a:cubicBezTo>
                <a:cubicBezTo>
                  <a:pt x="2023172" y="731"/>
                  <a:pt x="2247754" y="8393"/>
                  <a:pt x="2441321" y="0"/>
                </a:cubicBezTo>
                <a:cubicBezTo>
                  <a:pt x="2441167" y="8655"/>
                  <a:pt x="2440437" y="9975"/>
                  <a:pt x="2441321" y="18288"/>
                </a:cubicBezTo>
                <a:cubicBezTo>
                  <a:pt x="2169723" y="30506"/>
                  <a:pt x="2045712" y="39140"/>
                  <a:pt x="1830991" y="18288"/>
                </a:cubicBezTo>
                <a:cubicBezTo>
                  <a:pt x="1616270" y="-2564"/>
                  <a:pt x="1505876" y="3949"/>
                  <a:pt x="1269487" y="18288"/>
                </a:cubicBezTo>
                <a:cubicBezTo>
                  <a:pt x="1033098" y="32627"/>
                  <a:pt x="908661" y="41191"/>
                  <a:pt x="707983" y="18288"/>
                </a:cubicBezTo>
                <a:cubicBezTo>
                  <a:pt x="507305" y="-4615"/>
                  <a:pt x="333592" y="20759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441321" h="18288" stroke="0" extrusionOk="0">
                <a:moveTo>
                  <a:pt x="0" y="0"/>
                </a:moveTo>
                <a:cubicBezTo>
                  <a:pt x="207071" y="-14617"/>
                  <a:pt x="444194" y="-15606"/>
                  <a:pt x="585917" y="0"/>
                </a:cubicBezTo>
                <a:cubicBezTo>
                  <a:pt x="727640" y="15606"/>
                  <a:pt x="904326" y="-79"/>
                  <a:pt x="1123008" y="0"/>
                </a:cubicBezTo>
                <a:cubicBezTo>
                  <a:pt x="1341690" y="79"/>
                  <a:pt x="1600014" y="10401"/>
                  <a:pt x="1782164" y="0"/>
                </a:cubicBezTo>
                <a:cubicBezTo>
                  <a:pt x="1964314" y="-10401"/>
                  <a:pt x="2143537" y="-21488"/>
                  <a:pt x="2441321" y="0"/>
                </a:cubicBezTo>
                <a:cubicBezTo>
                  <a:pt x="2441735" y="5928"/>
                  <a:pt x="2441551" y="11133"/>
                  <a:pt x="2441321" y="18288"/>
                </a:cubicBezTo>
                <a:cubicBezTo>
                  <a:pt x="2166745" y="28773"/>
                  <a:pt x="2078726" y="15476"/>
                  <a:pt x="1879817" y="18288"/>
                </a:cubicBezTo>
                <a:cubicBezTo>
                  <a:pt x="1680908" y="21100"/>
                  <a:pt x="1548770" y="-4127"/>
                  <a:pt x="1318313" y="18288"/>
                </a:cubicBezTo>
                <a:cubicBezTo>
                  <a:pt x="1087856" y="40703"/>
                  <a:pt x="894613" y="3927"/>
                  <a:pt x="659157" y="18288"/>
                </a:cubicBezTo>
                <a:cubicBezTo>
                  <a:pt x="423701" y="32649"/>
                  <a:pt x="246611" y="33975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73202" y="2660904"/>
            <a:ext cx="3614166" cy="3547872"/>
          </a:xfrm>
        </p:spPr>
        <p:txBody>
          <a:bodyPr anchor="t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1300"/>
              <a:t>A place where citizens used to pay their taxes </a:t>
            </a:r>
            <a:endParaRPr lang="en-GB" sz="1300"/>
          </a:p>
          <a:p>
            <a:pPr eaLnBrk="1" hangingPunct="1">
              <a:lnSpc>
                <a:spcPct val="90000"/>
              </a:lnSpc>
            </a:pPr>
            <a:r>
              <a:rPr lang="en-US" sz="1300"/>
              <a:t>In Roman times was </a:t>
            </a:r>
            <a:r>
              <a:rPr lang="en-GB" sz="1300"/>
              <a:t>an amphitheatre</a:t>
            </a:r>
          </a:p>
          <a:p>
            <a:pPr eaLnBrk="1" hangingPunct="1">
              <a:lnSpc>
                <a:spcPct val="90000"/>
              </a:lnSpc>
            </a:pPr>
            <a:r>
              <a:rPr lang="en-GB" sz="1300"/>
              <a:t>Possibly has been there since 1128 </a:t>
            </a:r>
          </a:p>
          <a:p>
            <a:pPr eaLnBrk="1" hangingPunct="1">
              <a:lnSpc>
                <a:spcPct val="90000"/>
              </a:lnSpc>
            </a:pPr>
            <a:r>
              <a:rPr lang="en-GB" sz="1300"/>
              <a:t>Survived the great Fire of London in 1666</a:t>
            </a:r>
          </a:p>
          <a:p>
            <a:pPr eaLnBrk="1" hangingPunct="1">
              <a:lnSpc>
                <a:spcPct val="90000"/>
              </a:lnSpc>
            </a:pPr>
            <a:r>
              <a:rPr lang="en-GB" sz="1300"/>
              <a:t>It has representatives (see their flags in the hall) of different guilds in the  building </a:t>
            </a:r>
          </a:p>
          <a:p>
            <a:pPr eaLnBrk="1" hangingPunct="1">
              <a:lnSpc>
                <a:spcPct val="90000"/>
              </a:lnSpc>
            </a:pPr>
            <a:r>
              <a:rPr lang="en-US" sz="1300"/>
              <a:t>Now a town hall, administration for the City of London </a:t>
            </a:r>
            <a:endParaRPr lang="en-GB" sz="1300"/>
          </a:p>
          <a:p>
            <a:pPr eaLnBrk="1" hangingPunct="1">
              <a:lnSpc>
                <a:spcPct val="90000"/>
              </a:lnSpc>
            </a:pPr>
            <a:r>
              <a:rPr lang="en-US" sz="1300"/>
              <a:t>Relatively independent &amp; has its own budget </a:t>
            </a:r>
            <a:endParaRPr lang="en-GB" sz="1300"/>
          </a:p>
          <a:p>
            <a:pPr eaLnBrk="1" hangingPunct="1">
              <a:lnSpc>
                <a:spcPct val="90000"/>
              </a:lnSpc>
            </a:pPr>
            <a:r>
              <a:rPr lang="en-US" sz="1300"/>
              <a:t>Hosts events such as Lord Mayor’s Banquet where the Prime Minister annually makes a major speech on global political economy</a:t>
            </a:r>
            <a:endParaRPr lang="en-GB" sz="1300"/>
          </a:p>
          <a:p>
            <a:pPr eaLnBrk="1" hangingPunct="1">
              <a:lnSpc>
                <a:spcPct val="90000"/>
              </a:lnSpc>
            </a:pPr>
            <a:endParaRPr lang="en-US" sz="1300"/>
          </a:p>
        </p:txBody>
      </p:sp>
      <p:pic>
        <p:nvPicPr>
          <p:cNvPr id="35841" name="Picture 3" descr="guildhal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74286" y="1893665"/>
            <a:ext cx="4094226" cy="30706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873" name="Rectangle 3687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5" name="Title 1"/>
          <p:cNvSpPr>
            <a:spLocks noGrp="1"/>
          </p:cNvSpPr>
          <p:nvPr>
            <p:ph type="title"/>
          </p:nvPr>
        </p:nvSpPr>
        <p:spPr>
          <a:xfrm>
            <a:off x="480060" y="329184"/>
            <a:ext cx="5170932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hangingPunct="1">
              <a:lnSpc>
                <a:spcPct val="90000"/>
              </a:lnSpc>
            </a:pPr>
            <a:r>
              <a:rPr lang="en-US" sz="4700" b="1">
                <a:ea typeface="+mj-ea"/>
                <a:cs typeface="+mj-cs"/>
              </a:rPr>
              <a:t>St Paul's Cathedral</a:t>
            </a:r>
            <a:endParaRPr lang="en-US" sz="4700">
              <a:ea typeface="+mj-ea"/>
              <a:cs typeface="+mj-cs"/>
            </a:endParaRPr>
          </a:p>
        </p:txBody>
      </p:sp>
      <p:sp>
        <p:nvSpPr>
          <p:cNvPr id="3687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9214" y="2395728"/>
            <a:ext cx="3182691" cy="18288"/>
          </a:xfrm>
          <a:custGeom>
            <a:avLst/>
            <a:gdLst>
              <a:gd name="connsiteX0" fmla="*/ 0 w 3182691"/>
              <a:gd name="connsiteY0" fmla="*/ 0 h 18288"/>
              <a:gd name="connsiteX1" fmla="*/ 636538 w 3182691"/>
              <a:gd name="connsiteY1" fmla="*/ 0 h 18288"/>
              <a:gd name="connsiteX2" fmla="*/ 1273076 w 3182691"/>
              <a:gd name="connsiteY2" fmla="*/ 0 h 18288"/>
              <a:gd name="connsiteX3" fmla="*/ 1909615 w 3182691"/>
              <a:gd name="connsiteY3" fmla="*/ 0 h 18288"/>
              <a:gd name="connsiteX4" fmla="*/ 2482499 w 3182691"/>
              <a:gd name="connsiteY4" fmla="*/ 0 h 18288"/>
              <a:gd name="connsiteX5" fmla="*/ 3182691 w 3182691"/>
              <a:gd name="connsiteY5" fmla="*/ 0 h 18288"/>
              <a:gd name="connsiteX6" fmla="*/ 3182691 w 3182691"/>
              <a:gd name="connsiteY6" fmla="*/ 18288 h 18288"/>
              <a:gd name="connsiteX7" fmla="*/ 2609807 w 3182691"/>
              <a:gd name="connsiteY7" fmla="*/ 18288 h 18288"/>
              <a:gd name="connsiteX8" fmla="*/ 2068749 w 3182691"/>
              <a:gd name="connsiteY8" fmla="*/ 18288 h 18288"/>
              <a:gd name="connsiteX9" fmla="*/ 1432211 w 3182691"/>
              <a:gd name="connsiteY9" fmla="*/ 18288 h 18288"/>
              <a:gd name="connsiteX10" fmla="*/ 859327 w 3182691"/>
              <a:gd name="connsiteY10" fmla="*/ 18288 h 18288"/>
              <a:gd name="connsiteX11" fmla="*/ 0 w 3182691"/>
              <a:gd name="connsiteY11" fmla="*/ 18288 h 18288"/>
              <a:gd name="connsiteX12" fmla="*/ 0 w 3182691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182691" h="18288" fill="none" extrusionOk="0">
                <a:moveTo>
                  <a:pt x="0" y="0"/>
                </a:moveTo>
                <a:cubicBezTo>
                  <a:pt x="253588" y="25878"/>
                  <a:pt x="409323" y="-5359"/>
                  <a:pt x="636538" y="0"/>
                </a:cubicBezTo>
                <a:cubicBezTo>
                  <a:pt x="863753" y="5359"/>
                  <a:pt x="1013406" y="3458"/>
                  <a:pt x="1273076" y="0"/>
                </a:cubicBezTo>
                <a:cubicBezTo>
                  <a:pt x="1532746" y="-3458"/>
                  <a:pt x="1697408" y="-16840"/>
                  <a:pt x="1909615" y="0"/>
                </a:cubicBezTo>
                <a:cubicBezTo>
                  <a:pt x="2121822" y="16840"/>
                  <a:pt x="2213494" y="-18555"/>
                  <a:pt x="2482499" y="0"/>
                </a:cubicBezTo>
                <a:cubicBezTo>
                  <a:pt x="2751504" y="18555"/>
                  <a:pt x="3004132" y="-28750"/>
                  <a:pt x="3182691" y="0"/>
                </a:cubicBezTo>
                <a:cubicBezTo>
                  <a:pt x="3183133" y="4516"/>
                  <a:pt x="3181864" y="12266"/>
                  <a:pt x="3182691" y="18288"/>
                </a:cubicBezTo>
                <a:cubicBezTo>
                  <a:pt x="2947041" y="16687"/>
                  <a:pt x="2875741" y="22937"/>
                  <a:pt x="2609807" y="18288"/>
                </a:cubicBezTo>
                <a:cubicBezTo>
                  <a:pt x="2343873" y="13639"/>
                  <a:pt x="2331203" y="31729"/>
                  <a:pt x="2068749" y="18288"/>
                </a:cubicBezTo>
                <a:cubicBezTo>
                  <a:pt x="1806295" y="4847"/>
                  <a:pt x="1713773" y="47088"/>
                  <a:pt x="1432211" y="18288"/>
                </a:cubicBezTo>
                <a:cubicBezTo>
                  <a:pt x="1150649" y="-10512"/>
                  <a:pt x="982765" y="3747"/>
                  <a:pt x="859327" y="18288"/>
                </a:cubicBezTo>
                <a:cubicBezTo>
                  <a:pt x="735889" y="32829"/>
                  <a:pt x="254183" y="35231"/>
                  <a:pt x="0" y="18288"/>
                </a:cubicBezTo>
                <a:cubicBezTo>
                  <a:pt x="-306" y="11477"/>
                  <a:pt x="485" y="4355"/>
                  <a:pt x="0" y="0"/>
                </a:cubicBezTo>
                <a:close/>
              </a:path>
              <a:path w="3182691" h="18288" stroke="0" extrusionOk="0">
                <a:moveTo>
                  <a:pt x="0" y="0"/>
                </a:moveTo>
                <a:cubicBezTo>
                  <a:pt x="247695" y="-19360"/>
                  <a:pt x="392581" y="-28596"/>
                  <a:pt x="572884" y="0"/>
                </a:cubicBezTo>
                <a:cubicBezTo>
                  <a:pt x="753187" y="28596"/>
                  <a:pt x="922042" y="4121"/>
                  <a:pt x="1113942" y="0"/>
                </a:cubicBezTo>
                <a:cubicBezTo>
                  <a:pt x="1305842" y="-4121"/>
                  <a:pt x="1501806" y="28092"/>
                  <a:pt x="1686826" y="0"/>
                </a:cubicBezTo>
                <a:cubicBezTo>
                  <a:pt x="1871846" y="-28092"/>
                  <a:pt x="2170181" y="-20672"/>
                  <a:pt x="2323364" y="0"/>
                </a:cubicBezTo>
                <a:cubicBezTo>
                  <a:pt x="2476547" y="20672"/>
                  <a:pt x="2919163" y="6097"/>
                  <a:pt x="3182691" y="0"/>
                </a:cubicBezTo>
                <a:cubicBezTo>
                  <a:pt x="3183268" y="4624"/>
                  <a:pt x="3183510" y="11191"/>
                  <a:pt x="3182691" y="18288"/>
                </a:cubicBezTo>
                <a:cubicBezTo>
                  <a:pt x="3026064" y="-10849"/>
                  <a:pt x="2775005" y="23067"/>
                  <a:pt x="2546153" y="18288"/>
                </a:cubicBezTo>
                <a:cubicBezTo>
                  <a:pt x="2317301" y="13509"/>
                  <a:pt x="2164351" y="-9884"/>
                  <a:pt x="1845961" y="18288"/>
                </a:cubicBezTo>
                <a:cubicBezTo>
                  <a:pt x="1527571" y="46460"/>
                  <a:pt x="1455006" y="5824"/>
                  <a:pt x="1304903" y="18288"/>
                </a:cubicBezTo>
                <a:cubicBezTo>
                  <a:pt x="1154800" y="30752"/>
                  <a:pt x="942107" y="-12056"/>
                  <a:pt x="604711" y="18288"/>
                </a:cubicBezTo>
                <a:cubicBezTo>
                  <a:pt x="267315" y="48632"/>
                  <a:pt x="141927" y="-8395"/>
                  <a:pt x="0" y="18288"/>
                </a:cubicBezTo>
                <a:cubicBezTo>
                  <a:pt x="-171" y="12755"/>
                  <a:pt x="-690" y="793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480060" y="2706624"/>
            <a:ext cx="5170932" cy="3483864"/>
          </a:xfrm>
          <a:prstGeom prst="rect">
            <a:avLst/>
          </a:prstGeom>
        </p:spPr>
        <p:txBody>
          <a:bodyPr vert="horz" lIns="91440" tIns="45720" rIns="91440" bIns="45720" rtlCol="0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Founded in 604 by Bishop Mellitus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Dedicated to St Paul in London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Destroyed by fire in 1087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A new cathedral completed in the 1320s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Was the largest building in England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latin typeface="+mn-lt"/>
              <a:ea typeface="+mn-ea"/>
              <a:cs typeface="+mn-cs"/>
            </a:endParaRPr>
          </a:p>
        </p:txBody>
      </p:sp>
      <p:pic>
        <p:nvPicPr>
          <p:cNvPr id="36866" name="Content Placeholder 3" descr="Screen shot 2011-10-16 at 21.54.4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897880" y="493449"/>
            <a:ext cx="3010662" cy="3101436"/>
          </a:xfrm>
          <a:prstGeom prst="rect">
            <a:avLst/>
          </a:prstGeom>
        </p:spPr>
      </p:pic>
      <p:pic>
        <p:nvPicPr>
          <p:cNvPr id="36868" name="Picture 6" descr="images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5945505" y="4079193"/>
            <a:ext cx="2901696" cy="2176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896" name="Rectangle 37895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>
                <a:ea typeface="+mj-ea"/>
                <a:cs typeface="+mj-cs"/>
              </a:rPr>
              <a:t>Millennium Bridge  </a:t>
            </a:r>
            <a:br>
              <a:rPr lang="en-US" sz="4700">
                <a:ea typeface="+mj-ea"/>
                <a:cs typeface="+mj-cs"/>
              </a:rPr>
            </a:br>
            <a:endParaRPr lang="en-US" sz="4700">
              <a:ea typeface="+mj-ea"/>
              <a:cs typeface="+mj-cs"/>
            </a:endParaRPr>
          </a:p>
        </p:txBody>
      </p:sp>
      <p:sp>
        <p:nvSpPr>
          <p:cNvPr id="37898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891" name="TextBox 6"/>
          <p:cNvSpPr txBox="1">
            <a:spLocks noChangeArrowheads="1"/>
          </p:cNvSpPr>
          <p:nvPr/>
        </p:nvSpPr>
        <p:spPr bwMode="auto">
          <a:xfrm>
            <a:off x="429369" y="2071316"/>
            <a:ext cx="5035164" cy="4119172"/>
          </a:xfrm>
          <a:prstGeom prst="rect">
            <a:avLst/>
          </a:prstGeom>
        </p:spPr>
        <p:txBody>
          <a:bodyPr vert="horz" lIns="91440" tIns="45720" rIns="91440" bIns="45720" rtlCol="0" anchor="t">
            <a:prstTxWarp prst="textNoShape">
              <a:avLst/>
            </a:prstTxWarp>
            <a:normAutofit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 Opened in 2000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Connects the city of London to the South   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‘Wobbly Bridge’ – swaying motion when it was first opened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900">
                <a:latin typeface="+mn-lt"/>
                <a:ea typeface="+mn-ea"/>
                <a:cs typeface="+mn-cs"/>
              </a:rPr>
              <a:t> Altered and re-opened in 2002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>
              <a:latin typeface="+mn-lt"/>
              <a:ea typeface="+mn-ea"/>
              <a:cs typeface="+mn-cs"/>
            </a:endParaRPr>
          </a:p>
        </p:txBody>
      </p:sp>
      <p:pic>
        <p:nvPicPr>
          <p:cNvPr id="37890" name="Content Placeholder 5" descr="800px-Mill.bridge.from.tate.modern.arp.jpg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218" r="16109" b="-1"/>
          <a:stretch/>
        </p:blipFill>
        <p:spPr>
          <a:xfrm>
            <a:off x="5756743" y="2093976"/>
            <a:ext cx="2955798" cy="409651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8920" name="Rectangle 38919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3" name="Title 1"/>
          <p:cNvSpPr>
            <a:spLocks noGrp="1"/>
          </p:cNvSpPr>
          <p:nvPr>
            <p:ph type="title"/>
          </p:nvPr>
        </p:nvSpPr>
        <p:spPr>
          <a:xfrm>
            <a:off x="480060" y="325369"/>
            <a:ext cx="3276451" cy="1956841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700"/>
              <a:t>Tate Modern </a:t>
            </a:r>
          </a:p>
        </p:txBody>
      </p:sp>
      <p:sp>
        <p:nvSpPr>
          <p:cNvPr id="38922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0060" y="2586994"/>
            <a:ext cx="2606040" cy="18288"/>
          </a:xfrm>
          <a:custGeom>
            <a:avLst/>
            <a:gdLst>
              <a:gd name="connsiteX0" fmla="*/ 0 w 2606040"/>
              <a:gd name="connsiteY0" fmla="*/ 0 h 18288"/>
              <a:gd name="connsiteX1" fmla="*/ 625450 w 2606040"/>
              <a:gd name="connsiteY1" fmla="*/ 0 h 18288"/>
              <a:gd name="connsiteX2" fmla="*/ 1224839 w 2606040"/>
              <a:gd name="connsiteY2" fmla="*/ 0 h 18288"/>
              <a:gd name="connsiteX3" fmla="*/ 1824228 w 2606040"/>
              <a:gd name="connsiteY3" fmla="*/ 0 h 18288"/>
              <a:gd name="connsiteX4" fmla="*/ 2606040 w 2606040"/>
              <a:gd name="connsiteY4" fmla="*/ 0 h 18288"/>
              <a:gd name="connsiteX5" fmla="*/ 2606040 w 2606040"/>
              <a:gd name="connsiteY5" fmla="*/ 18288 h 18288"/>
              <a:gd name="connsiteX6" fmla="*/ 1902409 w 2606040"/>
              <a:gd name="connsiteY6" fmla="*/ 18288 h 18288"/>
              <a:gd name="connsiteX7" fmla="*/ 1276960 w 2606040"/>
              <a:gd name="connsiteY7" fmla="*/ 18288 h 18288"/>
              <a:gd name="connsiteX8" fmla="*/ 677570 w 2606040"/>
              <a:gd name="connsiteY8" fmla="*/ 18288 h 18288"/>
              <a:gd name="connsiteX9" fmla="*/ 0 w 2606040"/>
              <a:gd name="connsiteY9" fmla="*/ 18288 h 18288"/>
              <a:gd name="connsiteX10" fmla="*/ 0 w 2606040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6040" h="18288" fill="none" extrusionOk="0">
                <a:moveTo>
                  <a:pt x="0" y="0"/>
                </a:moveTo>
                <a:cubicBezTo>
                  <a:pt x="266776" y="-600"/>
                  <a:pt x="322756" y="3201"/>
                  <a:pt x="625450" y="0"/>
                </a:cubicBezTo>
                <a:cubicBezTo>
                  <a:pt x="928144" y="-3201"/>
                  <a:pt x="968141" y="9269"/>
                  <a:pt x="1224839" y="0"/>
                </a:cubicBezTo>
                <a:cubicBezTo>
                  <a:pt x="1481537" y="-9269"/>
                  <a:pt x="1569059" y="21947"/>
                  <a:pt x="1824228" y="0"/>
                </a:cubicBezTo>
                <a:cubicBezTo>
                  <a:pt x="2079397" y="-21947"/>
                  <a:pt x="2326053" y="-10194"/>
                  <a:pt x="2606040" y="0"/>
                </a:cubicBezTo>
                <a:cubicBezTo>
                  <a:pt x="2605462" y="4771"/>
                  <a:pt x="2606793" y="12323"/>
                  <a:pt x="2606040" y="18288"/>
                </a:cubicBezTo>
                <a:cubicBezTo>
                  <a:pt x="2256758" y="31410"/>
                  <a:pt x="2173673" y="-12878"/>
                  <a:pt x="1902409" y="18288"/>
                </a:cubicBezTo>
                <a:cubicBezTo>
                  <a:pt x="1631145" y="49454"/>
                  <a:pt x="1461378" y="5466"/>
                  <a:pt x="1276960" y="18288"/>
                </a:cubicBezTo>
                <a:cubicBezTo>
                  <a:pt x="1092542" y="31110"/>
                  <a:pt x="890442" y="13213"/>
                  <a:pt x="677570" y="18288"/>
                </a:cubicBezTo>
                <a:cubicBezTo>
                  <a:pt x="464698" y="23364"/>
                  <a:pt x="187648" y="35837"/>
                  <a:pt x="0" y="18288"/>
                </a:cubicBezTo>
                <a:cubicBezTo>
                  <a:pt x="841" y="12879"/>
                  <a:pt x="-726" y="3977"/>
                  <a:pt x="0" y="0"/>
                </a:cubicBezTo>
                <a:close/>
              </a:path>
              <a:path w="2606040" h="18288" stroke="0" extrusionOk="0">
                <a:moveTo>
                  <a:pt x="0" y="0"/>
                </a:moveTo>
                <a:cubicBezTo>
                  <a:pt x="197231" y="3803"/>
                  <a:pt x="358914" y="-9291"/>
                  <a:pt x="599389" y="0"/>
                </a:cubicBezTo>
                <a:cubicBezTo>
                  <a:pt x="839864" y="9291"/>
                  <a:pt x="979371" y="8509"/>
                  <a:pt x="1303020" y="0"/>
                </a:cubicBezTo>
                <a:cubicBezTo>
                  <a:pt x="1626669" y="-8509"/>
                  <a:pt x="1726300" y="7440"/>
                  <a:pt x="1876349" y="0"/>
                </a:cubicBezTo>
                <a:cubicBezTo>
                  <a:pt x="2026398" y="-7440"/>
                  <a:pt x="2430712" y="17957"/>
                  <a:pt x="2606040" y="0"/>
                </a:cubicBezTo>
                <a:cubicBezTo>
                  <a:pt x="2605426" y="8857"/>
                  <a:pt x="2606544" y="13619"/>
                  <a:pt x="2606040" y="18288"/>
                </a:cubicBezTo>
                <a:cubicBezTo>
                  <a:pt x="2393024" y="2241"/>
                  <a:pt x="2191161" y="39259"/>
                  <a:pt x="1980590" y="18288"/>
                </a:cubicBezTo>
                <a:cubicBezTo>
                  <a:pt x="1770019" y="-2683"/>
                  <a:pt x="1476440" y="36114"/>
                  <a:pt x="1276960" y="18288"/>
                </a:cubicBezTo>
                <a:cubicBezTo>
                  <a:pt x="1077480" y="463"/>
                  <a:pt x="880988" y="42125"/>
                  <a:pt x="651510" y="18288"/>
                </a:cubicBezTo>
                <a:cubicBezTo>
                  <a:pt x="422032" y="-5549"/>
                  <a:pt x="130744" y="-1947"/>
                  <a:pt x="0" y="18288"/>
                </a:cubicBezTo>
                <a:cubicBezTo>
                  <a:pt x="-487" y="10816"/>
                  <a:pt x="-839" y="60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480060" y="2872899"/>
            <a:ext cx="3182691" cy="3320668"/>
          </a:xfrm>
        </p:spPr>
        <p:txBody>
          <a:bodyPr>
            <a:normAutofit/>
          </a:bodyPr>
          <a:lstStyle/>
          <a:p>
            <a:pPr eaLnBrk="1" hangingPunct="1"/>
            <a:r>
              <a:rPr lang="en-GB" sz="1900"/>
              <a:t>An art gallery </a:t>
            </a:r>
          </a:p>
          <a:p>
            <a:pPr eaLnBrk="1" hangingPunct="1"/>
            <a:r>
              <a:rPr lang="en-GB" sz="1900"/>
              <a:t>But it used to be a power station</a:t>
            </a:r>
          </a:p>
          <a:p>
            <a:pPr eaLnBrk="1" hangingPunct="1"/>
            <a:r>
              <a:rPr lang="en-GB" sz="1900"/>
              <a:t>The power station was closed in 1981 </a:t>
            </a:r>
          </a:p>
          <a:p>
            <a:pPr eaLnBrk="1" hangingPunct="1"/>
            <a:r>
              <a:rPr lang="en-GB" sz="1900"/>
              <a:t>Re-opened in 2000</a:t>
            </a:r>
          </a:p>
          <a:p>
            <a:pPr eaLnBrk="1" hangingPunct="1"/>
            <a:endParaRPr lang="en-US" sz="1900"/>
          </a:p>
        </p:txBody>
      </p:sp>
      <p:pic>
        <p:nvPicPr>
          <p:cNvPr id="38915" name="Picture 3" descr="Tate_Modern_viewed_from_Thames_Pleasure_Boat_-_geograph.org.uk_-_307445.jpg"/>
          <p:cNvPicPr>
            <a:picLocks noChangeAspect="1"/>
          </p:cNvPicPr>
          <p:nvPr/>
        </p:nvPicPr>
        <p:blipFill rotWithShape="1">
          <a:blip r:embed="rId2"/>
          <a:srcRect l="18170" r="23717" b="-1"/>
          <a:stretch/>
        </p:blipFill>
        <p:spPr bwMode="auto">
          <a:xfrm>
            <a:off x="3983776" y="10"/>
            <a:ext cx="5159081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have we learnt? </a:t>
            </a:r>
          </a:p>
        </p:txBody>
      </p:sp>
      <p:sp>
        <p:nvSpPr>
          <p:cNvPr id="39938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Continuity and change, past and present, convergence and divergence</a:t>
            </a:r>
          </a:p>
          <a:p>
            <a:r>
              <a:rPr lang="en-GB"/>
              <a:t>Colonialism, Feudalism, slavery, capitalism, globalisation, localisation and . . . </a:t>
            </a:r>
          </a:p>
          <a:p>
            <a:r>
              <a:rPr lang="en-GB"/>
              <a:t>International migration past and present </a:t>
            </a:r>
          </a:p>
          <a:p>
            <a:r>
              <a:rPr lang="en-GB"/>
              <a:t>Centre of stability and instability </a:t>
            </a:r>
          </a:p>
          <a:p>
            <a:r>
              <a:rPr lang="en-GB"/>
              <a:t>Any thing else? </a:t>
            </a:r>
          </a:p>
          <a:p>
            <a:endParaRPr lang="en-GB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Readings </a:t>
            </a:r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z="1400" dirty="0"/>
          </a:p>
          <a:p>
            <a:pPr eaLnBrk="1" hangingPunct="1"/>
            <a:r>
              <a:rPr lang="en-GB" sz="1600" dirty="0"/>
              <a:t>Clout, H. (2004), </a:t>
            </a:r>
            <a:r>
              <a:rPr lang="en-GB" sz="1600" i="1" dirty="0"/>
              <a:t>The Times History of London: An Outstanding Illustrated Survey of One of the World's Greatest Cities</a:t>
            </a:r>
            <a:r>
              <a:rPr lang="en-GB" sz="1600" dirty="0"/>
              <a:t>, London: Times Books.</a:t>
            </a:r>
            <a:endParaRPr lang="en-US" sz="1600" dirty="0"/>
          </a:p>
          <a:p>
            <a:pPr eaLnBrk="1" hangingPunct="1"/>
            <a:r>
              <a:rPr lang="en-GB" sz="1600" dirty="0"/>
              <a:t>Clark, J. &amp; Ross, K. (2004), London: </a:t>
            </a:r>
            <a:r>
              <a:rPr lang="en-GB" sz="1600" i="1" dirty="0"/>
              <a:t>The Illustrated History</a:t>
            </a:r>
            <a:r>
              <a:rPr lang="en-GB" sz="1600" dirty="0"/>
              <a:t>, London: Allen Lane</a:t>
            </a:r>
          </a:p>
          <a:p>
            <a:pPr eaLnBrk="1" hangingPunct="1"/>
            <a:r>
              <a:rPr lang="en-GB" sz="1600" dirty="0"/>
              <a:t>Massey, D. B. (2007). </a:t>
            </a:r>
            <a:r>
              <a:rPr lang="en-GB" sz="1600" i="1" dirty="0"/>
              <a:t>World City</a:t>
            </a:r>
            <a:r>
              <a:rPr lang="en-GB" sz="1600" dirty="0"/>
              <a:t>. London: Sage </a:t>
            </a:r>
            <a:br>
              <a:rPr lang="en-GB" sz="1600" dirty="0"/>
            </a:br>
            <a:endParaRPr lang="en-GB" sz="1600" dirty="0"/>
          </a:p>
          <a:p>
            <a:pPr eaLnBrk="1" hangingPunct="1"/>
            <a:r>
              <a:rPr lang="en-US" sz="1600" dirty="0">
                <a:hlinkClick r:id="rId2"/>
              </a:rPr>
              <a:t>http://www.cityoflondon.gov.uk/Corporation/homepage.htm</a:t>
            </a:r>
            <a:endParaRPr lang="en-US" sz="1600" dirty="0"/>
          </a:p>
          <a:p>
            <a:pPr eaLnBrk="1" hangingPunct="1"/>
            <a:r>
              <a:rPr lang="en-US" sz="1600" u="sng" dirty="0">
                <a:hlinkClick r:id="rId3"/>
              </a:rPr>
              <a:t>http://www.museumoflondon.org.uk/Explore-online/Pocket-histories/where-do-londoners-come-from/</a:t>
            </a:r>
            <a:endParaRPr lang="en-US" sz="1600" u="sng" dirty="0"/>
          </a:p>
          <a:p>
            <a:pPr eaLnBrk="1" hangingPunct="1"/>
            <a:r>
              <a:rPr lang="en-US" sz="1600" dirty="0">
                <a:hlinkClick r:id="rId2"/>
              </a:rPr>
              <a:t>http://www.cityoflondon.gov.uk/Corporation/homepage.htm</a:t>
            </a:r>
            <a:endParaRPr lang="en-US" sz="1600" dirty="0"/>
          </a:p>
          <a:p>
            <a:pPr eaLnBrk="1" hangingPunct="1"/>
            <a:r>
              <a:rPr lang="en-GB" sz="1600" dirty="0">
                <a:hlinkClick r:id="rId4"/>
              </a:rPr>
              <a:t>http://www.lwbooks.co.uk/journals/soundings/articles/06%20s32%20massey.pdf</a:t>
            </a:r>
            <a:r>
              <a:rPr lang="en-GB" sz="1600" dirty="0"/>
              <a:t> </a:t>
            </a:r>
            <a:endParaRPr lang="en-US" sz="1600"/>
          </a:p>
          <a:p>
            <a:pPr eaLnBrk="1" hangingPunct="1">
              <a:buNone/>
            </a:pPr>
            <a:br>
              <a:rPr lang="en-GB" sz="1600"/>
            </a:br>
            <a:endParaRPr lang="en-GB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462" name="Rectangle 19461">
            <a:extLst>
              <a:ext uri="{FF2B5EF4-FFF2-40B4-BE49-F238E27FC236}">
                <a16:creationId xmlns:a16="http://schemas.microsoft.com/office/drawing/2014/main" id="{D1D34770-47A8-402C-AF23-2B653F2D88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627509" y="723898"/>
            <a:ext cx="4501582" cy="14954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defTabSz="914400" eaLnBrk="1" hangingPunct="1">
              <a:lnSpc>
                <a:spcPct val="90000"/>
              </a:lnSpc>
              <a:defRPr/>
            </a:pPr>
            <a:r>
              <a:rPr lang="en-US" sz="3500">
                <a:ea typeface="+mj-ea"/>
                <a:cs typeface="+mj-cs"/>
              </a:rPr>
              <a:t>Why City of London?  </a:t>
            </a:r>
            <a:br>
              <a:rPr lang="en-US" sz="3500">
                <a:ea typeface="+mj-ea"/>
                <a:cs typeface="+mj-cs"/>
              </a:rPr>
            </a:br>
            <a:endParaRPr lang="en-US" sz="3500"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67544" y="1489540"/>
            <a:ext cx="4391058" cy="5035804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endParaRPr lang="en-US" sz="1400" dirty="0">
              <a:ea typeface="+mn-ea"/>
              <a:cs typeface="+mn-cs"/>
            </a:endParaRP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London is a medieval city 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 Diverse population speaking over 300 languages.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 Its industrialization and capitalist development were crucial for the British empire. 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Multinational corporations, such as the East India Company, have played a significant role in the city.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It is a place of migration and has a population of 11,000 residents and 300,000 workers.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It has an independent city hall, police force, and mayor. 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Ports and rivers play a vital role in trading.</a:t>
            </a:r>
          </a:p>
          <a:p>
            <a:pPr indent="-228600" defTabSz="914400" eaLnBrk="1" hangingPunct="1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ea typeface="+mn-ea"/>
                <a:cs typeface="+mn-cs"/>
              </a:rPr>
              <a:t>Lombard Street is home to major banks and insurance companies</a:t>
            </a:r>
          </a:p>
        </p:txBody>
      </p:sp>
      <p:pic>
        <p:nvPicPr>
          <p:cNvPr id="19457" name="Picture 4" descr="Skyline"/>
          <p:cNvPicPr>
            <a:picLocks noChangeAspect="1" noChangeArrowheads="1"/>
          </p:cNvPicPr>
          <p:nvPr/>
        </p:nvPicPr>
        <p:blipFill rotWithShape="1">
          <a:blip r:embed="rId2"/>
          <a:srcRect l="37689" r="36786" b="1"/>
          <a:stretch/>
        </p:blipFill>
        <p:spPr bwMode="auto">
          <a:xfrm>
            <a:off x="5399580" y="10"/>
            <a:ext cx="3744420" cy="6857990"/>
          </a:xfrm>
          <a:prstGeom prst="rect">
            <a:avLst/>
          </a:prstGeom>
          <a:noFill/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>
                <a:solidFill>
                  <a:srgbClr val="FF0000"/>
                </a:solidFill>
              </a:rPr>
              <a:t>London, England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47800"/>
            <a:ext cx="4191000" cy="4419600"/>
          </a:xfrm>
        </p:spPr>
        <p:txBody>
          <a:bodyPr/>
          <a:lstStyle/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Founded in 43 AD (“London”439)</a:t>
            </a:r>
          </a:p>
          <a:p>
            <a:pPr eaLnBrk="1" hangingPunct="1"/>
            <a:r>
              <a:rPr lang="en-US" sz="2800" b="1">
                <a:solidFill>
                  <a:schemeClr val="bg1"/>
                </a:solidFill>
              </a:rPr>
              <a:t>Used as trading centre by Romans </a:t>
            </a:r>
          </a:p>
          <a:p>
            <a:pPr eaLnBrk="1" hangingPunct="1"/>
            <a:endParaRPr lang="en-US" sz="2800" b="1">
              <a:solidFill>
                <a:schemeClr val="bg1"/>
              </a:solidFill>
            </a:endParaRPr>
          </a:p>
          <a:p>
            <a:pPr eaLnBrk="1" hangingPunct="1"/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 flipV="1">
            <a:off x="4572000" y="2895600"/>
            <a:ext cx="0" cy="1676400"/>
          </a:xfrm>
          <a:prstGeom prst="line">
            <a:avLst/>
          </a:prstGeom>
          <a:noFill/>
          <a:ln w="47625">
            <a:solidFill>
              <a:srgbClr val="FF0000"/>
            </a:solidFill>
            <a:round/>
            <a:headEnd/>
            <a:tailEnd type="triangle" w="lg" len="lg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5334000" y="1371600"/>
            <a:ext cx="3276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buFontTx/>
              <a:buChar char="•"/>
            </a:pPr>
            <a:r>
              <a:rPr lang="en-US" sz="2800" b="1">
                <a:solidFill>
                  <a:schemeClr val="bg1"/>
                </a:solidFill>
              </a:rPr>
              <a:t>Became the capital of England in 978 AD</a:t>
            </a:r>
          </a:p>
          <a:p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457200" y="6172200"/>
            <a:ext cx="838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FF3300"/>
                </a:solidFill>
              </a:rPr>
              <a:t>This map of London illustrates London from 1200- 1600 AD. </a:t>
            </a:r>
            <a:r>
              <a:rPr lang="en-US" sz="1600">
                <a:solidFill>
                  <a:srgbClr val="FF3300"/>
                </a:solidFill>
              </a:rPr>
              <a:t>(Shepard)</a:t>
            </a:r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Content Placeholder 2"/>
          <p:cNvSpPr>
            <a:spLocks noGrp="1"/>
          </p:cNvSpPr>
          <p:nvPr>
            <p:ph idx="1"/>
          </p:nvPr>
        </p:nvSpPr>
        <p:spPr>
          <a:xfrm>
            <a:off x="395286" y="1524000"/>
            <a:ext cx="5853113" cy="4857328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-123" charset="0"/>
              </a:rPr>
              <a:t>1625 A.D. Charles I was crowned King of England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-123" charset="0"/>
              </a:rPr>
              <a:t>Rules without parliament from 1629-1640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-123" charset="0"/>
              </a:rPr>
              <a:t>Mismanagement of affairs caused conflict and led to civil war (Revolution) outbreaks, followed by his execution in 1649 (“Charles”)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-123" charset="0"/>
              </a:rPr>
              <a:t>Oliver Cromwell died in 1658 </a:t>
            </a:r>
          </a:p>
          <a:p>
            <a:pPr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00"/>
                </a:solidFill>
                <a:latin typeface="Arial" pitchFamily="-123" charset="0"/>
              </a:rPr>
              <a:t>Restoration of Stuart Monarchy begins following death (Plant)</a:t>
            </a:r>
          </a:p>
          <a:p>
            <a:pPr eaLnBrk="1" hangingPunct="1">
              <a:spcBef>
                <a:spcPct val="50000"/>
              </a:spcBef>
            </a:pPr>
            <a:endParaRPr lang="en-US" sz="2400" dirty="0"/>
          </a:p>
        </p:txBody>
      </p:sp>
      <p:sp>
        <p:nvSpPr>
          <p:cNvPr id="2355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219200" y="342900"/>
            <a:ext cx="6705600" cy="647700"/>
          </a:xfrm>
        </p:spPr>
        <p:txBody>
          <a:bodyPr/>
          <a:lstStyle/>
          <a:p>
            <a:pPr algn="ctr" eaLnBrk="1" hangingPunct="1"/>
            <a:r>
              <a:rPr lang="en-US" sz="3600">
                <a:solidFill>
                  <a:srgbClr val="000090"/>
                </a:solidFill>
                <a:latin typeface="Arial" pitchFamily="-123" charset="0"/>
                <a:ea typeface="Arial" pitchFamily="-123" charset="0"/>
                <a:cs typeface="Arial" pitchFamily="-123" charset="0"/>
              </a:rPr>
              <a:t>Politics</a:t>
            </a:r>
            <a:endParaRPr lang="en-US" sz="8000">
              <a:solidFill>
                <a:schemeClr val="accent2"/>
              </a:solidFill>
            </a:endParaRPr>
          </a:p>
        </p:txBody>
      </p:sp>
      <p:pic>
        <p:nvPicPr>
          <p:cNvPr id="23555" name="Picture 1031" descr="charle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990600"/>
            <a:ext cx="21431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 Box 1032"/>
          <p:cNvSpPr txBox="1">
            <a:spLocks noChangeArrowheads="1"/>
          </p:cNvSpPr>
          <p:nvPr/>
        </p:nvSpPr>
        <p:spPr bwMode="auto">
          <a:xfrm>
            <a:off x="6781800" y="295275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Charles II (“British”)</a:t>
            </a:r>
          </a:p>
        </p:txBody>
      </p:sp>
      <p:pic>
        <p:nvPicPr>
          <p:cNvPr id="23557" name="Picture 1033" descr="cromwell.jpg (8453 bytes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00888" y="3657600"/>
            <a:ext cx="16478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34"/>
          <p:cNvSpPr txBox="1">
            <a:spLocks noChangeArrowheads="1"/>
          </p:cNvSpPr>
          <p:nvPr/>
        </p:nvSpPr>
        <p:spPr bwMode="auto">
          <a:xfrm>
            <a:off x="7224713" y="6096000"/>
            <a:ext cx="1524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>
                <a:solidFill>
                  <a:srgbClr val="000000"/>
                </a:solidFill>
              </a:rPr>
              <a:t>Oliver Cromwell</a:t>
            </a:r>
          </a:p>
          <a:p>
            <a:pPr>
              <a:spcBef>
                <a:spcPct val="50000"/>
              </a:spcBef>
            </a:pPr>
            <a:endParaRPr 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8661400" cy="5937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GB">
                <a:solidFill>
                  <a:schemeClr val="bg1"/>
                </a:solidFill>
                <a:ea typeface="+mj-ea"/>
                <a:cs typeface="+mj-cs"/>
              </a:rPr>
              <a:t>The City in London</a:t>
            </a:r>
          </a:p>
        </p:txBody>
      </p:sp>
      <p:pic>
        <p:nvPicPr>
          <p:cNvPr id="24578" name="Picture 6" descr="boroughmap2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1000125" y="1600200"/>
            <a:ext cx="7142163" cy="4525963"/>
          </a:xfrm>
        </p:spPr>
      </p:pic>
      <p:sp>
        <p:nvSpPr>
          <p:cNvPr id="24579" name="TextBox 3"/>
          <p:cNvSpPr txBox="1">
            <a:spLocks noChangeArrowheads="1"/>
          </p:cNvSpPr>
          <p:nvPr/>
        </p:nvSpPr>
        <p:spPr bwMode="auto">
          <a:xfrm>
            <a:off x="3048000" y="593725"/>
            <a:ext cx="40259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2800" b="1">
                <a:solidFill>
                  <a:srgbClr val="000000"/>
                </a:solidFill>
                <a:latin typeface="Century Gothic" pitchFamily="-123" charset="0"/>
              </a:rPr>
              <a:t>Map of London Today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634" name="Rectangle 26633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30936" y="256032"/>
            <a:ext cx="7879842" cy="101498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defTabSz="9144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History </a:t>
            </a:r>
          </a:p>
        </p:txBody>
      </p:sp>
      <p:sp>
        <p:nvSpPr>
          <p:cNvPr id="26636" name="Rectangle 26635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9464" y="1634502"/>
            <a:ext cx="7838694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638" name="Rectangle 26637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630936" y="1538176"/>
            <a:ext cx="1405092" cy="1098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6626" name="Rectangle 33"/>
          <p:cNvSpPr>
            <a:spLocks noChangeArrowheads="1"/>
          </p:cNvSpPr>
          <p:nvPr/>
        </p:nvSpPr>
        <p:spPr bwMode="auto">
          <a:xfrm>
            <a:off x="966134" y="2068906"/>
            <a:ext cx="4119790" cy="42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marL="301752" indent="-301752" defTabSz="402336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sz="2112" kern="1200">
                <a:solidFill>
                  <a:srgbClr val="555555"/>
                </a:solidFill>
                <a:latin typeface="Segoe" charset="0"/>
                <a:ea typeface="ＭＳ Ｐゴシック" pitchFamily="-123" charset="-128"/>
                <a:cs typeface="ＭＳ Ｐゴシック" pitchFamily="-123" charset="-128"/>
              </a:rPr>
              <a:t>The City of London is older than Parliament</a:t>
            </a:r>
          </a:p>
          <a:p>
            <a:pPr marL="301752" indent="-301752" defTabSz="402336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sz="2112" kern="1200">
                <a:solidFill>
                  <a:srgbClr val="555555"/>
                </a:solidFill>
                <a:latin typeface="Segoe" charset="0"/>
                <a:ea typeface="ＭＳ Ｐゴシック" pitchFamily="-123" charset="-128"/>
                <a:cs typeface="ＭＳ Ｐゴシック" pitchFamily="-123" charset="-128"/>
              </a:rPr>
              <a:t>Existed for more than 800 years</a:t>
            </a:r>
          </a:p>
          <a:p>
            <a:pPr marL="301752" indent="-301752" defTabSz="402336">
              <a:lnSpc>
                <a:spcPct val="90000"/>
              </a:lnSpc>
              <a:spcBef>
                <a:spcPct val="20000"/>
              </a:spcBef>
              <a:buSzPct val="100000"/>
              <a:buBlip>
                <a:blip r:embed="rId3"/>
              </a:buBlip>
            </a:pPr>
            <a:r>
              <a:rPr lang="en-GB" sz="2112" kern="1200">
                <a:solidFill>
                  <a:srgbClr val="555555"/>
                </a:solidFill>
                <a:latin typeface="Segoe" charset="0"/>
                <a:ea typeface="ＭＳ Ｐゴシック" pitchFamily="-123" charset="-128"/>
                <a:cs typeface="ＭＳ Ｐゴシック" pitchFamily="-123" charset="-128"/>
              </a:rPr>
              <a:t>Important for economic growth </a:t>
            </a:r>
          </a:p>
          <a:p>
            <a:pPr marL="301752" indent="-301752" defTabSz="402336">
              <a:lnSpc>
                <a:spcPct val="90000"/>
              </a:lnSpc>
              <a:spcBef>
                <a:spcPct val="20000"/>
              </a:spcBef>
              <a:buSzPct val="65000"/>
              <a:buBlip>
                <a:blip r:embed="rId3"/>
              </a:buBlip>
            </a:pPr>
            <a:endParaRPr lang="en-GB" sz="2112" kern="1200">
              <a:solidFill>
                <a:srgbClr val="555555"/>
              </a:solidFill>
              <a:latin typeface="Segoe" charset="0"/>
              <a:ea typeface="ＭＳ Ｐゴシック" pitchFamily="-123" charset="-128"/>
              <a:cs typeface="ＭＳ Ｐゴシック" pitchFamily="-123" charset="-128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endParaRPr lang="en-GB">
              <a:solidFill>
                <a:srgbClr val="7F7F7F"/>
              </a:solidFill>
              <a:latin typeface="Segoe" charset="0"/>
            </a:endParaRPr>
          </a:p>
        </p:txBody>
      </p:sp>
      <p:pic>
        <p:nvPicPr>
          <p:cNvPr id="26627" name="Picture 8" descr="Parliament"/>
          <p:cNvPicPr>
            <a:picLocks noChangeAspect="1" noChangeArrowheads="1"/>
          </p:cNvPicPr>
          <p:nvPr/>
        </p:nvPicPr>
        <p:blipFill>
          <a:blip r:embed="rId4"/>
          <a:srcRect l="6354" t="4079" r="5052" b="13647"/>
          <a:stretch>
            <a:fillRect/>
          </a:stretch>
        </p:blipFill>
        <p:spPr bwMode="auto">
          <a:xfrm>
            <a:off x="5284502" y="4026716"/>
            <a:ext cx="2893363" cy="1784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4" descr="henry"/>
          <p:cNvPicPr>
            <a:picLocks noChangeAspect="1" noChangeArrowheads="1"/>
          </p:cNvPicPr>
          <p:nvPr/>
        </p:nvPicPr>
        <p:blipFill>
          <a:blip r:embed="rId5"/>
          <a:srcRect l="7835" b="16675"/>
          <a:stretch>
            <a:fillRect/>
          </a:stretch>
        </p:blipFill>
        <p:spPr bwMode="auto">
          <a:xfrm>
            <a:off x="5243948" y="1926266"/>
            <a:ext cx="1499123" cy="1862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Rectangle 6"/>
          <p:cNvSpPr>
            <a:spLocks noChangeArrowheads="1"/>
          </p:cNvSpPr>
          <p:nvPr/>
        </p:nvSpPr>
        <p:spPr bwMode="auto">
          <a:xfrm>
            <a:off x="7028351" y="2203156"/>
            <a:ext cx="1149514" cy="1862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defTabSz="402336">
              <a:spcAft>
                <a:spcPts val="600"/>
              </a:spcAft>
            </a:pPr>
            <a:r>
              <a:rPr lang="en-GB" sz="1584" b="1" i="1" kern="1200">
                <a:solidFill>
                  <a:srgbClr val="9C2E00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rPr>
              <a:t>Henry</a:t>
            </a:r>
          </a:p>
          <a:p>
            <a:pPr defTabSz="402336">
              <a:spcAft>
                <a:spcPts val="600"/>
              </a:spcAft>
            </a:pPr>
            <a:r>
              <a:rPr lang="en-GB" sz="1584" b="1" i="1" kern="1200">
                <a:solidFill>
                  <a:srgbClr val="9C2E00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rPr>
              <a:t>FitzAilwyn</a:t>
            </a:r>
          </a:p>
          <a:p>
            <a:pPr defTabSz="402336">
              <a:spcAft>
                <a:spcPts val="600"/>
              </a:spcAft>
            </a:pPr>
            <a:r>
              <a:rPr lang="en-GB" sz="1584" i="1" kern="1200">
                <a:solidFill>
                  <a:srgbClr val="9C2E00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rPr>
              <a:t>First Mayor</a:t>
            </a:r>
          </a:p>
          <a:p>
            <a:pPr defTabSz="402336">
              <a:spcAft>
                <a:spcPts val="600"/>
              </a:spcAft>
            </a:pPr>
            <a:r>
              <a:rPr lang="en-GB" sz="1584" i="1" kern="1200">
                <a:solidFill>
                  <a:srgbClr val="9C2E00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rPr>
              <a:t> of London</a:t>
            </a:r>
          </a:p>
          <a:p>
            <a:pPr defTabSz="402336">
              <a:spcAft>
                <a:spcPts val="600"/>
              </a:spcAft>
            </a:pPr>
            <a:r>
              <a:rPr lang="en-GB" sz="1584" i="1" kern="1200">
                <a:solidFill>
                  <a:srgbClr val="9C2E00"/>
                </a:solidFill>
                <a:latin typeface="Times New Roman" pitchFamily="-123" charset="0"/>
                <a:ea typeface="ＭＳ Ｐゴシック" pitchFamily="-123" charset="-128"/>
                <a:cs typeface="ＭＳ Ｐゴシック" pitchFamily="-123" charset="-128"/>
              </a:rPr>
              <a:t> 1189</a:t>
            </a:r>
            <a:endParaRPr lang="en-US" sz="1800" i="1">
              <a:solidFill>
                <a:srgbClr val="C85E42"/>
              </a:solidFill>
              <a:latin typeface="Times New Roman" pitchFamily="-123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678" name="Rectangle 28677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900" b="1">
                <a:ea typeface="+mj-ea"/>
                <a:cs typeface="+mj-cs"/>
              </a:rPr>
              <a:t>The Monument to the Great Fire of London - 1666 </a:t>
            </a:r>
            <a:br>
              <a:rPr lang="en-GB" sz="2900">
                <a:ea typeface="+mj-ea"/>
                <a:cs typeface="+mj-cs"/>
              </a:rPr>
            </a:br>
            <a:endParaRPr lang="en-US" sz="2900">
              <a:ea typeface="+mj-ea"/>
              <a:cs typeface="+mj-cs"/>
            </a:endParaRPr>
          </a:p>
        </p:txBody>
      </p:sp>
      <p:sp>
        <p:nvSpPr>
          <p:cNvPr id="28680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ea typeface="+mn-ea"/>
                <a:cs typeface="+mn-cs"/>
              </a:rPr>
              <a:t>In memory of the Great Fire of London in 1666</a:t>
            </a:r>
            <a:endParaRPr lang="en-GB" sz="16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The most  well know disaster in London’s history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100,000 lost their homes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>
                <a:ea typeface="+mn-ea"/>
                <a:cs typeface="+mn-cs"/>
              </a:rPr>
              <a:t>Destroyed 80% of the city</a:t>
            </a:r>
            <a:endParaRPr lang="en-GB" sz="160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It took 50 years to rebuild the city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Started in a Bakery nearby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13,200 houses and 87 out of 109 churches were destroyed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St Paul’s Cathedral was ruined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the Guildhall (the offices of the Lord Mayor) survived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GB" sz="1600">
                <a:ea typeface="+mn-ea"/>
                <a:cs typeface="+mn-cs"/>
              </a:rPr>
              <a:t>52 livery companies: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GB" sz="1600">
                <a:ea typeface="+mn-ea"/>
              </a:rPr>
              <a:t>Trade and craft associations </a:t>
            </a:r>
          </a:p>
          <a:p>
            <a:pPr lvl="1"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–"/>
              <a:defRPr/>
            </a:pPr>
            <a:r>
              <a:rPr lang="en-GB" sz="1600">
                <a:ea typeface="+mn-ea"/>
              </a:rPr>
              <a:t>There are 108 livery companies in the City of London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600">
              <a:ea typeface="+mn-ea"/>
              <a:cs typeface="+mn-cs"/>
            </a:endParaRPr>
          </a:p>
        </p:txBody>
      </p:sp>
      <p:pic>
        <p:nvPicPr>
          <p:cNvPr id="28673" name="Picture 1030" descr="1666"/>
          <p:cNvPicPr>
            <a:picLocks noChangeAspect="1" noChangeArrowheads="1"/>
          </p:cNvPicPr>
          <p:nvPr/>
        </p:nvPicPr>
        <p:blipFill rotWithShape="1">
          <a:blip r:embed="rId3"/>
          <a:srcRect l="21561" r="29459" b="1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27" name="Rectangle 30726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anchor="b">
            <a:normAutofit/>
          </a:bodyPr>
          <a:lstStyle/>
          <a:p>
            <a:pPr eaLnBrk="1" hangingPunct="1"/>
            <a:r>
              <a:rPr lang="en-US" sz="4700" b="1"/>
              <a:t>Bank of England</a:t>
            </a:r>
            <a:endParaRPr lang="en-US" sz="4700"/>
          </a:p>
        </p:txBody>
      </p:sp>
      <p:sp>
        <p:nvSpPr>
          <p:cNvPr id="30729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rtlCol="0" anchor="t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None/>
              <a:defRPr/>
            </a:pPr>
            <a:endParaRPr lang="en-GB" sz="1600" b="1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Established in 1694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Made England a global power against its competitor, France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It raised private funds to support the navy to capture attractive areas in the world – </a:t>
            </a:r>
            <a:r>
              <a:rPr lang="en-US" sz="1600" dirty="0" err="1">
                <a:ea typeface="+mn-ea"/>
                <a:cs typeface="+mn-cs"/>
              </a:rPr>
              <a:t>colonisation</a:t>
            </a:r>
            <a:r>
              <a:rPr lang="en-US" sz="1600" dirty="0">
                <a:ea typeface="+mn-ea"/>
                <a:cs typeface="+mn-cs"/>
              </a:rPr>
              <a:t>  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Together with the  navy, this made England major power in the 18</a:t>
            </a:r>
            <a:r>
              <a:rPr lang="en-US" sz="1600" baseline="30000" dirty="0">
                <a:ea typeface="+mn-ea"/>
                <a:cs typeface="+mn-cs"/>
              </a:rPr>
              <a:t>th</a:t>
            </a:r>
            <a:r>
              <a:rPr lang="en-US" sz="1600" dirty="0">
                <a:ea typeface="+mn-ea"/>
                <a:cs typeface="+mn-cs"/>
              </a:rPr>
              <a:t> and 19</a:t>
            </a:r>
            <a:r>
              <a:rPr lang="en-US" sz="1600" baseline="30000" dirty="0">
                <a:ea typeface="+mn-ea"/>
                <a:cs typeface="+mn-cs"/>
              </a:rPr>
              <a:t>th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Maximum security, such as thick and high walls to prevent thieves. This is why we say, ‘Your money is as safe as the Bank of England’  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Gold bullion is still stored in the vaults below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en-US" sz="1600" dirty="0">
                <a:ea typeface="+mn-ea"/>
                <a:cs typeface="+mn-cs"/>
              </a:rPr>
              <a:t>You may return to visit the museum in the bank, in your own time </a:t>
            </a:r>
            <a:endParaRPr lang="en-GB" sz="1600" dirty="0">
              <a:ea typeface="+mn-ea"/>
              <a:cs typeface="+mn-cs"/>
            </a:endParaRP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Arial"/>
              <a:buChar char="•"/>
              <a:defRPr/>
            </a:pPr>
            <a:endParaRPr lang="en-US" sz="1600" dirty="0">
              <a:ea typeface="+mn-ea"/>
              <a:cs typeface="+mn-cs"/>
            </a:endParaRPr>
          </a:p>
        </p:txBody>
      </p:sp>
      <p:pic>
        <p:nvPicPr>
          <p:cNvPr id="30721" name="Picture 3" descr="::0_285_427_http-__offlinehbpl.hbpl.co.uk_news_WRP_3A420F3D-B568-2382-069450CE4DEF6318.jpg"/>
          <p:cNvPicPr>
            <a:picLocks noChangeAspect="1" noChangeArrowheads="1"/>
          </p:cNvPicPr>
          <p:nvPr/>
        </p:nvPicPr>
        <p:blipFill rotWithShape="1">
          <a:blip r:embed="rId2"/>
          <a:srcRect l="36101" r="15916" b="-3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752" name="Rectangle 31751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369" y="238539"/>
            <a:ext cx="8263890" cy="1434415"/>
          </a:xfrm>
        </p:spPr>
        <p:txBody>
          <a:bodyPr rtlCol="0" anchor="b">
            <a:normAutofit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4700" b="1">
                <a:ea typeface="+mj-ea"/>
                <a:cs typeface="+mj-cs"/>
              </a:rPr>
              <a:t>Stock Exchange</a:t>
            </a:r>
            <a:br>
              <a:rPr lang="en-GB" sz="4700">
                <a:ea typeface="+mj-ea"/>
                <a:cs typeface="+mj-cs"/>
              </a:rPr>
            </a:br>
            <a:endParaRPr lang="en-US" sz="4700">
              <a:ea typeface="+mj-ea"/>
              <a:cs typeface="+mj-cs"/>
            </a:endParaRPr>
          </a:p>
        </p:txBody>
      </p:sp>
      <p:sp>
        <p:nvSpPr>
          <p:cNvPr id="3175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9369" y="1681544"/>
            <a:ext cx="8229600" cy="18288"/>
          </a:xfrm>
          <a:custGeom>
            <a:avLst/>
            <a:gdLst>
              <a:gd name="connsiteX0" fmla="*/ 0 w 8229600"/>
              <a:gd name="connsiteY0" fmla="*/ 0 h 18288"/>
              <a:gd name="connsiteX1" fmla="*/ 521208 w 8229600"/>
              <a:gd name="connsiteY1" fmla="*/ 0 h 18288"/>
              <a:gd name="connsiteX2" fmla="*/ 1371600 w 8229600"/>
              <a:gd name="connsiteY2" fmla="*/ 0 h 18288"/>
              <a:gd name="connsiteX3" fmla="*/ 2221992 w 8229600"/>
              <a:gd name="connsiteY3" fmla="*/ 0 h 18288"/>
              <a:gd name="connsiteX4" fmla="*/ 3072384 w 8229600"/>
              <a:gd name="connsiteY4" fmla="*/ 0 h 18288"/>
              <a:gd name="connsiteX5" fmla="*/ 3511296 w 8229600"/>
              <a:gd name="connsiteY5" fmla="*/ 0 h 18288"/>
              <a:gd name="connsiteX6" fmla="*/ 4114800 w 8229600"/>
              <a:gd name="connsiteY6" fmla="*/ 0 h 18288"/>
              <a:gd name="connsiteX7" fmla="*/ 4553712 w 8229600"/>
              <a:gd name="connsiteY7" fmla="*/ 0 h 18288"/>
              <a:gd name="connsiteX8" fmla="*/ 5239512 w 8229600"/>
              <a:gd name="connsiteY8" fmla="*/ 0 h 18288"/>
              <a:gd name="connsiteX9" fmla="*/ 5843016 w 8229600"/>
              <a:gd name="connsiteY9" fmla="*/ 0 h 18288"/>
              <a:gd name="connsiteX10" fmla="*/ 6611112 w 8229600"/>
              <a:gd name="connsiteY10" fmla="*/ 0 h 18288"/>
              <a:gd name="connsiteX11" fmla="*/ 7461504 w 8229600"/>
              <a:gd name="connsiteY11" fmla="*/ 0 h 18288"/>
              <a:gd name="connsiteX12" fmla="*/ 8229600 w 8229600"/>
              <a:gd name="connsiteY12" fmla="*/ 0 h 18288"/>
              <a:gd name="connsiteX13" fmla="*/ 8229600 w 8229600"/>
              <a:gd name="connsiteY13" fmla="*/ 18288 h 18288"/>
              <a:gd name="connsiteX14" fmla="*/ 7461504 w 8229600"/>
              <a:gd name="connsiteY14" fmla="*/ 18288 h 18288"/>
              <a:gd name="connsiteX15" fmla="*/ 6940296 w 8229600"/>
              <a:gd name="connsiteY15" fmla="*/ 18288 h 18288"/>
              <a:gd name="connsiteX16" fmla="*/ 6419088 w 8229600"/>
              <a:gd name="connsiteY16" fmla="*/ 18288 h 18288"/>
              <a:gd name="connsiteX17" fmla="*/ 5650992 w 8229600"/>
              <a:gd name="connsiteY17" fmla="*/ 18288 h 18288"/>
              <a:gd name="connsiteX18" fmla="*/ 5129784 w 8229600"/>
              <a:gd name="connsiteY18" fmla="*/ 18288 h 18288"/>
              <a:gd name="connsiteX19" fmla="*/ 4690872 w 8229600"/>
              <a:gd name="connsiteY19" fmla="*/ 18288 h 18288"/>
              <a:gd name="connsiteX20" fmla="*/ 4087368 w 8229600"/>
              <a:gd name="connsiteY20" fmla="*/ 18288 h 18288"/>
              <a:gd name="connsiteX21" fmla="*/ 3401568 w 8229600"/>
              <a:gd name="connsiteY21" fmla="*/ 18288 h 18288"/>
              <a:gd name="connsiteX22" fmla="*/ 2798064 w 8229600"/>
              <a:gd name="connsiteY22" fmla="*/ 18288 h 18288"/>
              <a:gd name="connsiteX23" fmla="*/ 2276856 w 8229600"/>
              <a:gd name="connsiteY23" fmla="*/ 18288 h 18288"/>
              <a:gd name="connsiteX24" fmla="*/ 1426464 w 8229600"/>
              <a:gd name="connsiteY24" fmla="*/ 18288 h 18288"/>
              <a:gd name="connsiteX25" fmla="*/ 740664 w 8229600"/>
              <a:gd name="connsiteY25" fmla="*/ 18288 h 18288"/>
              <a:gd name="connsiteX26" fmla="*/ 0 w 8229600"/>
              <a:gd name="connsiteY26" fmla="*/ 18288 h 18288"/>
              <a:gd name="connsiteX27" fmla="*/ 0 w 8229600"/>
              <a:gd name="connsiteY2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8229600" h="18288" fill="none" extrusionOk="0">
                <a:moveTo>
                  <a:pt x="0" y="0"/>
                </a:moveTo>
                <a:cubicBezTo>
                  <a:pt x="227594" y="-4267"/>
                  <a:pt x="329693" y="13251"/>
                  <a:pt x="521208" y="0"/>
                </a:cubicBezTo>
                <a:cubicBezTo>
                  <a:pt x="712723" y="-13251"/>
                  <a:pt x="1137373" y="-13618"/>
                  <a:pt x="1371600" y="0"/>
                </a:cubicBezTo>
                <a:cubicBezTo>
                  <a:pt x="1605827" y="13618"/>
                  <a:pt x="1975382" y="-27374"/>
                  <a:pt x="2221992" y="0"/>
                </a:cubicBezTo>
                <a:cubicBezTo>
                  <a:pt x="2468602" y="27374"/>
                  <a:pt x="2863316" y="-20517"/>
                  <a:pt x="3072384" y="0"/>
                </a:cubicBezTo>
                <a:cubicBezTo>
                  <a:pt x="3281452" y="20517"/>
                  <a:pt x="3331438" y="10793"/>
                  <a:pt x="3511296" y="0"/>
                </a:cubicBezTo>
                <a:cubicBezTo>
                  <a:pt x="3691154" y="-10793"/>
                  <a:pt x="3906405" y="-29737"/>
                  <a:pt x="4114800" y="0"/>
                </a:cubicBezTo>
                <a:cubicBezTo>
                  <a:pt x="4323195" y="29737"/>
                  <a:pt x="4428852" y="-2234"/>
                  <a:pt x="4553712" y="0"/>
                </a:cubicBezTo>
                <a:cubicBezTo>
                  <a:pt x="4678572" y="2234"/>
                  <a:pt x="5065629" y="29368"/>
                  <a:pt x="5239512" y="0"/>
                </a:cubicBezTo>
                <a:cubicBezTo>
                  <a:pt x="5413395" y="-29368"/>
                  <a:pt x="5703888" y="11839"/>
                  <a:pt x="5843016" y="0"/>
                </a:cubicBezTo>
                <a:cubicBezTo>
                  <a:pt x="5982144" y="-11839"/>
                  <a:pt x="6260765" y="24719"/>
                  <a:pt x="6611112" y="0"/>
                </a:cubicBezTo>
                <a:cubicBezTo>
                  <a:pt x="6961459" y="-24719"/>
                  <a:pt x="7228293" y="32959"/>
                  <a:pt x="7461504" y="0"/>
                </a:cubicBezTo>
                <a:cubicBezTo>
                  <a:pt x="7694715" y="-32959"/>
                  <a:pt x="7990029" y="-3422"/>
                  <a:pt x="8229600" y="0"/>
                </a:cubicBezTo>
                <a:cubicBezTo>
                  <a:pt x="8228940" y="5812"/>
                  <a:pt x="8229447" y="9773"/>
                  <a:pt x="8229600" y="18288"/>
                </a:cubicBezTo>
                <a:cubicBezTo>
                  <a:pt x="7940706" y="-9293"/>
                  <a:pt x="7792584" y="-16009"/>
                  <a:pt x="7461504" y="18288"/>
                </a:cubicBezTo>
                <a:cubicBezTo>
                  <a:pt x="7130424" y="52585"/>
                  <a:pt x="7080072" y="43845"/>
                  <a:pt x="6940296" y="18288"/>
                </a:cubicBezTo>
                <a:cubicBezTo>
                  <a:pt x="6800520" y="-7269"/>
                  <a:pt x="6672872" y="26671"/>
                  <a:pt x="6419088" y="18288"/>
                </a:cubicBezTo>
                <a:cubicBezTo>
                  <a:pt x="6165304" y="9905"/>
                  <a:pt x="5869721" y="4987"/>
                  <a:pt x="5650992" y="18288"/>
                </a:cubicBezTo>
                <a:cubicBezTo>
                  <a:pt x="5432263" y="31589"/>
                  <a:pt x="5308310" y="3023"/>
                  <a:pt x="5129784" y="18288"/>
                </a:cubicBezTo>
                <a:cubicBezTo>
                  <a:pt x="4951258" y="33553"/>
                  <a:pt x="4799696" y="15357"/>
                  <a:pt x="4690872" y="18288"/>
                </a:cubicBezTo>
                <a:cubicBezTo>
                  <a:pt x="4582048" y="21219"/>
                  <a:pt x="4311124" y="-7836"/>
                  <a:pt x="4087368" y="18288"/>
                </a:cubicBezTo>
                <a:cubicBezTo>
                  <a:pt x="3863612" y="44412"/>
                  <a:pt x="3730288" y="13374"/>
                  <a:pt x="3401568" y="18288"/>
                </a:cubicBezTo>
                <a:cubicBezTo>
                  <a:pt x="3072848" y="23202"/>
                  <a:pt x="3020684" y="32425"/>
                  <a:pt x="2798064" y="18288"/>
                </a:cubicBezTo>
                <a:cubicBezTo>
                  <a:pt x="2575444" y="4151"/>
                  <a:pt x="2440915" y="-7352"/>
                  <a:pt x="2276856" y="18288"/>
                </a:cubicBezTo>
                <a:cubicBezTo>
                  <a:pt x="2112797" y="43928"/>
                  <a:pt x="1726502" y="-9560"/>
                  <a:pt x="1426464" y="18288"/>
                </a:cubicBezTo>
                <a:cubicBezTo>
                  <a:pt x="1126426" y="46136"/>
                  <a:pt x="992925" y="21016"/>
                  <a:pt x="740664" y="18288"/>
                </a:cubicBezTo>
                <a:cubicBezTo>
                  <a:pt x="488403" y="15560"/>
                  <a:pt x="195650" y="-16061"/>
                  <a:pt x="0" y="18288"/>
                </a:cubicBezTo>
                <a:cubicBezTo>
                  <a:pt x="348" y="9455"/>
                  <a:pt x="654" y="3983"/>
                  <a:pt x="0" y="0"/>
                </a:cubicBezTo>
                <a:close/>
              </a:path>
              <a:path w="8229600" h="18288" stroke="0" extrusionOk="0">
                <a:moveTo>
                  <a:pt x="0" y="0"/>
                </a:moveTo>
                <a:cubicBezTo>
                  <a:pt x="259263" y="-9445"/>
                  <a:pt x="404731" y="4427"/>
                  <a:pt x="521208" y="0"/>
                </a:cubicBezTo>
                <a:cubicBezTo>
                  <a:pt x="637685" y="-4427"/>
                  <a:pt x="839187" y="564"/>
                  <a:pt x="960120" y="0"/>
                </a:cubicBezTo>
                <a:cubicBezTo>
                  <a:pt x="1081053" y="-564"/>
                  <a:pt x="1313469" y="-16481"/>
                  <a:pt x="1481328" y="0"/>
                </a:cubicBezTo>
                <a:cubicBezTo>
                  <a:pt x="1649187" y="16481"/>
                  <a:pt x="1885247" y="26161"/>
                  <a:pt x="2167128" y="0"/>
                </a:cubicBezTo>
                <a:cubicBezTo>
                  <a:pt x="2449009" y="-26161"/>
                  <a:pt x="2761875" y="-22202"/>
                  <a:pt x="2935224" y="0"/>
                </a:cubicBezTo>
                <a:cubicBezTo>
                  <a:pt x="3108573" y="22202"/>
                  <a:pt x="3540687" y="-2863"/>
                  <a:pt x="3785616" y="0"/>
                </a:cubicBezTo>
                <a:cubicBezTo>
                  <a:pt x="4030545" y="2863"/>
                  <a:pt x="4280774" y="-12442"/>
                  <a:pt x="4636008" y="0"/>
                </a:cubicBezTo>
                <a:cubicBezTo>
                  <a:pt x="4991242" y="12442"/>
                  <a:pt x="5025483" y="16914"/>
                  <a:pt x="5239512" y="0"/>
                </a:cubicBezTo>
                <a:cubicBezTo>
                  <a:pt x="5453541" y="-16914"/>
                  <a:pt x="5754008" y="16592"/>
                  <a:pt x="6007608" y="0"/>
                </a:cubicBezTo>
                <a:cubicBezTo>
                  <a:pt x="6261208" y="-16592"/>
                  <a:pt x="6407957" y="-11909"/>
                  <a:pt x="6693408" y="0"/>
                </a:cubicBezTo>
                <a:cubicBezTo>
                  <a:pt x="6978859" y="11909"/>
                  <a:pt x="7015437" y="-20890"/>
                  <a:pt x="7296912" y="0"/>
                </a:cubicBezTo>
                <a:cubicBezTo>
                  <a:pt x="7578387" y="20890"/>
                  <a:pt x="7859622" y="46406"/>
                  <a:pt x="8229600" y="0"/>
                </a:cubicBezTo>
                <a:cubicBezTo>
                  <a:pt x="8230508" y="6337"/>
                  <a:pt x="8228722" y="11778"/>
                  <a:pt x="8229600" y="18288"/>
                </a:cubicBezTo>
                <a:cubicBezTo>
                  <a:pt x="8075287" y="35054"/>
                  <a:pt x="7821366" y="21850"/>
                  <a:pt x="7626096" y="18288"/>
                </a:cubicBezTo>
                <a:cubicBezTo>
                  <a:pt x="7430826" y="14726"/>
                  <a:pt x="7320004" y="-9669"/>
                  <a:pt x="7022592" y="18288"/>
                </a:cubicBezTo>
                <a:cubicBezTo>
                  <a:pt x="6725180" y="46245"/>
                  <a:pt x="6348804" y="-14025"/>
                  <a:pt x="6172200" y="18288"/>
                </a:cubicBezTo>
                <a:cubicBezTo>
                  <a:pt x="5995596" y="50601"/>
                  <a:pt x="5788102" y="22890"/>
                  <a:pt x="5650992" y="18288"/>
                </a:cubicBezTo>
                <a:cubicBezTo>
                  <a:pt x="5513882" y="13686"/>
                  <a:pt x="5198399" y="29121"/>
                  <a:pt x="4882896" y="18288"/>
                </a:cubicBezTo>
                <a:cubicBezTo>
                  <a:pt x="4567393" y="7455"/>
                  <a:pt x="4557008" y="26965"/>
                  <a:pt x="4443984" y="18288"/>
                </a:cubicBezTo>
                <a:cubicBezTo>
                  <a:pt x="4330960" y="9611"/>
                  <a:pt x="4061674" y="28891"/>
                  <a:pt x="3758184" y="18288"/>
                </a:cubicBezTo>
                <a:cubicBezTo>
                  <a:pt x="3454694" y="7685"/>
                  <a:pt x="3380392" y="19119"/>
                  <a:pt x="3236976" y="18288"/>
                </a:cubicBezTo>
                <a:cubicBezTo>
                  <a:pt x="3093560" y="17457"/>
                  <a:pt x="2632116" y="37607"/>
                  <a:pt x="2386584" y="18288"/>
                </a:cubicBezTo>
                <a:cubicBezTo>
                  <a:pt x="2141052" y="-1031"/>
                  <a:pt x="2110884" y="28777"/>
                  <a:pt x="1947672" y="18288"/>
                </a:cubicBezTo>
                <a:cubicBezTo>
                  <a:pt x="1784460" y="7799"/>
                  <a:pt x="1535467" y="461"/>
                  <a:pt x="1261872" y="18288"/>
                </a:cubicBezTo>
                <a:cubicBezTo>
                  <a:pt x="988277" y="36115"/>
                  <a:pt x="1021096" y="10375"/>
                  <a:pt x="822960" y="18288"/>
                </a:cubicBezTo>
                <a:cubicBezTo>
                  <a:pt x="624824" y="26201"/>
                  <a:pt x="298309" y="1283"/>
                  <a:pt x="0" y="18288"/>
                </a:cubicBezTo>
                <a:cubicBezTo>
                  <a:pt x="-633" y="12278"/>
                  <a:pt x="-757" y="5867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9369" y="2071316"/>
            <a:ext cx="5035164" cy="4119172"/>
          </a:xfrm>
        </p:spPr>
        <p:txBody>
          <a:bodyPr rtlCol="0" anchor="t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Trade in shares and stocks; </a:t>
            </a:r>
            <a:endParaRPr lang="en-GB" sz="190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Began with financing voyages by different companies e.g. Moscovy Company going to China and East India company’s voyage to India</a:t>
            </a: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They covered the cost by raising money through selling shares to merchants </a:t>
            </a:r>
            <a:endParaRPr lang="en-GB" sz="190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Trading began in 1688</a:t>
            </a:r>
            <a:endParaRPr lang="en-GB" sz="190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Important during industrialization </a:t>
            </a:r>
            <a:endParaRPr lang="en-GB" sz="190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r>
              <a:rPr lang="en-US" sz="1900">
                <a:ea typeface="+mn-ea"/>
                <a:cs typeface="+mn-cs"/>
              </a:rPr>
              <a:t>Refurbished recently</a:t>
            </a:r>
            <a:endParaRPr lang="en-GB" sz="190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Char char="•"/>
              <a:defRPr/>
            </a:pPr>
            <a:endParaRPr lang="en-US" sz="1900">
              <a:ea typeface="+mn-ea"/>
              <a:cs typeface="+mn-cs"/>
            </a:endParaRPr>
          </a:p>
        </p:txBody>
      </p:sp>
      <p:pic>
        <p:nvPicPr>
          <p:cNvPr id="31747" name="Picture 3" descr="London - old Stock Exchange Montage.JPG"/>
          <p:cNvPicPr>
            <a:picLocks noChangeAspect="1"/>
          </p:cNvPicPr>
          <p:nvPr/>
        </p:nvPicPr>
        <p:blipFill rotWithShape="1">
          <a:blip r:embed="rId2"/>
          <a:srcRect l="29096" r="16788"/>
          <a:stretch/>
        </p:blipFill>
        <p:spPr bwMode="auto">
          <a:xfrm>
            <a:off x="5756743" y="2093976"/>
            <a:ext cx="2955798" cy="4096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Golden nebula design template">
  <a:themeElements>
    <a:clrScheme name="Golden nebula design template 7">
      <a:dk1>
        <a:srgbClr val="6D5B3B"/>
      </a:dk1>
      <a:lt1>
        <a:srgbClr val="FFFFFF"/>
      </a:lt1>
      <a:dk2>
        <a:srgbClr val="FFFFA3"/>
      </a:dk2>
      <a:lt2>
        <a:srgbClr val="808080"/>
      </a:lt2>
      <a:accent1>
        <a:srgbClr val="FFCC66"/>
      </a:accent1>
      <a:accent2>
        <a:srgbClr val="0000FF"/>
      </a:accent2>
      <a:accent3>
        <a:srgbClr val="FFFFFF"/>
      </a:accent3>
      <a:accent4>
        <a:srgbClr val="5C4C31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Golden nebula design template">
      <a:majorFont>
        <a:latin typeface="Impact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Golden nebula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olden nebula design 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olden nebula design template 7">
        <a:dk1>
          <a:srgbClr val="6D5B3B"/>
        </a:dk1>
        <a:lt1>
          <a:srgbClr val="FFFFFF"/>
        </a:lt1>
        <a:dk2>
          <a:srgbClr val="FFFFA3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5C4C31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712</TotalTime>
  <Words>1151</Words>
  <Application>Microsoft Macintosh PowerPoint</Application>
  <PresentationFormat>On-screen Show (4:3)</PresentationFormat>
  <Paragraphs>136</Paragraphs>
  <Slides>18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Century Gothic</vt:lpstr>
      <vt:lpstr>Impact</vt:lpstr>
      <vt:lpstr>Segoe</vt:lpstr>
      <vt:lpstr>Times</vt:lpstr>
      <vt:lpstr>Times New Roman</vt:lpstr>
      <vt:lpstr>Office Theme</vt:lpstr>
      <vt:lpstr>Golden nebula design template</vt:lpstr>
      <vt:lpstr>  Department of Politics and International Relations The Democratic Education Network  Field Trip to the City of London: Continuity and Change   Part 2   </vt:lpstr>
      <vt:lpstr>Why City of London?   </vt:lpstr>
      <vt:lpstr>London, England</vt:lpstr>
      <vt:lpstr>Politics</vt:lpstr>
      <vt:lpstr>The City in London</vt:lpstr>
      <vt:lpstr>History </vt:lpstr>
      <vt:lpstr>The Monument to the Great Fire of London - 1666  </vt:lpstr>
      <vt:lpstr>Bank of England</vt:lpstr>
      <vt:lpstr>Stock Exchange </vt:lpstr>
      <vt:lpstr>Lloyds of London  </vt:lpstr>
      <vt:lpstr>The Baltic Exchange –  St Mary Axe (The Gherkin) </vt:lpstr>
      <vt:lpstr>Tower 42 </vt:lpstr>
      <vt:lpstr>Guildhall </vt:lpstr>
      <vt:lpstr>St Paul's Cathedral</vt:lpstr>
      <vt:lpstr>Millennium Bridge   </vt:lpstr>
      <vt:lpstr>Tate Modern </vt:lpstr>
      <vt:lpstr>What have we learnt? </vt:lpstr>
      <vt:lpstr>Readings </vt:lpstr>
    </vt:vector>
  </TitlesOfParts>
  <Company>Private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Department of Politics and International Relations Filed Trip to the City of London    </dc:title>
  <dc:creator>farhang morady</dc:creator>
  <cp:lastModifiedBy>Farhang Morady</cp:lastModifiedBy>
  <cp:revision>56</cp:revision>
  <dcterms:created xsi:type="dcterms:W3CDTF">2011-10-23T10:02:20Z</dcterms:created>
  <dcterms:modified xsi:type="dcterms:W3CDTF">2024-05-08T10:16:02Z</dcterms:modified>
</cp:coreProperties>
</file>