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65" r:id="rId2"/>
    <p:sldId id="271" r:id="rId3"/>
    <p:sldId id="258" r:id="rId4"/>
    <p:sldId id="259" r:id="rId5"/>
    <p:sldId id="260" r:id="rId6"/>
    <p:sldId id="279" r:id="rId7"/>
    <p:sldId id="266" r:id="rId8"/>
    <p:sldId id="280" r:id="rId9"/>
    <p:sldId id="262" r:id="rId10"/>
    <p:sldId id="261" r:id="rId11"/>
    <p:sldId id="268" r:id="rId12"/>
    <p:sldId id="267" r:id="rId13"/>
    <p:sldId id="264" r:id="rId14"/>
    <p:sldId id="270" r:id="rId15"/>
    <p:sldId id="272" r:id="rId16"/>
    <p:sldId id="269" r:id="rId17"/>
    <p:sldId id="275" r:id="rId18"/>
    <p:sldId id="273" r:id="rId19"/>
    <p:sldId id="278" r:id="rId20"/>
    <p:sldId id="274" r:id="rId21"/>
    <p:sldId id="27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7" autoAdjust="0"/>
    <p:restoredTop sz="94672"/>
  </p:normalViewPr>
  <p:slideViewPr>
    <p:cSldViewPr snapToGrid="0">
      <p:cViewPr varScale="1">
        <p:scale>
          <a:sx n="120" d="100"/>
          <a:sy n="120" d="100"/>
        </p:scale>
        <p:origin x="53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F82E1B-77FF-443E-8E87-A0CEC7B81444}" type="datetimeFigureOut">
              <a:rPr lang="en-GB" smtClean="0"/>
              <a:t>09/05/2024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9A8731-6FE0-4422-ADC2-973D2C0E91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700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artuk.org/discover/artists/lyddon-albert-james-18721945-35492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16b8414bf92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16b8414bf92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https://www.historic-uk.com/HistoryUK/HistoryofBritain/Sir-George-Cayley/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9A8731-6FE0-4422-ADC2-973D2C0E91CA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21797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Royal Polytechnic Institution, 309, Regent Street, near Portland Place. Illustration for London As It Is To-Day (H G Clarke, 1856).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9A8731-6FE0-4422-ADC2-973D2C0E91CA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60291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Royal Polytechnic Institution, 309, Regent Street, near Portland Place. Illustration for London As It Is To-Day (H G Clarke, 1856).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9A8731-6FE0-4422-ADC2-973D2C0E91CA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09932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Quintin Hogg (1845–1903), Founder of the Regent Street Polytechnic </a:t>
            </a:r>
          </a:p>
          <a:p>
            <a:r>
              <a:rPr lang="en-GB" b="1" dirty="0">
                <a:hlinkClick r:id="rId3"/>
              </a:rPr>
              <a:t>Albert James </a:t>
            </a:r>
            <a:r>
              <a:rPr lang="en-GB" b="1" dirty="0" err="1">
                <a:hlinkClick r:id="rId3"/>
              </a:rPr>
              <a:t>Lyddon</a:t>
            </a:r>
            <a:r>
              <a:rPr lang="en-GB" b="1" dirty="0">
                <a:hlinkClick r:id="rId3"/>
              </a:rPr>
              <a:t> (1872–1945) </a:t>
            </a:r>
            <a:endParaRPr lang="en-GB" b="1" dirty="0"/>
          </a:p>
          <a:p>
            <a:r>
              <a:rPr lang="en-GB" dirty="0"/>
              <a:t>https://artuk.org/discover/artworks/quintin-hogg-18451903-founder-of-the-regent-street-polytechnic-194441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9A8731-6FE0-4422-ADC2-973D2C0E91CA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16764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https://layersoflondon.humap.site/map/records/regent-street-polytechnic-c-1920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9A8731-6FE0-4422-ADC2-973D2C0E91CA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31204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students occupied 309 Regent</a:t>
            </a:r>
          </a:p>
          <a:p>
            <a:r>
              <a:rPr lang="en-GB" dirty="0"/>
              <a:t>Street in November 1981 for 12 days.</a:t>
            </a:r>
          </a:p>
          <a:p>
            <a:r>
              <a:rPr lang="en-GB" dirty="0"/>
              <a:t>The action resulted in 12 arrests</a:t>
            </a:r>
          </a:p>
          <a:p>
            <a:r>
              <a:rPr lang="en-GB" dirty="0"/>
              <a:t>after police first barricaded and</a:t>
            </a:r>
          </a:p>
          <a:p>
            <a:r>
              <a:rPr lang="en-GB" dirty="0"/>
              <a:t>then stormed the building to end</a:t>
            </a:r>
          </a:p>
          <a:p>
            <a:r>
              <a:rPr lang="en-GB" dirty="0"/>
              <a:t>the protest.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9A8731-6FE0-4422-ADC2-973D2C0E91CA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27767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16b8414bf92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16b8414bf92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20039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16b8414bf92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16b8414bf92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47120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037B1D-17C9-501A-B01D-4085680DC0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8D0366-AEFD-A8B8-D171-0A1185E926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7B0048-D58B-43DE-F67C-1AE88CA3A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69AE5-1CE2-4688-A608-F09EF3979F15}" type="datetimeFigureOut">
              <a:rPr lang="en-GB" smtClean="0"/>
              <a:t>09/05/2024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1D22C8-6687-6EB4-BE6F-B2AC2A6C1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C3938A-6771-7899-F1F9-5F75CD6AB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16F9F-5D0A-4A17-9611-37EB9139F3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26457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9DF8E-69DE-391C-95A1-E828F34B8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0D8E7C-7022-E902-F000-C7B44BE4A5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A1A8A7-0DEA-2EE0-7633-7496074D8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69AE5-1CE2-4688-A608-F09EF3979F15}" type="datetimeFigureOut">
              <a:rPr lang="en-GB" smtClean="0"/>
              <a:t>09/05/2024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6F30C2-FD50-92EA-8F72-DC827BAB1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9314FD-F7AA-F869-978A-BE4F0937F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16F9F-5D0A-4A17-9611-37EB9139F3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6425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12785CA-809A-602A-5A5B-769DA27411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7E5165-6D24-C251-8D5F-7B1872BAC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FBE13A-F845-B46B-D7C9-4D408074B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69AE5-1CE2-4688-A608-F09EF3979F15}" type="datetimeFigureOut">
              <a:rPr lang="en-GB" smtClean="0"/>
              <a:t>09/05/2024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C3E00-9E38-C49F-41E7-C9D615921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A86F6B-614C-A715-E9C3-E7A0219D1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16F9F-5D0A-4A17-9611-37EB9139F3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35235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t All Starts Here title page">
  <p:cSld name="It All Starts Here title pag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" y="3"/>
            <a:ext cx="12192004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3471500" y="2734000"/>
            <a:ext cx="5310000" cy="25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arla"/>
                <a:ea typeface="Karla"/>
                <a:cs typeface="Karla"/>
                <a:sym typeface="Karl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arla"/>
                <a:ea typeface="Karla"/>
                <a:cs typeface="Karla"/>
                <a:sym typeface="Karl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arla"/>
                <a:ea typeface="Karla"/>
                <a:cs typeface="Karla"/>
                <a:sym typeface="Karl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arla"/>
                <a:ea typeface="Karla"/>
                <a:cs typeface="Karla"/>
                <a:sym typeface="Karl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arla"/>
                <a:ea typeface="Karla"/>
                <a:cs typeface="Karla"/>
                <a:sym typeface="Karl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arla"/>
                <a:ea typeface="Karla"/>
                <a:cs typeface="Karla"/>
                <a:sym typeface="Karl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arla"/>
                <a:ea typeface="Karla"/>
                <a:cs typeface="Karla"/>
                <a:sym typeface="Karl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6233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766C0-AF4A-4AD3-8AAF-2DB0021C1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EA0885-D1A5-BC6D-D55F-C892B0ACCD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120811-5FA9-C59A-FF17-1FE55A331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69AE5-1CE2-4688-A608-F09EF3979F15}" type="datetimeFigureOut">
              <a:rPr lang="en-GB" smtClean="0"/>
              <a:t>09/05/2024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50C380-814A-3E72-96A8-35E603F04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497FEA-E1F2-3480-EAAF-C09A355C4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16F9F-5D0A-4A17-9611-37EB9139F3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8146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AEF1B-D22D-0BB1-7515-DFE8E3B3B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64C3BD-F377-41CE-5B24-26FF2446F1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A84902-21C6-3FF4-86CF-3B37478F9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69AE5-1CE2-4688-A608-F09EF3979F15}" type="datetimeFigureOut">
              <a:rPr lang="en-GB" smtClean="0"/>
              <a:t>09/05/2024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9B862F-D529-D07B-6FB4-3E4EE1F08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1F0230-EF6E-6823-4F73-8927DAD74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16F9F-5D0A-4A17-9611-37EB9139F3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0447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C5FAC-6E19-DE2C-AD13-5C7E39FF7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394FC-45D9-4947-C0F6-4566BE10C6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6670FE-4F5C-9748-8674-7D1DD5D34A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95638D-0CE7-71FD-7D4A-7F979D7FC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69AE5-1CE2-4688-A608-F09EF3979F15}" type="datetimeFigureOut">
              <a:rPr lang="en-GB" smtClean="0"/>
              <a:t>09/05/2024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C1ECF2-881C-7B09-757E-3F8FAD94E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79721C-3F7B-9B1E-499E-D0A6E5A55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16F9F-5D0A-4A17-9611-37EB9139F3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6603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ADBCF-F0D4-1458-3DD8-6D50730AA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A32481-73F4-E258-34A7-7E8CDB8977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AF0BE4-5B18-A2FC-EBF6-F6767184BD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63C5A9-C3BD-FFDF-CDD5-40A3FA8F30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9ED04E-2B45-9DE5-BC3B-C028C5D91A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9BCE98-9E1B-7578-1EAE-E6C9EAF60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69AE5-1CE2-4688-A608-F09EF3979F15}" type="datetimeFigureOut">
              <a:rPr lang="en-GB" smtClean="0"/>
              <a:t>09/05/2024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3E5B231-3889-536E-1F23-4E3EAB3C4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804DA3-38A5-49BD-2D86-C19C7E566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16F9F-5D0A-4A17-9611-37EB9139F3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84068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C0BA4-3B31-DA44-F657-BB4A1FB86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36E09F-891D-3549-D957-9B0AF3146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69AE5-1CE2-4688-A608-F09EF3979F15}" type="datetimeFigureOut">
              <a:rPr lang="en-GB" smtClean="0"/>
              <a:t>09/05/2024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2BD261-32DC-FAB2-707C-E3B89E1B4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C6885D-CBE3-23F8-06A8-66F6860F4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16F9F-5D0A-4A17-9611-37EB9139F3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33001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ACBACF1-7213-35D1-1793-C7DDF0A41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69AE5-1CE2-4688-A608-F09EF3979F15}" type="datetimeFigureOut">
              <a:rPr lang="en-GB" smtClean="0"/>
              <a:t>09/05/2024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7B1EFD-BA74-98A9-71CC-598EFA3DF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35FE8B-7899-1E22-A43F-E75E24810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16F9F-5D0A-4A17-9611-37EB9139F3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1500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ACF2E-2EE9-0BA0-36BE-F005BB441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640488-80F4-85C0-0314-7E317CDD6A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2A60C6-2087-BDD1-7550-0DE919DB98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8032D6-8627-8BCD-BCAC-4BA5C1F85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69AE5-1CE2-4688-A608-F09EF3979F15}" type="datetimeFigureOut">
              <a:rPr lang="en-GB" smtClean="0"/>
              <a:t>09/05/2024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D89882-79A0-44A8-F0DB-2E8EE26DD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F9B27C-3944-FA33-DE35-588EE5EDA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16F9F-5D0A-4A17-9611-37EB9139F3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10195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E8F02-E146-CDB4-8FA8-D872F68BB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9D5E20-FACD-DB51-9173-9214B92DFC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024DFE-3C47-2D1E-129C-39480DFF05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1EFBFF-8BBA-D103-2FEB-8AAE62458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69AE5-1CE2-4688-A608-F09EF3979F15}" type="datetimeFigureOut">
              <a:rPr lang="en-GB" smtClean="0"/>
              <a:t>09/05/2024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F91C74-4524-BCA2-2797-CCD55DBF0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02FCB-AD73-DC94-4AA6-1062C4E9E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16F9F-5D0A-4A17-9611-37EB9139F3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154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891A82-F5AB-F4E6-BCD1-5D5398E6E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55FEBE-2471-2150-881F-D02A75A5EC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F41665-223C-7FBA-8676-A91E91884D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0969AE5-1CE2-4688-A608-F09EF3979F15}" type="datetimeFigureOut">
              <a:rPr lang="en-GB" smtClean="0"/>
              <a:t>09/05/2024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4F5657-DDF9-1347-FC88-2F50E969E8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D81954-1AD1-644A-5191-D6175DB399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1F16F9F-5D0A-4A17-9611-37EB9139F3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3755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en.wikipedia.org/wiki/Ragged_School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Auguste_Lumi%C3%A8re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dailymotion.com/video/x2b7a3q" TargetMode="External"/><Relationship Id="rId4" Type="http://schemas.openxmlformats.org/officeDocument/2006/relationships/hyperlink" Target="https://en.wikipedia.org/wiki/Louis_Lumi%C3%A8re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9"/>
          <p:cNvSpPr txBox="1">
            <a:spLocks noGrp="1"/>
          </p:cNvSpPr>
          <p:nvPr>
            <p:ph type="title"/>
          </p:nvPr>
        </p:nvSpPr>
        <p:spPr>
          <a:xfrm>
            <a:off x="2578359" y="2721139"/>
            <a:ext cx="7035281" cy="1923000"/>
          </a:xfrm>
          <a:prstGeom prst="rect">
            <a:avLst/>
          </a:prstGeom>
        </p:spPr>
        <p:txBody>
          <a:bodyPr spcFirstLastPara="1" vert="horz" wrap="square" lIns="91425" tIns="91425" rIns="91425" bIns="91425" numCol="1" rtlCol="0" anchor="ctr" anchorCtr="0" compatLnSpc="1">
            <a:prstTxWarp prst="textNoShape">
              <a:avLst/>
            </a:prstTxWarp>
            <a:noAutofit/>
          </a:bodyPr>
          <a:lstStyle/>
          <a:p>
            <a:br>
              <a:rPr lang="en-GB" sz="2800" dirty="0"/>
            </a:br>
            <a:r>
              <a:rPr lang="en-GB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DEN 2024 Field Trip</a:t>
            </a:r>
            <a:br>
              <a:rPr lang="en-GB" sz="2800" dirty="0"/>
            </a:br>
            <a:br>
              <a:rPr lang="en-GB" sz="2800" dirty="0"/>
            </a:br>
            <a:r>
              <a:rPr lang="en-GB" sz="2400" b="1" dirty="0"/>
              <a:t>Welcome to the University of Westminster</a:t>
            </a:r>
            <a:br>
              <a:rPr lang="en-GB" sz="2800" dirty="0"/>
            </a:br>
            <a:br>
              <a:rPr lang="en-GB" sz="2800" dirty="0"/>
            </a:br>
            <a:r>
              <a:rPr lang="en-GB" sz="2400" dirty="0"/>
              <a:t>College of Liberal Arts and Science</a:t>
            </a:r>
            <a:br>
              <a:rPr lang="en-GB" sz="2400" dirty="0"/>
            </a:br>
            <a:r>
              <a:rPr lang="en-GB" sz="2400" dirty="0"/>
              <a:t>School of Social Science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7383363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DACA07-A0A2-9219-9178-6A7945DB04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14" r="2722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D7CFF8-42E6-F389-A98B-17B2F04826BE}"/>
              </a:ext>
            </a:extLst>
          </p:cNvPr>
          <p:cNvSpPr txBox="1"/>
          <p:nvPr/>
        </p:nvSpPr>
        <p:spPr>
          <a:xfrm>
            <a:off x="7715322" y="1277205"/>
            <a:ext cx="3822189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+mj-lt"/>
              </a:rPr>
              <a:t>1864 he founded York Place </a:t>
            </a:r>
            <a:r>
              <a:rPr lang="en-GB" sz="2000" dirty="0">
                <a:latin typeface="+mj-lt"/>
                <a:hlinkClick r:id="rId4" tooltip="Ragged School"/>
              </a:rPr>
              <a:t>Ragged School</a:t>
            </a:r>
            <a:endParaRPr lang="en-GB" sz="2000" dirty="0">
              <a:latin typeface="+mj-lt"/>
            </a:endParaRP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2000" dirty="0">
              <a:latin typeface="+mj-lt"/>
            </a:endParaRP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+mj-lt"/>
              </a:rPr>
              <a:t>Polytechnic Young Men's Christian</a:t>
            </a:r>
            <a:endParaRPr lang="en-US" sz="2000" dirty="0">
              <a:latin typeface="+mj-lt"/>
            </a:endParaRP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latin typeface="+mj-lt"/>
            </a:endParaRP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Technical and commercial subjects for education of young men from the  working classes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latin typeface="+mj-lt"/>
            </a:endParaRP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1964 began awarding degrees</a:t>
            </a:r>
          </a:p>
        </p:txBody>
      </p:sp>
    </p:spTree>
    <p:extLst>
      <p:ext uri="{BB962C8B-B14F-4D97-AF65-F5344CB8AC3E}">
        <p14:creationId xmlns:p14="http://schemas.microsoft.com/office/powerpoint/2010/main" val="14777576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4721D7-DD10-0539-184D-B89F5CDA5A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-208329" y="-86253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C82D62-2DBE-1CA0-B1CC-40AC742818F4}"/>
              </a:ext>
            </a:extLst>
          </p:cNvPr>
          <p:cNvSpPr txBox="1"/>
          <p:nvPr/>
        </p:nvSpPr>
        <p:spPr>
          <a:xfrm>
            <a:off x="-208329" y="-12349"/>
            <a:ext cx="12121570" cy="5356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1896 the Lumière Brothers made the first presentation of a moving picture in the UK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2F2877-B91B-0BB1-45DF-74D3FF5A310B}"/>
              </a:ext>
            </a:extLst>
          </p:cNvPr>
          <p:cNvSpPr txBox="1"/>
          <p:nvPr/>
        </p:nvSpPr>
        <p:spPr>
          <a:xfrm>
            <a:off x="-107576" y="6310177"/>
            <a:ext cx="66607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bg1"/>
                </a:solidFill>
                <a:hlinkClick r:id="rId3" tooltip="Auguste Lumièr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Auguste Lumière</a:t>
            </a:r>
            <a:r>
              <a:rPr lang="fr-FR" dirty="0">
                <a:solidFill>
                  <a:schemeClr val="bg1"/>
                </a:solidFill>
              </a:rPr>
              <a:t> (1862 – 1954) and </a:t>
            </a:r>
            <a:r>
              <a:rPr lang="fr-FR" dirty="0">
                <a:solidFill>
                  <a:schemeClr val="bg1"/>
                </a:solidFill>
                <a:hlinkClick r:id="rId4" tooltip="Louis Lumièr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Louis Lumière</a:t>
            </a:r>
            <a:r>
              <a:rPr lang="fr-FR" dirty="0">
                <a:solidFill>
                  <a:schemeClr val="bg1"/>
                </a:solidFill>
              </a:rPr>
              <a:t> (1864 –1948)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3CAFBE-6792-C801-D5A1-083795ED4F12}"/>
              </a:ext>
            </a:extLst>
          </p:cNvPr>
          <p:cNvSpPr txBox="1"/>
          <p:nvPr/>
        </p:nvSpPr>
        <p:spPr>
          <a:xfrm>
            <a:off x="7194176" y="6310177"/>
            <a:ext cx="6248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.</a:t>
            </a:r>
            <a:r>
              <a:rPr lang="en-GB" dirty="0">
                <a:solidFill>
                  <a:schemeClr val="bg1"/>
                </a:solidFill>
                <a:hlinkClick r:id="rId5"/>
              </a:rPr>
              <a:t>Lumiere Film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2545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118DCF7-1006-BA37-07EE-2F8BE4B913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404" y="79899"/>
            <a:ext cx="798285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D32012-A337-67D0-F7FE-BE632392A719}"/>
              </a:ext>
            </a:extLst>
          </p:cNvPr>
          <p:cNvSpPr txBox="1"/>
          <p:nvPr/>
        </p:nvSpPr>
        <p:spPr>
          <a:xfrm>
            <a:off x="302404" y="6291568"/>
            <a:ext cx="81208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Olympic Games in London, 24th July 1908.</a:t>
            </a:r>
            <a:r>
              <a:rPr lang="en-GB" dirty="0"/>
              <a:t>  </a:t>
            </a:r>
            <a:r>
              <a:rPr lang="en-GB" dirty="0" err="1">
                <a:solidFill>
                  <a:schemeClr val="bg1"/>
                </a:solidFill>
              </a:rPr>
              <a:t>Dorando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Pietri</a:t>
            </a:r>
            <a:r>
              <a:rPr lang="en-GB" dirty="0">
                <a:solidFill>
                  <a:schemeClr val="bg1"/>
                </a:solidFill>
              </a:rPr>
              <a:t> finishes first… Johnny Hayes awarded gold medal </a:t>
            </a:r>
          </a:p>
        </p:txBody>
      </p:sp>
    </p:spTree>
    <p:extLst>
      <p:ext uri="{BB962C8B-B14F-4D97-AF65-F5344CB8AC3E}">
        <p14:creationId xmlns:p14="http://schemas.microsoft.com/office/powerpoint/2010/main" val="32732985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03E380E-D8E6-A045-CB22-8444E4FBFE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3152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FB04A9-4D81-1212-6D46-76D6BE4D761C}"/>
              </a:ext>
            </a:extLst>
          </p:cNvPr>
          <p:cNvSpPr txBox="1"/>
          <p:nvPr/>
        </p:nvSpPr>
        <p:spPr>
          <a:xfrm>
            <a:off x="84193" y="6488668"/>
            <a:ext cx="12023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Architecture students Roger Waters, Nick Mason and Richard Wright formed  Pink Floyd at the Regent Street Poly in 1965</a:t>
            </a:r>
          </a:p>
        </p:txBody>
      </p:sp>
    </p:spTree>
    <p:extLst>
      <p:ext uri="{BB962C8B-B14F-4D97-AF65-F5344CB8AC3E}">
        <p14:creationId xmlns:p14="http://schemas.microsoft.com/office/powerpoint/2010/main" val="14582193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E097B90-6991-066A-FFCE-27A6E0A063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C5170F6-37F5-B17A-8077-6513316BE8AC}"/>
              </a:ext>
            </a:extLst>
          </p:cNvPr>
          <p:cNvSpPr txBox="1"/>
          <p:nvPr/>
        </p:nvSpPr>
        <p:spPr>
          <a:xfrm>
            <a:off x="742384" y="6473228"/>
            <a:ext cx="9674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Jimmy Hendrix sits in with Cream (Eric Clapton and Ginger Baker) at a gig at Little Titchfield Street</a:t>
            </a:r>
          </a:p>
        </p:txBody>
      </p:sp>
    </p:spTree>
    <p:extLst>
      <p:ext uri="{BB962C8B-B14F-4D97-AF65-F5344CB8AC3E}">
        <p14:creationId xmlns:p14="http://schemas.microsoft.com/office/powerpoint/2010/main" val="40660521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465A8AE-C522-2D7E-FD88-2D4FEC4EA00C}"/>
              </a:ext>
            </a:extLst>
          </p:cNvPr>
          <p:cNvSpPr txBox="1"/>
          <p:nvPr/>
        </p:nvSpPr>
        <p:spPr>
          <a:xfrm>
            <a:off x="625151" y="1000838"/>
            <a:ext cx="11206065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1" dirty="0"/>
              <a:t>The Polytechnic of Central London 1970–92</a:t>
            </a:r>
            <a:r>
              <a:rPr lang="en-GB" sz="2800" dirty="0"/>
              <a:t> </a:t>
            </a:r>
          </a:p>
          <a:p>
            <a:endParaRPr lang="en-GB" dirty="0"/>
          </a:p>
          <a:p>
            <a:r>
              <a:rPr lang="en-GB" dirty="0"/>
              <a:t>The PCL was one of 30 new polytechnics formed in 1970 awarding degrees from the Council of National Academic Awards.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EB1290-5E14-81A8-A1D1-E58FAFB73D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1144" y="3144999"/>
            <a:ext cx="10477500" cy="314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8698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E0DFE8-D37A-03CA-3735-D999315324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392" y="203289"/>
            <a:ext cx="9351518" cy="6342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5868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9"/>
          <p:cNvSpPr txBox="1">
            <a:spLocks noGrp="1"/>
          </p:cNvSpPr>
          <p:nvPr>
            <p:ph type="title"/>
          </p:nvPr>
        </p:nvSpPr>
        <p:spPr>
          <a:xfrm>
            <a:off x="3343373" y="3115140"/>
            <a:ext cx="5505253" cy="1923000"/>
          </a:xfrm>
          <a:prstGeom prst="rect">
            <a:avLst/>
          </a:prstGeom>
        </p:spPr>
        <p:txBody>
          <a:bodyPr spcFirstLastPara="1" vert="horz" wrap="square" lIns="91425" tIns="91425" rIns="91425" bIns="91425" numCol="1" rtlCol="0" anchor="ctr" anchorCtr="0" compatLnSpc="1">
            <a:prstTxWarp prst="textNoShape">
              <a:avLst/>
            </a:prstTxWarp>
            <a:noAutofit/>
          </a:bodyPr>
          <a:lstStyle/>
          <a:p>
            <a:r>
              <a:rPr lang="en-GB" sz="2800" dirty="0">
                <a:solidFill>
                  <a:schemeClr val="accent1"/>
                </a:solidFill>
              </a:rPr>
              <a:t>College of Liberal Arts and Science</a:t>
            </a:r>
            <a:br>
              <a:rPr lang="en-GB" sz="2800" dirty="0"/>
            </a:br>
            <a:br>
              <a:rPr lang="en-GB" sz="2800" dirty="0"/>
            </a:br>
            <a:r>
              <a:rPr lang="en-GB" sz="2800" dirty="0">
                <a:solidFill>
                  <a:schemeClr val="accent2">
                    <a:lumMod val="50000"/>
                  </a:schemeClr>
                </a:solidFill>
              </a:rPr>
              <a:t>College of Design, Creative and Digital Industries</a:t>
            </a:r>
            <a:br>
              <a:rPr lang="en-GB" sz="2800" dirty="0">
                <a:solidFill>
                  <a:schemeClr val="accent2">
                    <a:lumMod val="50000"/>
                  </a:schemeClr>
                </a:solidFill>
              </a:rPr>
            </a:br>
            <a:br>
              <a:rPr lang="en-GB" sz="28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Westminster Business School</a:t>
            </a:r>
            <a:br>
              <a:rPr lang="en-GB" sz="2800" dirty="0">
                <a:solidFill>
                  <a:schemeClr val="accent5">
                    <a:lumMod val="75000"/>
                  </a:schemeClr>
                </a:solidFill>
              </a:rPr>
            </a:br>
            <a:br>
              <a:rPr lang="en-GB" sz="2800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1992- Present</a:t>
            </a:r>
          </a:p>
        </p:txBody>
      </p:sp>
    </p:spTree>
    <p:extLst>
      <p:ext uri="{BB962C8B-B14F-4D97-AF65-F5344CB8AC3E}">
        <p14:creationId xmlns:p14="http://schemas.microsoft.com/office/powerpoint/2010/main" val="36151666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1A92768-C90D-4200-8975-84CC4D4BC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DB77E90-F520-A6A2-E43E-C5776E17AF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631" r="-3" b="4708"/>
          <a:stretch/>
        </p:blipFill>
        <p:spPr>
          <a:xfrm>
            <a:off x="8199966" y="-5603"/>
            <a:ext cx="4003019" cy="338888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A7624EB-1752-1030-936B-1A5ABC0ED5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03" r="16998"/>
          <a:stretch/>
        </p:blipFill>
        <p:spPr>
          <a:xfrm>
            <a:off x="4062792" y="-9665"/>
            <a:ext cx="4014047" cy="33832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897681-C944-08FE-BE2F-85C7909BF4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8984" r="2" b="14774"/>
          <a:stretch/>
        </p:blipFill>
        <p:spPr>
          <a:xfrm>
            <a:off x="31707" y="3297393"/>
            <a:ext cx="4003039" cy="33832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9BD3F84-6115-0F61-6433-C381D9542BB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3435" b="-3"/>
          <a:stretch/>
        </p:blipFill>
        <p:spPr>
          <a:xfrm>
            <a:off x="45740" y="-5613"/>
            <a:ext cx="4003019" cy="33888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401826F-C4E1-FFAB-E328-C898FB291C8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728" r="11298"/>
          <a:stretch/>
        </p:blipFill>
        <p:spPr>
          <a:xfrm>
            <a:off x="4094479" y="3469102"/>
            <a:ext cx="4014047" cy="33832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F28722-699D-665B-8550-D27F9AC0112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8575" r="-2" b="24651"/>
          <a:stretch/>
        </p:blipFill>
        <p:spPr>
          <a:xfrm>
            <a:off x="8199966" y="3469102"/>
            <a:ext cx="3992034" cy="33888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8E69F1A-C4C2-92BC-F602-916E2BB188D9}"/>
              </a:ext>
            </a:extLst>
          </p:cNvPr>
          <p:cNvSpPr txBox="1"/>
          <p:nvPr/>
        </p:nvSpPr>
        <p:spPr>
          <a:xfrm>
            <a:off x="1284861" y="3013948"/>
            <a:ext cx="1524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Regent Street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1B3DE6-8826-3D55-03AE-A212D273E814}"/>
              </a:ext>
            </a:extLst>
          </p:cNvPr>
          <p:cNvSpPr txBox="1"/>
          <p:nvPr/>
        </p:nvSpPr>
        <p:spPr>
          <a:xfrm>
            <a:off x="4093849" y="3059667"/>
            <a:ext cx="398299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New Cavendish Street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921683-D30B-9D50-8373-01475EA0C8C7}"/>
              </a:ext>
            </a:extLst>
          </p:cNvPr>
          <p:cNvSpPr txBox="1"/>
          <p:nvPr/>
        </p:nvSpPr>
        <p:spPr>
          <a:xfrm>
            <a:off x="8199966" y="3059667"/>
            <a:ext cx="398299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Harrow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27F47D-B884-CB81-B055-8581DB079322}"/>
              </a:ext>
            </a:extLst>
          </p:cNvPr>
          <p:cNvSpPr txBox="1"/>
          <p:nvPr/>
        </p:nvSpPr>
        <p:spPr>
          <a:xfrm>
            <a:off x="41731" y="6483050"/>
            <a:ext cx="398299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Little Titchfield Street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B6475CE-716C-5F1F-0C7A-CC54A2F572DD}"/>
              </a:ext>
            </a:extLst>
          </p:cNvPr>
          <p:cNvSpPr txBox="1"/>
          <p:nvPr/>
        </p:nvSpPr>
        <p:spPr>
          <a:xfrm>
            <a:off x="41731" y="3059667"/>
            <a:ext cx="398299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Regent Street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8BCD3E9-CEEB-58FE-38C2-340334B3F58E}"/>
              </a:ext>
            </a:extLst>
          </p:cNvPr>
          <p:cNvSpPr txBox="1"/>
          <p:nvPr/>
        </p:nvSpPr>
        <p:spPr>
          <a:xfrm>
            <a:off x="4062792" y="6473376"/>
            <a:ext cx="398299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Marylebone Road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13767B3-3AD8-0889-D2E9-1A9A42AC8536}"/>
              </a:ext>
            </a:extLst>
          </p:cNvPr>
          <p:cNvSpPr txBox="1"/>
          <p:nvPr/>
        </p:nvSpPr>
        <p:spPr>
          <a:xfrm>
            <a:off x="8199966" y="6470315"/>
            <a:ext cx="398299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Wells Street</a:t>
            </a:r>
          </a:p>
        </p:txBody>
      </p:sp>
    </p:spTree>
    <p:extLst>
      <p:ext uri="{BB962C8B-B14F-4D97-AF65-F5344CB8AC3E}">
        <p14:creationId xmlns:p14="http://schemas.microsoft.com/office/powerpoint/2010/main" val="33451107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1A92768-C90D-4200-8975-84CC4D4BC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DB77E90-F520-A6A2-E43E-C5776E17AF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631" r="-3" b="4708"/>
          <a:stretch/>
        </p:blipFill>
        <p:spPr>
          <a:xfrm>
            <a:off x="8199966" y="-5603"/>
            <a:ext cx="4003019" cy="338888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A7624EB-1752-1030-936B-1A5ABC0ED5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03" r="16998"/>
          <a:stretch/>
        </p:blipFill>
        <p:spPr>
          <a:xfrm>
            <a:off x="4062792" y="-9665"/>
            <a:ext cx="4014047" cy="33832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897681-C944-08FE-BE2F-85C7909BF4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8984" r="2" b="14774"/>
          <a:stretch/>
        </p:blipFill>
        <p:spPr>
          <a:xfrm>
            <a:off x="31707" y="3297393"/>
            <a:ext cx="4003039" cy="33832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9BD3F84-6115-0F61-6433-C381D9542BB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3435" b="-3"/>
          <a:stretch/>
        </p:blipFill>
        <p:spPr>
          <a:xfrm>
            <a:off x="45740" y="-5613"/>
            <a:ext cx="4003019" cy="33888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401826F-C4E1-FFAB-E328-C898FB291C8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728" r="11298"/>
          <a:stretch/>
        </p:blipFill>
        <p:spPr>
          <a:xfrm>
            <a:off x="4094479" y="3469102"/>
            <a:ext cx="4014047" cy="33832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F28722-699D-665B-8550-D27F9AC0112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8575" r="-2" b="24651"/>
          <a:stretch/>
        </p:blipFill>
        <p:spPr>
          <a:xfrm>
            <a:off x="8199966" y="3469102"/>
            <a:ext cx="3992034" cy="33888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8E69F1A-C4C2-92BC-F602-916E2BB188D9}"/>
              </a:ext>
            </a:extLst>
          </p:cNvPr>
          <p:cNvSpPr txBox="1"/>
          <p:nvPr/>
        </p:nvSpPr>
        <p:spPr>
          <a:xfrm>
            <a:off x="1284861" y="3013948"/>
            <a:ext cx="1524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Regent Street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1B3DE6-8826-3D55-03AE-A212D273E814}"/>
              </a:ext>
            </a:extLst>
          </p:cNvPr>
          <p:cNvSpPr txBox="1"/>
          <p:nvPr/>
        </p:nvSpPr>
        <p:spPr>
          <a:xfrm>
            <a:off x="4093849" y="3059667"/>
            <a:ext cx="398299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New Cavendish Street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921683-D30B-9D50-8373-01475EA0C8C7}"/>
              </a:ext>
            </a:extLst>
          </p:cNvPr>
          <p:cNvSpPr txBox="1"/>
          <p:nvPr/>
        </p:nvSpPr>
        <p:spPr>
          <a:xfrm>
            <a:off x="8199966" y="3059667"/>
            <a:ext cx="398299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Harrow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27F47D-B884-CB81-B055-8581DB079322}"/>
              </a:ext>
            </a:extLst>
          </p:cNvPr>
          <p:cNvSpPr txBox="1"/>
          <p:nvPr/>
        </p:nvSpPr>
        <p:spPr>
          <a:xfrm>
            <a:off x="41731" y="6483050"/>
            <a:ext cx="398299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Little Titchfield Street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B6475CE-716C-5F1F-0C7A-CC54A2F572DD}"/>
              </a:ext>
            </a:extLst>
          </p:cNvPr>
          <p:cNvSpPr txBox="1"/>
          <p:nvPr/>
        </p:nvSpPr>
        <p:spPr>
          <a:xfrm>
            <a:off x="41731" y="3059667"/>
            <a:ext cx="398299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Regent Street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8BCD3E9-CEEB-58FE-38C2-340334B3F58E}"/>
              </a:ext>
            </a:extLst>
          </p:cNvPr>
          <p:cNvSpPr txBox="1"/>
          <p:nvPr/>
        </p:nvSpPr>
        <p:spPr>
          <a:xfrm>
            <a:off x="4062792" y="6473376"/>
            <a:ext cx="398299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Marylebone Road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13767B3-3AD8-0889-D2E9-1A9A42AC8536}"/>
              </a:ext>
            </a:extLst>
          </p:cNvPr>
          <p:cNvSpPr txBox="1"/>
          <p:nvPr/>
        </p:nvSpPr>
        <p:spPr>
          <a:xfrm>
            <a:off x="8199966" y="6470315"/>
            <a:ext cx="398299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Wells Street</a:t>
            </a:r>
          </a:p>
        </p:txBody>
      </p:sp>
      <p:sp>
        <p:nvSpPr>
          <p:cNvPr id="9" name="Google Shape;98;p19">
            <a:extLst>
              <a:ext uri="{FF2B5EF4-FFF2-40B4-BE49-F238E27FC236}">
                <a16:creationId xmlns:a16="http://schemas.microsoft.com/office/drawing/2014/main" id="{89091B82-8DEB-535B-154A-0E714BF834C1}"/>
              </a:ext>
            </a:extLst>
          </p:cNvPr>
          <p:cNvSpPr txBox="1">
            <a:spLocks/>
          </p:cNvSpPr>
          <p:nvPr/>
        </p:nvSpPr>
        <p:spPr>
          <a:xfrm>
            <a:off x="3317188" y="1894153"/>
            <a:ext cx="5494303" cy="3047302"/>
          </a:xfrm>
          <a:prstGeom prst="rect">
            <a:avLst/>
          </a:prstGeom>
          <a:solidFill>
            <a:srgbClr val="FFCC00"/>
          </a:solidFill>
        </p:spPr>
        <p:txBody>
          <a:bodyPr spcFirstLastPara="1" vert="horz" wrap="square" lIns="91425" tIns="91425" rIns="91425" bIns="91425" numCol="1" rtlCol="0" anchor="ctr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en-GB" sz="2800" dirty="0"/>
            </a:br>
            <a:r>
              <a:rPr lang="en-GB" sz="2800" b="1" dirty="0"/>
              <a:t>Our University</a:t>
            </a:r>
            <a:br>
              <a:rPr lang="en-GB" sz="2800" dirty="0"/>
            </a:br>
            <a:br>
              <a:rPr lang="en-GB" sz="2800" dirty="0"/>
            </a:b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20,000 students</a:t>
            </a:r>
          </a:p>
          <a:p>
            <a:pPr algn="ctr"/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156 countries</a:t>
            </a:r>
          </a:p>
          <a:p>
            <a:pPr algn="ctr"/>
            <a:endParaRPr lang="en-GB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2,000 academics</a:t>
            </a:r>
          </a:p>
          <a:p>
            <a:pPr algn="ctr"/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80 countries</a:t>
            </a:r>
          </a:p>
          <a:p>
            <a:pPr algn="ctr"/>
            <a:br>
              <a:rPr lang="en-GB" sz="2800" dirty="0"/>
            </a:br>
            <a:endParaRPr lang="en-GB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7820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288688-3B2C-682E-8223-93903A793C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558" b="9362"/>
          <a:stretch/>
        </p:blipFill>
        <p:spPr>
          <a:xfrm>
            <a:off x="975139" y="775250"/>
            <a:ext cx="2410198" cy="2410198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C9DFAFF-18B1-9A77-220C-2BB0D65FCA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1"/>
          <a:stretch/>
        </p:blipFill>
        <p:spPr>
          <a:xfrm>
            <a:off x="3585647" y="775250"/>
            <a:ext cx="2410198" cy="2410198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158C23-B3D4-93F8-CEE9-AE9FC26FA7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" b="17075"/>
          <a:stretch/>
        </p:blipFill>
        <p:spPr>
          <a:xfrm>
            <a:off x="8806663" y="775250"/>
            <a:ext cx="2410198" cy="2410198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16CDCE2-298F-DBA8-D4FD-63650CFD386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" b="6"/>
          <a:stretch/>
        </p:blipFill>
        <p:spPr>
          <a:xfrm>
            <a:off x="6196155" y="774399"/>
            <a:ext cx="2410198" cy="2410198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36BB6A5-CBEF-A743-D943-0EC46454BE81}"/>
              </a:ext>
            </a:extLst>
          </p:cNvPr>
          <p:cNvSpPr txBox="1"/>
          <p:nvPr/>
        </p:nvSpPr>
        <p:spPr>
          <a:xfrm>
            <a:off x="516047" y="3558989"/>
            <a:ext cx="11144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                    Alan Porter                              Prof Dibyesh Anand                 Dr Thomas Moore               Dr Farhang Morady</a:t>
            </a:r>
          </a:p>
        </p:txBody>
      </p:sp>
    </p:spTree>
    <p:extLst>
      <p:ext uri="{BB962C8B-B14F-4D97-AF65-F5344CB8AC3E}">
        <p14:creationId xmlns:p14="http://schemas.microsoft.com/office/powerpoint/2010/main" val="14717619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21FAB1-24E7-A380-47BA-26E54338BB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9296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9"/>
          <p:cNvSpPr txBox="1">
            <a:spLocks noGrp="1"/>
          </p:cNvSpPr>
          <p:nvPr>
            <p:ph type="title"/>
          </p:nvPr>
        </p:nvSpPr>
        <p:spPr>
          <a:xfrm>
            <a:off x="3440784" y="2907749"/>
            <a:ext cx="5505253" cy="2144541"/>
          </a:xfrm>
          <a:prstGeom prst="rect">
            <a:avLst/>
          </a:prstGeom>
        </p:spPr>
        <p:txBody>
          <a:bodyPr spcFirstLastPara="1" vert="horz" wrap="square" lIns="91425" tIns="91425" rIns="91425" bIns="91425" numCol="1" rtlCol="0" anchor="ctr" anchorCtr="0" compatLnSpc="1">
            <a:prstTxWarp prst="textNoShape">
              <a:avLst/>
            </a:prstTxWarp>
            <a:noAutofit/>
          </a:bodyPr>
          <a:lstStyle/>
          <a:p>
            <a:br>
              <a:rPr lang="en-GB" sz="2800" dirty="0"/>
            </a:br>
            <a:r>
              <a:rPr lang="en-GB" sz="2800" b="1" dirty="0"/>
              <a:t>Our Priorities</a:t>
            </a:r>
            <a:br>
              <a:rPr lang="en-GB" sz="2800" dirty="0"/>
            </a:br>
            <a:br>
              <a:rPr lang="en-GB" sz="2800" dirty="0"/>
            </a:b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WELLBEING</a:t>
            </a:r>
            <a:b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INCLUSION</a:t>
            </a:r>
            <a:b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SUSTAINABLE DEVELOPMENT</a:t>
            </a:r>
            <a:br>
              <a:rPr lang="en-GB" sz="2800" dirty="0"/>
            </a:br>
            <a:endParaRPr lang="en-GB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3806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232190-A686-890A-9D4A-921237CF91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3914"/>
            <a:ext cx="12192000" cy="62701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BCB804-840A-E997-02F3-5D5CD251B712}"/>
              </a:ext>
            </a:extLst>
          </p:cNvPr>
          <p:cNvSpPr txBox="1"/>
          <p:nvPr/>
        </p:nvSpPr>
        <p:spPr>
          <a:xfrm>
            <a:off x="0" y="536331"/>
            <a:ext cx="337624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bg1"/>
                </a:solidFill>
              </a:rPr>
              <a:t>Sir George Cayley </a:t>
            </a:r>
            <a:r>
              <a:rPr lang="en-GB" sz="2800" dirty="0">
                <a:solidFill>
                  <a:schemeClr val="bg1"/>
                </a:solidFill>
              </a:rPr>
              <a:t>(1773-1857)</a:t>
            </a:r>
          </a:p>
          <a:p>
            <a:pPr algn="ctr"/>
            <a:endParaRPr lang="en-GB" sz="2800" dirty="0">
              <a:solidFill>
                <a:schemeClr val="bg1"/>
              </a:solidFill>
            </a:endParaRPr>
          </a:p>
          <a:p>
            <a:pPr algn="ctr"/>
            <a:r>
              <a:rPr lang="en-GB" sz="2800" dirty="0">
                <a:solidFill>
                  <a:schemeClr val="bg1"/>
                </a:solidFill>
              </a:rPr>
              <a:t>Inventor</a:t>
            </a:r>
          </a:p>
          <a:p>
            <a:pPr algn="ctr"/>
            <a:r>
              <a:rPr lang="en-GB" sz="2800" dirty="0">
                <a:solidFill>
                  <a:schemeClr val="bg1"/>
                </a:solidFill>
              </a:rPr>
              <a:t>Engineer</a:t>
            </a:r>
          </a:p>
          <a:p>
            <a:pPr algn="ctr"/>
            <a:r>
              <a:rPr lang="en-GB" sz="2800" dirty="0">
                <a:solidFill>
                  <a:schemeClr val="bg1"/>
                </a:solidFill>
              </a:rPr>
              <a:t>Aviator </a:t>
            </a:r>
          </a:p>
        </p:txBody>
      </p:sp>
    </p:spTree>
    <p:extLst>
      <p:ext uri="{BB962C8B-B14F-4D97-AF65-F5344CB8AC3E}">
        <p14:creationId xmlns:p14="http://schemas.microsoft.com/office/powerpoint/2010/main" val="18041333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4DB666-24D6-9299-BB9B-CCE37DC499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5" y="321013"/>
            <a:ext cx="537972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54E965B-C69E-B25D-C2EE-E26F24991B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9725" y="180975"/>
            <a:ext cx="7031069" cy="433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2994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148E07-3CBB-AF38-C60F-5B6CB174C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" y="409574"/>
            <a:ext cx="8096250" cy="61038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73B188-6879-AD64-52E1-688C463ADCA1}"/>
              </a:ext>
            </a:extLst>
          </p:cNvPr>
          <p:cNvSpPr txBox="1"/>
          <p:nvPr/>
        </p:nvSpPr>
        <p:spPr>
          <a:xfrm>
            <a:off x="8499565" y="886488"/>
            <a:ext cx="3065418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 dirty="0"/>
              <a:t>The Polytechnic Institution</a:t>
            </a:r>
          </a:p>
          <a:p>
            <a:pPr algn="ctr"/>
            <a:endParaRPr lang="en-GB" sz="2400" b="1" dirty="0"/>
          </a:p>
          <a:p>
            <a:pPr algn="ctr"/>
            <a:r>
              <a:rPr lang="en-GB" sz="2400" b="1" dirty="0"/>
              <a:t>309 Regent Street</a:t>
            </a:r>
          </a:p>
          <a:p>
            <a:pPr algn="ctr"/>
            <a:endParaRPr lang="en-GB" sz="2400" b="1" dirty="0"/>
          </a:p>
          <a:p>
            <a:pPr algn="ctr"/>
            <a:r>
              <a:rPr lang="en-GB" sz="2400" b="1" dirty="0"/>
              <a:t>1838–1881 </a:t>
            </a:r>
          </a:p>
          <a:p>
            <a:pPr algn="ctr"/>
            <a:endParaRPr lang="en-GB" sz="2400" b="1" dirty="0"/>
          </a:p>
          <a:p>
            <a:pPr algn="ctr"/>
            <a:endParaRPr lang="en-GB" sz="24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E0BB34-BF50-88F1-E760-7F75B21ADF37}"/>
              </a:ext>
            </a:extLst>
          </p:cNvPr>
          <p:cNvSpPr txBox="1"/>
          <p:nvPr/>
        </p:nvSpPr>
        <p:spPr>
          <a:xfrm>
            <a:off x="8845062" y="4053254"/>
            <a:ext cx="27871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Present new inventions and scientific discoveries to the general public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92305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148E07-3CBB-AF38-C60F-5B6CB174C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" y="409574"/>
            <a:ext cx="8096250" cy="61038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73B188-6879-AD64-52E1-688C463ADCA1}"/>
              </a:ext>
            </a:extLst>
          </p:cNvPr>
          <p:cNvSpPr txBox="1"/>
          <p:nvPr/>
        </p:nvSpPr>
        <p:spPr>
          <a:xfrm>
            <a:off x="8499565" y="886488"/>
            <a:ext cx="3065418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 dirty="0"/>
              <a:t>The Polytechnic Institution</a:t>
            </a:r>
          </a:p>
          <a:p>
            <a:pPr algn="ctr"/>
            <a:endParaRPr lang="en-GB" sz="2400" b="1" dirty="0"/>
          </a:p>
          <a:p>
            <a:pPr algn="ctr"/>
            <a:r>
              <a:rPr lang="en-GB" sz="2400" b="1" dirty="0"/>
              <a:t>309 Regent Street</a:t>
            </a:r>
          </a:p>
          <a:p>
            <a:pPr algn="ctr"/>
            <a:endParaRPr lang="en-GB" sz="2400" b="1" dirty="0"/>
          </a:p>
          <a:p>
            <a:pPr algn="ctr"/>
            <a:r>
              <a:rPr lang="en-GB" sz="2400" b="1" dirty="0"/>
              <a:t>1838–1881 </a:t>
            </a:r>
          </a:p>
          <a:p>
            <a:pPr algn="ctr"/>
            <a:endParaRPr lang="en-GB" sz="2400" b="1" dirty="0"/>
          </a:p>
          <a:p>
            <a:pPr algn="ctr"/>
            <a:endParaRPr lang="en-GB" sz="24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E0BB34-BF50-88F1-E760-7F75B21ADF37}"/>
              </a:ext>
            </a:extLst>
          </p:cNvPr>
          <p:cNvSpPr txBox="1"/>
          <p:nvPr/>
        </p:nvSpPr>
        <p:spPr>
          <a:xfrm>
            <a:off x="8845062" y="4080963"/>
            <a:ext cx="2787161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Present new inventions and scientific discoveries to the general public</a:t>
            </a:r>
          </a:p>
          <a:p>
            <a:r>
              <a:rPr lang="en-GB" sz="1400" dirty="0"/>
              <a:t>1843 catalogue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Beatson's Scarifier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Smith's Sub-soil Plough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Improved Sluice-Cock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Morton's Revolving Harrow with Extirpator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Bone-Crusher with Double Rollers.</a:t>
            </a:r>
            <a:endParaRPr lang="en-GB" sz="1400" dirty="0">
              <a:solidFill>
                <a:srgbClr val="C00000"/>
              </a:solidFill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301596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person looking at a transparent screen&#10;&#10;Description automatically generated">
            <a:extLst>
              <a:ext uri="{FF2B5EF4-FFF2-40B4-BE49-F238E27FC236}">
                <a16:creationId xmlns:a16="http://schemas.microsoft.com/office/drawing/2014/main" id="{C6EAF6DB-F2D6-8154-8737-C72CEE331E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18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107E4F-8CC6-0302-225D-D00756CE3327}"/>
              </a:ext>
            </a:extLst>
          </p:cNvPr>
          <p:cNvSpPr txBox="1"/>
          <p:nvPr/>
        </p:nvSpPr>
        <p:spPr>
          <a:xfrm>
            <a:off x="580293" y="252690"/>
            <a:ext cx="1099038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Director of the Polytechnic, Professor John Pepper develop the popular theatrical illusion known as Pepper's Ghost.</a:t>
            </a:r>
          </a:p>
        </p:txBody>
      </p:sp>
    </p:spTree>
    <p:extLst>
      <p:ext uri="{BB962C8B-B14F-4D97-AF65-F5344CB8AC3E}">
        <p14:creationId xmlns:p14="http://schemas.microsoft.com/office/powerpoint/2010/main" val="41281691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geopolicraticus.files.wordpress.com/2010/02/child-laborer.jpg?w=342&amp;h=24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5520" y="4221088"/>
            <a:ext cx="3257550" cy="2305050"/>
          </a:xfrm>
          <a:prstGeom prst="rect">
            <a:avLst/>
          </a:prstGeom>
          <a:noFill/>
        </p:spPr>
      </p:pic>
      <p:pic>
        <p:nvPicPr>
          <p:cNvPr id="22532" name="Picture 4" descr="http://geopolicraticus.files.wordpress.com/2010/09/childmillworker.jpg?w=440&amp;h=30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31504" y="1196753"/>
            <a:ext cx="4191000" cy="2943225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0D7246C-4BE1-436E-C451-7E2885353D25}"/>
              </a:ext>
            </a:extLst>
          </p:cNvPr>
          <p:cNvSpPr txBox="1"/>
          <p:nvPr/>
        </p:nvSpPr>
        <p:spPr>
          <a:xfrm>
            <a:off x="6587412" y="4945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572FF1-E4EF-725C-1507-7BC40C99AA53}"/>
              </a:ext>
            </a:extLst>
          </p:cNvPr>
          <p:cNvSpPr txBox="1"/>
          <p:nvPr/>
        </p:nvSpPr>
        <p:spPr>
          <a:xfrm>
            <a:off x="3698906" y="9330"/>
            <a:ext cx="687277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/>
              <a:t>1870</a:t>
            </a:r>
            <a:r>
              <a:rPr lang="en-GB" sz="1400" dirty="0"/>
              <a:t> The Education Act requires the establishment of non-denominational schools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/>
              <a:t>1880</a:t>
            </a:r>
            <a:r>
              <a:rPr lang="en-GB" sz="1400" dirty="0"/>
              <a:t> Attendance is made compulsory until the age of 10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/>
              <a:t>1891</a:t>
            </a:r>
            <a:r>
              <a:rPr lang="en-GB" sz="1400" dirty="0"/>
              <a:t> Elementary education effectively becomes free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1</a:t>
            </a:r>
            <a:r>
              <a:rPr lang="en-GB" sz="1400" b="1" dirty="0"/>
              <a:t>918</a:t>
            </a:r>
            <a:r>
              <a:rPr lang="en-GB" sz="1400" dirty="0"/>
              <a:t> Leaving age is raised to 14</a:t>
            </a:r>
          </a:p>
        </p:txBody>
      </p:sp>
      <p:pic>
        <p:nvPicPr>
          <p:cNvPr id="9" name="Picture 8" descr="A person giving a child a high five&#10;&#10;Description automatically generated">
            <a:extLst>
              <a:ext uri="{FF2B5EF4-FFF2-40B4-BE49-F238E27FC236}">
                <a16:creationId xmlns:a16="http://schemas.microsoft.com/office/drawing/2014/main" id="{6568641F-4E74-8E59-52DA-BC2DEEDB1E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2863" y="679188"/>
            <a:ext cx="3257550" cy="3367768"/>
          </a:xfrm>
          <a:prstGeom prst="rect">
            <a:avLst/>
          </a:prstGeom>
        </p:spPr>
      </p:pic>
      <p:pic>
        <p:nvPicPr>
          <p:cNvPr id="1026" name="Picture 2" descr="http://1.bp.blogspot.com/_OFjdILlsfHk/S-VAAaRg9fI/AAAAAAAAAGk/X_TEgn735zc/s1600/BreakerBoy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99856" y="3200400"/>
            <a:ext cx="4953341" cy="3657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397D90-C308-8302-8FA7-4941B92E6D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7428" y="0"/>
            <a:ext cx="925714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34B9B5-1FF3-8068-15D8-33ED8DE21E87}"/>
              </a:ext>
            </a:extLst>
          </p:cNvPr>
          <p:cNvSpPr txBox="1"/>
          <p:nvPr/>
        </p:nvSpPr>
        <p:spPr>
          <a:xfrm>
            <a:off x="1923317" y="6194153"/>
            <a:ext cx="84691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Quintin Hogg (1845–1903)                                  1891-1970 Regent Street Polytechnic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5848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1183</TotalTime>
  <Words>536</Words>
  <Application>Microsoft Macintosh PowerPoint</Application>
  <PresentationFormat>Widescreen</PresentationFormat>
  <Paragraphs>88</Paragraphs>
  <Slides>21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Aptos</vt:lpstr>
      <vt:lpstr>Aptos Display</vt:lpstr>
      <vt:lpstr>Arial</vt:lpstr>
      <vt:lpstr>Karla</vt:lpstr>
      <vt:lpstr>Office Theme</vt:lpstr>
      <vt:lpstr> DEN 2024 Field Trip  Welcome to the University of Westminster  College of Liberal Arts and Science School of Social Science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College of Liberal Arts and Science  College of Design, Creative and Digital Industries  Westminster Business School  1992- Present</vt:lpstr>
      <vt:lpstr>PowerPoint Presentation</vt:lpstr>
      <vt:lpstr>PowerPoint Presentation</vt:lpstr>
      <vt:lpstr>PowerPoint Presentation</vt:lpstr>
      <vt:lpstr> Our Priorities  WELLBEING INCLUSION SUSTAINABLE DEVELOPMENT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Alan Porter</dc:creator>
  <cp:lastModifiedBy>Farhang Morady</cp:lastModifiedBy>
  <cp:revision>8</cp:revision>
  <dcterms:created xsi:type="dcterms:W3CDTF">2024-05-05T13:06:49Z</dcterms:created>
  <dcterms:modified xsi:type="dcterms:W3CDTF">2024-05-09T17:37:03Z</dcterms:modified>
</cp:coreProperties>
</file>