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1"/>
  </p:handoutMasterIdLst>
  <p:sldIdLst>
    <p:sldId id="269" r:id="rId2"/>
    <p:sldId id="267" r:id="rId3"/>
    <p:sldId id="268" r:id="rId4"/>
    <p:sldId id="257" r:id="rId5"/>
    <p:sldId id="256" r:id="rId6"/>
    <p:sldId id="259" r:id="rId7"/>
    <p:sldId id="260" r:id="rId8"/>
    <p:sldId id="270" r:id="rId9"/>
    <p:sldId id="272" r:id="rId10"/>
    <p:sldId id="261" r:id="rId11"/>
    <p:sldId id="262" r:id="rId12"/>
    <p:sldId id="273" r:id="rId13"/>
    <p:sldId id="263" r:id="rId14"/>
    <p:sldId id="274" r:id="rId15"/>
    <p:sldId id="271" r:id="rId16"/>
    <p:sldId id="277" r:id="rId17"/>
    <p:sldId id="258" r:id="rId18"/>
    <p:sldId id="275" r:id="rId19"/>
    <p:sldId id="266" r:id="rId20"/>
  </p:sldIdLst>
  <p:sldSz cx="9144000" cy="6858000" type="screen4x3"/>
  <p:notesSz cx="6718300" cy="101219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740"/>
  </p:normalViewPr>
  <p:slideViewPr>
    <p:cSldViewPr snapToObjects="1">
      <p:cViewPr varScale="1">
        <p:scale>
          <a:sx n="120" d="100"/>
          <a:sy n="120" d="100"/>
        </p:scale>
        <p:origin x="4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4690F3-5093-40A2-B7A3-52F615D02271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D12EC80-85CD-4C28-A798-B0F8012A676F}">
      <dgm:prSet/>
      <dgm:spPr/>
      <dgm:t>
        <a:bodyPr/>
        <a:lstStyle/>
        <a:p>
          <a:r>
            <a:rPr lang="en-GB"/>
            <a:t>1670--1710: Huguenots –  members of the Protestant Reformed Church of France – arrive in England</a:t>
          </a:r>
          <a:endParaRPr lang="en-US"/>
        </a:p>
      </dgm:t>
    </dgm:pt>
    <dgm:pt modelId="{C2E6CFC2-033F-49C7-8D62-49D65621E707}" type="parTrans" cxnId="{52CFA391-CDBA-46C9-BB09-49B073EF505F}">
      <dgm:prSet/>
      <dgm:spPr/>
      <dgm:t>
        <a:bodyPr/>
        <a:lstStyle/>
        <a:p>
          <a:endParaRPr lang="en-US"/>
        </a:p>
      </dgm:t>
    </dgm:pt>
    <dgm:pt modelId="{97F06C3F-CF6A-4FFF-8BD8-A45D46106358}" type="sibTrans" cxnId="{52CFA391-CDBA-46C9-BB09-49B073EF505F}">
      <dgm:prSet/>
      <dgm:spPr/>
      <dgm:t>
        <a:bodyPr/>
        <a:lstStyle/>
        <a:p>
          <a:endParaRPr lang="en-US"/>
        </a:p>
      </dgm:t>
    </dgm:pt>
    <dgm:pt modelId="{C4863C6B-30A6-4C6F-8C71-4FE78A747D9B}">
      <dgm:prSet/>
      <dgm:spPr/>
      <dgm:t>
        <a:bodyPr/>
        <a:lstStyle/>
        <a:p>
          <a:r>
            <a:rPr lang="en-GB"/>
            <a:t>Fleeing religious persecution in France: ‘asylum seekers’</a:t>
          </a:r>
          <a:endParaRPr lang="en-US"/>
        </a:p>
      </dgm:t>
    </dgm:pt>
    <dgm:pt modelId="{7D332963-44AF-4CF1-A315-F81BBF1295C7}" type="parTrans" cxnId="{99C36934-B8ED-4C0F-92F6-1E35DB4BFD4B}">
      <dgm:prSet/>
      <dgm:spPr/>
      <dgm:t>
        <a:bodyPr/>
        <a:lstStyle/>
        <a:p>
          <a:endParaRPr lang="en-US"/>
        </a:p>
      </dgm:t>
    </dgm:pt>
    <dgm:pt modelId="{83EEEFD3-6AA6-441D-ABC7-09ED6644616A}" type="sibTrans" cxnId="{99C36934-B8ED-4C0F-92F6-1E35DB4BFD4B}">
      <dgm:prSet/>
      <dgm:spPr/>
      <dgm:t>
        <a:bodyPr/>
        <a:lstStyle/>
        <a:p>
          <a:endParaRPr lang="en-US"/>
        </a:p>
      </dgm:t>
    </dgm:pt>
    <dgm:pt modelId="{AE692136-5529-4FFE-92BF-9C57674C18D2}">
      <dgm:prSet/>
      <dgm:spPr/>
      <dgm:t>
        <a:bodyPr/>
        <a:lstStyle/>
        <a:p>
          <a:r>
            <a:rPr lang="en-GB"/>
            <a:t>Some 25,000 came to London; many of these to Spitalfields</a:t>
          </a:r>
          <a:endParaRPr lang="en-US"/>
        </a:p>
      </dgm:t>
    </dgm:pt>
    <dgm:pt modelId="{6D9A8206-D23E-41A5-85FA-B06E38F50423}" type="parTrans" cxnId="{9A795472-7CD1-4A98-A8EF-8877A3882912}">
      <dgm:prSet/>
      <dgm:spPr/>
      <dgm:t>
        <a:bodyPr/>
        <a:lstStyle/>
        <a:p>
          <a:endParaRPr lang="en-US"/>
        </a:p>
      </dgm:t>
    </dgm:pt>
    <dgm:pt modelId="{843F3F24-EB60-4B2F-AFB3-2C4C4A41DFFD}" type="sibTrans" cxnId="{9A795472-7CD1-4A98-A8EF-8877A3882912}">
      <dgm:prSet/>
      <dgm:spPr/>
      <dgm:t>
        <a:bodyPr/>
        <a:lstStyle/>
        <a:p>
          <a:endParaRPr lang="en-US"/>
        </a:p>
      </dgm:t>
    </dgm:pt>
    <dgm:pt modelId="{EC4AD5E5-1B70-5048-9758-96F9EF341724}" type="pres">
      <dgm:prSet presAssocID="{A04690F3-5093-40A2-B7A3-52F615D02271}" presName="Name0" presStyleCnt="0">
        <dgm:presLayoutVars>
          <dgm:dir/>
          <dgm:animLvl val="lvl"/>
          <dgm:resizeHandles val="exact"/>
        </dgm:presLayoutVars>
      </dgm:prSet>
      <dgm:spPr/>
    </dgm:pt>
    <dgm:pt modelId="{4559A79D-7082-E342-B060-0D8C8F608B72}" type="pres">
      <dgm:prSet presAssocID="{AE692136-5529-4FFE-92BF-9C57674C18D2}" presName="boxAndChildren" presStyleCnt="0"/>
      <dgm:spPr/>
    </dgm:pt>
    <dgm:pt modelId="{3FBBD268-3A28-AC41-A899-AF9B034ED12B}" type="pres">
      <dgm:prSet presAssocID="{AE692136-5529-4FFE-92BF-9C57674C18D2}" presName="parentTextBox" presStyleLbl="node1" presStyleIdx="0" presStyleCnt="3"/>
      <dgm:spPr/>
    </dgm:pt>
    <dgm:pt modelId="{4E3EFE95-E7CA-0845-8324-96E275ACD138}" type="pres">
      <dgm:prSet presAssocID="{83EEEFD3-6AA6-441D-ABC7-09ED6644616A}" presName="sp" presStyleCnt="0"/>
      <dgm:spPr/>
    </dgm:pt>
    <dgm:pt modelId="{8AE08967-707B-5040-B26B-CDFA99454B97}" type="pres">
      <dgm:prSet presAssocID="{C4863C6B-30A6-4C6F-8C71-4FE78A747D9B}" presName="arrowAndChildren" presStyleCnt="0"/>
      <dgm:spPr/>
    </dgm:pt>
    <dgm:pt modelId="{A9F3AB66-C93C-4849-AEB1-1E10367B1D91}" type="pres">
      <dgm:prSet presAssocID="{C4863C6B-30A6-4C6F-8C71-4FE78A747D9B}" presName="parentTextArrow" presStyleLbl="node1" presStyleIdx="1" presStyleCnt="3"/>
      <dgm:spPr/>
    </dgm:pt>
    <dgm:pt modelId="{2EC90021-152B-9C4C-A15C-4B11CF8E0F50}" type="pres">
      <dgm:prSet presAssocID="{97F06C3F-CF6A-4FFF-8BD8-A45D46106358}" presName="sp" presStyleCnt="0"/>
      <dgm:spPr/>
    </dgm:pt>
    <dgm:pt modelId="{3495AE96-209E-0F48-95C4-61564F7E6631}" type="pres">
      <dgm:prSet presAssocID="{5D12EC80-85CD-4C28-A798-B0F8012A676F}" presName="arrowAndChildren" presStyleCnt="0"/>
      <dgm:spPr/>
    </dgm:pt>
    <dgm:pt modelId="{28179FA7-4AF2-0C4E-91B2-95DD62A76958}" type="pres">
      <dgm:prSet presAssocID="{5D12EC80-85CD-4C28-A798-B0F8012A676F}" presName="parentTextArrow" presStyleLbl="node1" presStyleIdx="2" presStyleCnt="3"/>
      <dgm:spPr/>
    </dgm:pt>
  </dgm:ptLst>
  <dgm:cxnLst>
    <dgm:cxn modelId="{99C36934-B8ED-4C0F-92F6-1E35DB4BFD4B}" srcId="{A04690F3-5093-40A2-B7A3-52F615D02271}" destId="{C4863C6B-30A6-4C6F-8C71-4FE78A747D9B}" srcOrd="1" destOrd="0" parTransId="{7D332963-44AF-4CF1-A315-F81BBF1295C7}" sibTransId="{83EEEFD3-6AA6-441D-ABC7-09ED6644616A}"/>
    <dgm:cxn modelId="{4CDBD242-32AE-FB40-A7D4-5BC5B567B4F3}" type="presOf" srcId="{C4863C6B-30A6-4C6F-8C71-4FE78A747D9B}" destId="{A9F3AB66-C93C-4849-AEB1-1E10367B1D91}" srcOrd="0" destOrd="0" presId="urn:microsoft.com/office/officeart/2005/8/layout/process4"/>
    <dgm:cxn modelId="{9A795472-7CD1-4A98-A8EF-8877A3882912}" srcId="{A04690F3-5093-40A2-B7A3-52F615D02271}" destId="{AE692136-5529-4FFE-92BF-9C57674C18D2}" srcOrd="2" destOrd="0" parTransId="{6D9A8206-D23E-41A5-85FA-B06E38F50423}" sibTransId="{843F3F24-EB60-4B2F-AFB3-2C4C4A41DFFD}"/>
    <dgm:cxn modelId="{52CFA391-CDBA-46C9-BB09-49B073EF505F}" srcId="{A04690F3-5093-40A2-B7A3-52F615D02271}" destId="{5D12EC80-85CD-4C28-A798-B0F8012A676F}" srcOrd="0" destOrd="0" parTransId="{C2E6CFC2-033F-49C7-8D62-49D65621E707}" sibTransId="{97F06C3F-CF6A-4FFF-8BD8-A45D46106358}"/>
    <dgm:cxn modelId="{3CC4D699-5A56-094B-AF32-E8BC5B5FF145}" type="presOf" srcId="{5D12EC80-85CD-4C28-A798-B0F8012A676F}" destId="{28179FA7-4AF2-0C4E-91B2-95DD62A76958}" srcOrd="0" destOrd="0" presId="urn:microsoft.com/office/officeart/2005/8/layout/process4"/>
    <dgm:cxn modelId="{8CC31AE1-2284-AD4D-868F-1E71168E5A62}" type="presOf" srcId="{AE692136-5529-4FFE-92BF-9C57674C18D2}" destId="{3FBBD268-3A28-AC41-A899-AF9B034ED12B}" srcOrd="0" destOrd="0" presId="urn:microsoft.com/office/officeart/2005/8/layout/process4"/>
    <dgm:cxn modelId="{5DE199F4-9F88-FB41-8737-1F04BA3A31D0}" type="presOf" srcId="{A04690F3-5093-40A2-B7A3-52F615D02271}" destId="{EC4AD5E5-1B70-5048-9758-96F9EF341724}" srcOrd="0" destOrd="0" presId="urn:microsoft.com/office/officeart/2005/8/layout/process4"/>
    <dgm:cxn modelId="{002D8DC3-C3C8-B947-8519-CCF881770939}" type="presParOf" srcId="{EC4AD5E5-1B70-5048-9758-96F9EF341724}" destId="{4559A79D-7082-E342-B060-0D8C8F608B72}" srcOrd="0" destOrd="0" presId="urn:microsoft.com/office/officeart/2005/8/layout/process4"/>
    <dgm:cxn modelId="{C65BF2A8-25C4-F84B-BA49-B4C2BE8E49D3}" type="presParOf" srcId="{4559A79D-7082-E342-B060-0D8C8F608B72}" destId="{3FBBD268-3A28-AC41-A899-AF9B034ED12B}" srcOrd="0" destOrd="0" presId="urn:microsoft.com/office/officeart/2005/8/layout/process4"/>
    <dgm:cxn modelId="{BB8D5684-3C0B-FF45-A32E-9F071AE43BA8}" type="presParOf" srcId="{EC4AD5E5-1B70-5048-9758-96F9EF341724}" destId="{4E3EFE95-E7CA-0845-8324-96E275ACD138}" srcOrd="1" destOrd="0" presId="urn:microsoft.com/office/officeart/2005/8/layout/process4"/>
    <dgm:cxn modelId="{C5485632-5456-D04F-96B7-0511FC83B0DB}" type="presParOf" srcId="{EC4AD5E5-1B70-5048-9758-96F9EF341724}" destId="{8AE08967-707B-5040-B26B-CDFA99454B97}" srcOrd="2" destOrd="0" presId="urn:microsoft.com/office/officeart/2005/8/layout/process4"/>
    <dgm:cxn modelId="{D7083A86-8EE4-0448-8625-F39A42A00081}" type="presParOf" srcId="{8AE08967-707B-5040-B26B-CDFA99454B97}" destId="{A9F3AB66-C93C-4849-AEB1-1E10367B1D91}" srcOrd="0" destOrd="0" presId="urn:microsoft.com/office/officeart/2005/8/layout/process4"/>
    <dgm:cxn modelId="{E4FD2E79-4D17-764C-A78A-2653178C53B7}" type="presParOf" srcId="{EC4AD5E5-1B70-5048-9758-96F9EF341724}" destId="{2EC90021-152B-9C4C-A15C-4B11CF8E0F50}" srcOrd="3" destOrd="0" presId="urn:microsoft.com/office/officeart/2005/8/layout/process4"/>
    <dgm:cxn modelId="{6235B760-C914-C946-B402-14B65022D4E5}" type="presParOf" srcId="{EC4AD5E5-1B70-5048-9758-96F9EF341724}" destId="{3495AE96-209E-0F48-95C4-61564F7E6631}" srcOrd="4" destOrd="0" presId="urn:microsoft.com/office/officeart/2005/8/layout/process4"/>
    <dgm:cxn modelId="{EA135E3F-A7C8-4E4C-967F-E70F3BD900ED}" type="presParOf" srcId="{3495AE96-209E-0F48-95C4-61564F7E6631}" destId="{28179FA7-4AF2-0C4E-91B2-95DD62A7695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020F9A-4ACD-4D55-861E-EC7139A714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F42D885-8342-46BC-B9F1-304B978E1150}">
      <dgm:prSet/>
      <dgm:spPr/>
      <dgm:t>
        <a:bodyPr/>
        <a:lstStyle/>
        <a:p>
          <a:r>
            <a:rPr lang="en-GB"/>
            <a:t>Jews – unlike Huguenots – not warmly welcomed</a:t>
          </a:r>
          <a:endParaRPr lang="en-US"/>
        </a:p>
      </dgm:t>
    </dgm:pt>
    <dgm:pt modelId="{C1E58E52-C53F-47EB-BE20-90ACEC5676B3}" type="parTrans" cxnId="{314CABD1-8EC3-4E7F-BB42-56826D85B9AE}">
      <dgm:prSet/>
      <dgm:spPr/>
      <dgm:t>
        <a:bodyPr/>
        <a:lstStyle/>
        <a:p>
          <a:endParaRPr lang="en-US"/>
        </a:p>
      </dgm:t>
    </dgm:pt>
    <dgm:pt modelId="{4732793C-F094-499D-806C-ECE0FE04D7E2}" type="sibTrans" cxnId="{314CABD1-8EC3-4E7F-BB42-56826D85B9AE}">
      <dgm:prSet/>
      <dgm:spPr/>
      <dgm:t>
        <a:bodyPr/>
        <a:lstStyle/>
        <a:p>
          <a:endParaRPr lang="en-US"/>
        </a:p>
      </dgm:t>
    </dgm:pt>
    <dgm:pt modelId="{8483509D-CE60-4B49-883A-9A1DA17D4DE3}">
      <dgm:prSet/>
      <dgm:spPr/>
      <dgm:t>
        <a:bodyPr/>
        <a:lstStyle/>
        <a:p>
          <a:r>
            <a:rPr lang="en-GB"/>
            <a:t>Jewish immigration prompted first UK law designed to limit immigration: the Aliens Act (1905)</a:t>
          </a:r>
          <a:endParaRPr lang="en-US"/>
        </a:p>
      </dgm:t>
    </dgm:pt>
    <dgm:pt modelId="{1393BC17-F029-4D94-B64D-6FA5CC70F762}" type="parTrans" cxnId="{CD01DCE1-3BF5-4E24-9D6D-CCEAFCEA2C41}">
      <dgm:prSet/>
      <dgm:spPr/>
      <dgm:t>
        <a:bodyPr/>
        <a:lstStyle/>
        <a:p>
          <a:endParaRPr lang="en-US"/>
        </a:p>
      </dgm:t>
    </dgm:pt>
    <dgm:pt modelId="{CE9C9803-5936-46FD-AE95-1910AE59EAD7}" type="sibTrans" cxnId="{CD01DCE1-3BF5-4E24-9D6D-CCEAFCEA2C41}">
      <dgm:prSet/>
      <dgm:spPr/>
      <dgm:t>
        <a:bodyPr/>
        <a:lstStyle/>
        <a:p>
          <a:endParaRPr lang="en-US"/>
        </a:p>
      </dgm:t>
    </dgm:pt>
    <dgm:pt modelId="{9EAE3C1D-DC5E-4AD4-8D89-6375B9AE15A3}">
      <dgm:prSet/>
      <dgm:spPr/>
      <dgm:t>
        <a:bodyPr/>
        <a:lstStyle/>
        <a:p>
          <a:r>
            <a:rPr lang="en-GB"/>
            <a:t>In 1930s: British Union of Fascists (led by Oswald Moseley) stoked anti-semitic prejudice</a:t>
          </a:r>
          <a:endParaRPr lang="en-US"/>
        </a:p>
      </dgm:t>
    </dgm:pt>
    <dgm:pt modelId="{8A6C6EA1-1913-43CD-8FF4-530AD8399AA3}" type="parTrans" cxnId="{5301B4A4-247C-404F-800E-A6B5290D6356}">
      <dgm:prSet/>
      <dgm:spPr/>
      <dgm:t>
        <a:bodyPr/>
        <a:lstStyle/>
        <a:p>
          <a:endParaRPr lang="en-US"/>
        </a:p>
      </dgm:t>
    </dgm:pt>
    <dgm:pt modelId="{D77EC46D-4B41-4D20-95C7-921AEF8F2C10}" type="sibTrans" cxnId="{5301B4A4-247C-404F-800E-A6B5290D6356}">
      <dgm:prSet/>
      <dgm:spPr/>
      <dgm:t>
        <a:bodyPr/>
        <a:lstStyle/>
        <a:p>
          <a:endParaRPr lang="en-US"/>
        </a:p>
      </dgm:t>
    </dgm:pt>
    <dgm:pt modelId="{333BE2AD-83D8-4F40-BB2D-8360D5792301}" type="pres">
      <dgm:prSet presAssocID="{4C020F9A-4ACD-4D55-861E-EC7139A714B1}" presName="linear" presStyleCnt="0">
        <dgm:presLayoutVars>
          <dgm:animLvl val="lvl"/>
          <dgm:resizeHandles val="exact"/>
        </dgm:presLayoutVars>
      </dgm:prSet>
      <dgm:spPr/>
    </dgm:pt>
    <dgm:pt modelId="{13542589-54F8-F942-B0B9-B2E2DF5F77D9}" type="pres">
      <dgm:prSet presAssocID="{1F42D885-8342-46BC-B9F1-304B978E115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1CA6306-DB70-8A4B-8F71-5F01E4149CB3}" type="pres">
      <dgm:prSet presAssocID="{4732793C-F094-499D-806C-ECE0FE04D7E2}" presName="spacer" presStyleCnt="0"/>
      <dgm:spPr/>
    </dgm:pt>
    <dgm:pt modelId="{5E0E36DA-21DB-7F42-B0E8-4C846B6D9869}" type="pres">
      <dgm:prSet presAssocID="{8483509D-CE60-4B49-883A-9A1DA17D4DE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4C46726-F71C-B04B-85F3-69E2A4C27046}" type="pres">
      <dgm:prSet presAssocID="{CE9C9803-5936-46FD-AE95-1910AE59EAD7}" presName="spacer" presStyleCnt="0"/>
      <dgm:spPr/>
    </dgm:pt>
    <dgm:pt modelId="{0084A7EF-CB29-B248-9E5A-31FC82AF19AC}" type="pres">
      <dgm:prSet presAssocID="{9EAE3C1D-DC5E-4AD4-8D89-6375B9AE15A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0DCD228-D84D-A342-8212-210302E59A57}" type="presOf" srcId="{1F42D885-8342-46BC-B9F1-304B978E1150}" destId="{13542589-54F8-F942-B0B9-B2E2DF5F77D9}" srcOrd="0" destOrd="0" presId="urn:microsoft.com/office/officeart/2005/8/layout/vList2"/>
    <dgm:cxn modelId="{1F465E36-572B-954A-BB66-E021A89FB6D1}" type="presOf" srcId="{9EAE3C1D-DC5E-4AD4-8D89-6375B9AE15A3}" destId="{0084A7EF-CB29-B248-9E5A-31FC82AF19AC}" srcOrd="0" destOrd="0" presId="urn:microsoft.com/office/officeart/2005/8/layout/vList2"/>
    <dgm:cxn modelId="{FE42FA8F-AEAE-4544-B015-87CBB1955B7F}" type="presOf" srcId="{8483509D-CE60-4B49-883A-9A1DA17D4DE3}" destId="{5E0E36DA-21DB-7F42-B0E8-4C846B6D9869}" srcOrd="0" destOrd="0" presId="urn:microsoft.com/office/officeart/2005/8/layout/vList2"/>
    <dgm:cxn modelId="{5301B4A4-247C-404F-800E-A6B5290D6356}" srcId="{4C020F9A-4ACD-4D55-861E-EC7139A714B1}" destId="{9EAE3C1D-DC5E-4AD4-8D89-6375B9AE15A3}" srcOrd="2" destOrd="0" parTransId="{8A6C6EA1-1913-43CD-8FF4-530AD8399AA3}" sibTransId="{D77EC46D-4B41-4D20-95C7-921AEF8F2C10}"/>
    <dgm:cxn modelId="{314CABD1-8EC3-4E7F-BB42-56826D85B9AE}" srcId="{4C020F9A-4ACD-4D55-861E-EC7139A714B1}" destId="{1F42D885-8342-46BC-B9F1-304B978E1150}" srcOrd="0" destOrd="0" parTransId="{C1E58E52-C53F-47EB-BE20-90ACEC5676B3}" sibTransId="{4732793C-F094-499D-806C-ECE0FE04D7E2}"/>
    <dgm:cxn modelId="{CD01DCE1-3BF5-4E24-9D6D-CCEAFCEA2C41}" srcId="{4C020F9A-4ACD-4D55-861E-EC7139A714B1}" destId="{8483509D-CE60-4B49-883A-9A1DA17D4DE3}" srcOrd="1" destOrd="0" parTransId="{1393BC17-F029-4D94-B64D-6FA5CC70F762}" sibTransId="{CE9C9803-5936-46FD-AE95-1910AE59EAD7}"/>
    <dgm:cxn modelId="{6D77E4E7-FD65-0042-A198-BD626F611ECC}" type="presOf" srcId="{4C020F9A-4ACD-4D55-861E-EC7139A714B1}" destId="{333BE2AD-83D8-4F40-BB2D-8360D5792301}" srcOrd="0" destOrd="0" presId="urn:microsoft.com/office/officeart/2005/8/layout/vList2"/>
    <dgm:cxn modelId="{1DE038DA-5256-254F-87AC-FE07D9145C97}" type="presParOf" srcId="{333BE2AD-83D8-4F40-BB2D-8360D5792301}" destId="{13542589-54F8-F942-B0B9-B2E2DF5F77D9}" srcOrd="0" destOrd="0" presId="urn:microsoft.com/office/officeart/2005/8/layout/vList2"/>
    <dgm:cxn modelId="{896DE1F1-A5EF-4B46-8C75-B46FFCE29ECC}" type="presParOf" srcId="{333BE2AD-83D8-4F40-BB2D-8360D5792301}" destId="{21CA6306-DB70-8A4B-8F71-5F01E4149CB3}" srcOrd="1" destOrd="0" presId="urn:microsoft.com/office/officeart/2005/8/layout/vList2"/>
    <dgm:cxn modelId="{9693EB84-DF45-B647-BECF-5ECDDE9D20ED}" type="presParOf" srcId="{333BE2AD-83D8-4F40-BB2D-8360D5792301}" destId="{5E0E36DA-21DB-7F42-B0E8-4C846B6D9869}" srcOrd="2" destOrd="0" presId="urn:microsoft.com/office/officeart/2005/8/layout/vList2"/>
    <dgm:cxn modelId="{D6E4532D-4A66-224C-BA08-070402DA0562}" type="presParOf" srcId="{333BE2AD-83D8-4F40-BB2D-8360D5792301}" destId="{94C46726-F71C-B04B-85F3-69E2A4C27046}" srcOrd="3" destOrd="0" presId="urn:microsoft.com/office/officeart/2005/8/layout/vList2"/>
    <dgm:cxn modelId="{8212E1EA-B431-3741-BCA2-FBD8E75898A4}" type="presParOf" srcId="{333BE2AD-83D8-4F40-BB2D-8360D5792301}" destId="{0084A7EF-CB29-B248-9E5A-31FC82AF19A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BD268-3A28-AC41-A899-AF9B034ED12B}">
      <dsp:nvSpPr>
        <dsp:cNvPr id="0" name=""/>
        <dsp:cNvSpPr/>
      </dsp:nvSpPr>
      <dsp:spPr>
        <a:xfrm>
          <a:off x="0" y="3522846"/>
          <a:ext cx="4191000" cy="11562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Some 25,000 came to London; many of these to Spitalfields</a:t>
          </a:r>
          <a:endParaRPr lang="en-US" sz="2000" kern="1200"/>
        </a:p>
      </dsp:txBody>
      <dsp:txXfrm>
        <a:off x="0" y="3522846"/>
        <a:ext cx="4191000" cy="1156276"/>
      </dsp:txXfrm>
    </dsp:sp>
    <dsp:sp modelId="{A9F3AB66-C93C-4849-AEB1-1E10367B1D91}">
      <dsp:nvSpPr>
        <dsp:cNvPr id="0" name=""/>
        <dsp:cNvSpPr/>
      </dsp:nvSpPr>
      <dsp:spPr>
        <a:xfrm rot="10800000">
          <a:off x="0" y="1761836"/>
          <a:ext cx="4191000" cy="177835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Fleeing religious persecution in France: ‘asylum seekers’</a:t>
          </a:r>
          <a:endParaRPr lang="en-US" sz="2000" kern="1200"/>
        </a:p>
      </dsp:txBody>
      <dsp:txXfrm rot="10800000">
        <a:off x="0" y="1761836"/>
        <a:ext cx="4191000" cy="1155520"/>
      </dsp:txXfrm>
    </dsp:sp>
    <dsp:sp modelId="{28179FA7-4AF2-0C4E-91B2-95DD62A76958}">
      <dsp:nvSpPr>
        <dsp:cNvPr id="0" name=""/>
        <dsp:cNvSpPr/>
      </dsp:nvSpPr>
      <dsp:spPr>
        <a:xfrm rot="10800000">
          <a:off x="0" y="827"/>
          <a:ext cx="4191000" cy="177835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1670--1710: Huguenots –  members of the Protestant Reformed Church of France – arrive in England</a:t>
          </a:r>
          <a:endParaRPr lang="en-US" sz="2000" kern="1200"/>
        </a:p>
      </dsp:txBody>
      <dsp:txXfrm rot="10800000">
        <a:off x="0" y="827"/>
        <a:ext cx="4191000" cy="1155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42589-54F8-F942-B0B9-B2E2DF5F77D9}">
      <dsp:nvSpPr>
        <dsp:cNvPr id="0" name=""/>
        <dsp:cNvSpPr/>
      </dsp:nvSpPr>
      <dsp:spPr>
        <a:xfrm>
          <a:off x="0" y="221274"/>
          <a:ext cx="4643438" cy="13425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Jews – unlike Huguenots – not warmly welcomed</a:t>
          </a:r>
          <a:endParaRPr lang="en-US" sz="2400" kern="1200"/>
        </a:p>
      </dsp:txBody>
      <dsp:txXfrm>
        <a:off x="65539" y="286813"/>
        <a:ext cx="4512360" cy="1211496"/>
      </dsp:txXfrm>
    </dsp:sp>
    <dsp:sp modelId="{5E0E36DA-21DB-7F42-B0E8-4C846B6D9869}">
      <dsp:nvSpPr>
        <dsp:cNvPr id="0" name=""/>
        <dsp:cNvSpPr/>
      </dsp:nvSpPr>
      <dsp:spPr>
        <a:xfrm>
          <a:off x="0" y="1632969"/>
          <a:ext cx="4643438" cy="13425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Jewish immigration prompted first UK law designed to limit immigration: the Aliens Act (1905)</a:t>
          </a:r>
          <a:endParaRPr lang="en-US" sz="2400" kern="1200"/>
        </a:p>
      </dsp:txBody>
      <dsp:txXfrm>
        <a:off x="65539" y="1698508"/>
        <a:ext cx="4512360" cy="1211496"/>
      </dsp:txXfrm>
    </dsp:sp>
    <dsp:sp modelId="{0084A7EF-CB29-B248-9E5A-31FC82AF19AC}">
      <dsp:nvSpPr>
        <dsp:cNvPr id="0" name=""/>
        <dsp:cNvSpPr/>
      </dsp:nvSpPr>
      <dsp:spPr>
        <a:xfrm>
          <a:off x="0" y="3044664"/>
          <a:ext cx="4643438" cy="13425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In 1930s: British Union of Fascists (led by Oswald Moseley) stoked anti-semitic prejudice</a:t>
          </a:r>
          <a:endParaRPr lang="en-US" sz="2400" kern="1200"/>
        </a:p>
      </dsp:txBody>
      <dsp:txXfrm>
        <a:off x="65539" y="3110203"/>
        <a:ext cx="4512360" cy="1211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3C682-23B6-51C4-873E-7B6C031F4B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5064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E99A5-36EB-3E16-D2BF-B29DA87096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05238" y="0"/>
            <a:ext cx="2911475" cy="5064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E8509C36-F0FA-1E4C-B3DA-4650FB365BE2}" type="datetimeFigureOut">
              <a:rPr lang="en-US" altLang="en-US"/>
              <a:pPr/>
              <a:t>5/9/24</a:t>
            </a:fld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E89AD-40BE-F308-8647-94EFD9CE0C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613900"/>
            <a:ext cx="2911475" cy="5064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4016B-F861-032B-6A0E-D5A06A7C04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05238" y="9613900"/>
            <a:ext cx="2911475" cy="5064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1611FEA5-B494-B94C-A070-F6C5E5BCBBAE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EFC3A-D3C8-86C7-9222-D52D1734E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D1294B-B413-B947-8D50-69E35192FBEF}" type="datetimeFigureOut">
              <a:rPr lang="en-US" altLang="en-US"/>
              <a:pPr/>
              <a:t>5/9/24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A5F4F-EBDA-BE49-D94A-F0A34EA50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6A768-A81A-F0D5-C086-F3F4D6DC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89AE7-BBD6-E948-B670-F13129180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793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FA79B-5819-E18B-35AE-BFAE59DB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CCFCE1-34D8-9E49-853B-6581E5CD5F0D}" type="datetimeFigureOut">
              <a:rPr lang="en-US" altLang="en-US"/>
              <a:pPr/>
              <a:t>5/9/24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2B97C-910A-DDA3-24BD-61B12FC97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D12E6-7D58-64C9-3760-C8893226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57F9A-A6C5-F742-B67A-156A76B876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57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A8737-6FBF-B47E-710D-F3A141033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9C2EBD-476D-FA47-A282-3AE2289DEBFD}" type="datetimeFigureOut">
              <a:rPr lang="en-US" altLang="en-US"/>
              <a:pPr/>
              <a:t>5/9/24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524B4-B6D8-924D-6971-682B6FD5F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57B6-30C3-0369-7C1A-B99A4BFA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A091A-010D-134F-950E-DCABAA1ECA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66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39CC2-4A95-588A-3998-A8BEC084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50C528-BE5D-0E47-8C5B-5A23032C9E64}" type="datetimeFigureOut">
              <a:rPr lang="en-US" altLang="en-US"/>
              <a:pPr/>
              <a:t>5/9/24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59BC-A23E-40D0-115C-739A0D01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E1F05-3E26-93BA-FC30-A457337D1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BF5A1-EC21-7449-A799-1B49FE5381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20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CE19A-B35A-6CEB-9B0D-048EB1B0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85DD25-98AF-7F49-BC9D-6E5933F1C9CD}" type="datetimeFigureOut">
              <a:rPr lang="en-US" altLang="en-US"/>
              <a:pPr/>
              <a:t>5/9/24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316CD-F27F-EF8A-9041-086C4270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AD661-7C27-06D7-0439-7E77BEBA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55AFA-9022-B54E-8B18-9329EF2315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86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6A3E08-DEF0-A95B-928D-3754CC178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D14CEB-F3EC-CC44-8161-0A98ADCDD591}" type="datetimeFigureOut">
              <a:rPr lang="en-US" altLang="en-US"/>
              <a:pPr/>
              <a:t>5/9/24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ECEF5D-0A0F-6980-EA8D-0E100DE8E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D441E4-8030-62F4-F69D-7DED59EC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19B53-078C-0940-9727-2A8ACC39B4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73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C238659-6F87-A624-6BDD-E10667471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DE6F79-1ED0-FF48-B53B-F47496D1B092}" type="datetimeFigureOut">
              <a:rPr lang="en-US" altLang="en-US"/>
              <a:pPr/>
              <a:t>5/9/24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07B9F1-4EDF-23B8-82B6-10D8503E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2DCD48-F87D-48A9-8B06-58486DEB2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DD5B5-878C-894F-B7DF-A88903F72D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80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DB45729-8CAB-429B-DDF4-C8AADE22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8F63B0-715D-6A41-88AE-7B16CEC5CAC4}" type="datetimeFigureOut">
              <a:rPr lang="en-US" altLang="en-US"/>
              <a:pPr/>
              <a:t>5/9/24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DF9E4C-25BC-96A2-A33B-DDB0AE5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7E0B5-3F32-130E-1FC2-ABE66691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D79BF-1AD1-7A4E-A283-65BC7CA56E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26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71F0992-A25B-6101-2B2C-2BCB131D2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306855-47CD-7941-BA0A-91DABF1C5073}" type="datetimeFigureOut">
              <a:rPr lang="en-US" altLang="en-US"/>
              <a:pPr/>
              <a:t>5/9/24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1D0CBC-C767-68B1-C386-5B7B11355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97D9FD-B87F-7A2A-095A-AE1EAD07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024DE-0EF6-E34D-8349-40CD1BA77D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41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80BA31-76F4-13F0-5160-12F3ABC18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D371D8-5070-3649-9679-FA046FDE88BA}" type="datetimeFigureOut">
              <a:rPr lang="en-US" altLang="en-US"/>
              <a:pPr/>
              <a:t>5/9/24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73F3D0-F8C4-A861-97C5-CE0AA59A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087336-1F08-5058-0341-EC7E3D258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CC3BC-6D01-9445-8DEC-3E93996317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98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C5AD12-FB7B-AECE-DE21-0EE0379BB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7C1219-4A71-1949-A58D-AF53ED5AB21A}" type="datetimeFigureOut">
              <a:rPr lang="en-US" altLang="en-US"/>
              <a:pPr/>
              <a:t>5/9/24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8B8662-1DFB-F9E6-1072-A4CDAEA39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D293CE-4CC0-E4AB-A68F-3007E1606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C7C3B-D6EF-BA4D-BBFF-91C3C8B21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15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BB876D2-8577-FDB0-B361-F56B34CC39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AE0DF33-7633-5AB2-13C7-8A81AC4E59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D6CD3-732B-D622-4B0E-5CCEC3A71A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056B1D58-4A37-2643-8CC6-DD744D78A4E3}" type="datetimeFigureOut">
              <a:rPr lang="en-US" altLang="en-US"/>
              <a:pPr/>
              <a:t>5/9/24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E98E4-98D3-4434-F193-9ECEF8638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9D31E-5CE8-6FF9-1CE8-DBBA2E460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75714969-2F79-7E4C-B9D5-7D4C2DE3A55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hyperlink" Target="http://www.freedompress.org.uk/news/wp-content/uploads/Freedom-Bookshop21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345" name="Freeform: Shape 14344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656480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347" name="Freeform: Shape 14346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2493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37" name="Title 1">
            <a:extLst>
              <a:ext uri="{FF2B5EF4-FFF2-40B4-BE49-F238E27FC236}">
                <a16:creationId xmlns:a16="http://schemas.microsoft.com/office/drawing/2014/main" id="{6569101F-814E-0DDB-438E-00C68AE21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823" y="1106034"/>
            <a:ext cx="3764306" cy="3204134"/>
          </a:xfrm>
        </p:spPr>
        <p:txBody>
          <a:bodyPr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GB" altLang="en-US" sz="4300"/>
              <a:t>London’s East End:</a:t>
            </a:r>
            <a:br>
              <a:rPr lang="en-GB" altLang="en-US" sz="4300"/>
            </a:br>
            <a:r>
              <a:rPr lang="en-GB" altLang="en-US" sz="4300"/>
              <a:t>Immigration and Development</a:t>
            </a:r>
          </a:p>
        </p:txBody>
      </p:sp>
      <p:sp>
        <p:nvSpPr>
          <p:cNvPr id="14349" name="Rectangle 1434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60317FD9-91B6-B46F-CE04-4A8090BB2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553" y="862749"/>
            <a:ext cx="3531623" cy="2269067"/>
          </a:xfrm>
          <a:prstGeom prst="rect">
            <a:avLst/>
          </a:prstGeom>
        </p:spPr>
      </p:pic>
      <p:sp>
        <p:nvSpPr>
          <p:cNvPr id="14351" name="Rectangle 1435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4546920"/>
            <a:ext cx="3764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rowd of people walking on a street&#10;&#10;Description automatically generated">
            <a:extLst>
              <a:ext uri="{FF2B5EF4-FFF2-40B4-BE49-F238E27FC236}">
                <a16:creationId xmlns:a16="http://schemas.microsoft.com/office/drawing/2014/main" id="{0B6241CC-EB15-9634-8952-45BBA244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553" y="3844763"/>
            <a:ext cx="3531625" cy="21542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0" name="Rectangle 2355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3" name="Title 1">
            <a:extLst>
              <a:ext uri="{FF2B5EF4-FFF2-40B4-BE49-F238E27FC236}">
                <a16:creationId xmlns:a16="http://schemas.microsoft.com/office/drawing/2014/main" id="{28A8B2D4-C1E2-A898-E939-3A424CDC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4700"/>
              <a:t>Irish labour migration</a:t>
            </a:r>
            <a:endParaRPr lang="en-US" altLang="en-US" sz="4700"/>
          </a:p>
        </p:txBody>
      </p:sp>
      <p:sp>
        <p:nvSpPr>
          <p:cNvPr id="2356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B5C7B185-3E43-E925-7256-F1E2A67FC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660904"/>
            <a:ext cx="3614166" cy="3547872"/>
          </a:xfrm>
        </p:spPr>
        <p:txBody>
          <a:bodyPr anchor="t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1500"/>
              <a:t>From 1730: Irish weavers arrive to work in silk trade</a:t>
            </a:r>
          </a:p>
          <a:p>
            <a:pPr eaLnBrk="1" hangingPunct="1">
              <a:lnSpc>
                <a:spcPct val="90000"/>
              </a:lnSpc>
            </a:pPr>
            <a:endParaRPr lang="en-US" altLang="en-US" sz="1500"/>
          </a:p>
          <a:p>
            <a:pPr eaLnBrk="1" hangingPunct="1">
              <a:lnSpc>
                <a:spcPct val="90000"/>
              </a:lnSpc>
            </a:pPr>
            <a:r>
              <a:rPr lang="en-US" altLang="en-US" sz="1500"/>
              <a:t>Long working  hours for little money forced them to organize illegal trade unions</a:t>
            </a:r>
          </a:p>
          <a:p>
            <a:pPr eaLnBrk="1" hangingPunct="1">
              <a:lnSpc>
                <a:spcPct val="90000"/>
              </a:lnSpc>
            </a:pPr>
            <a:endParaRPr lang="en-US" altLang="en-US" sz="1500"/>
          </a:p>
          <a:p>
            <a:pPr eaLnBrk="1" hangingPunct="1">
              <a:lnSpc>
                <a:spcPct val="90000"/>
              </a:lnSpc>
            </a:pPr>
            <a:r>
              <a:rPr lang="en-GB" altLang="en-US" sz="1500"/>
              <a:t>Frequent riots and  other protests against wages and working conditions</a:t>
            </a:r>
          </a:p>
          <a:p>
            <a:pPr eaLnBrk="1" hangingPunct="1">
              <a:lnSpc>
                <a:spcPct val="90000"/>
              </a:lnSpc>
            </a:pPr>
            <a:endParaRPr lang="en-GB" altLang="en-US" sz="1500"/>
          </a:p>
          <a:p>
            <a:pPr eaLnBrk="1" hangingPunct="1">
              <a:lnSpc>
                <a:spcPct val="90000"/>
              </a:lnSpc>
            </a:pPr>
            <a:r>
              <a:rPr lang="en-GB" altLang="en-US" sz="1500"/>
              <a:t>1769: Spitalfields Riots: soldiers try to arrest an entire meeting of weavers; meet resistance; fire on weavers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1500"/>
              <a:t>Two men hanged, one Irish; one Huguenot</a:t>
            </a:r>
            <a:endParaRPr lang="en-US" altLang="en-US" sz="1500"/>
          </a:p>
        </p:txBody>
      </p:sp>
      <p:pic>
        <p:nvPicPr>
          <p:cNvPr id="23555" name="Picture 3" descr="Screen shot 2012-02-04 at 18.58.41.png">
            <a:extLst>
              <a:ext uri="{FF2B5EF4-FFF2-40B4-BE49-F238E27FC236}">
                <a16:creationId xmlns:a16="http://schemas.microsoft.com/office/drawing/2014/main" id="{8A47B27F-8933-CAE3-9CB7-63C202EC6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4286" y="1667405"/>
            <a:ext cx="4094226" cy="3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5" name="Rectangle 24584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74D3E-27E5-C657-C27B-E934F09E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56032"/>
            <a:ext cx="7879842" cy="1014984"/>
          </a:xfrm>
        </p:spPr>
        <p:txBody>
          <a:bodyPr rtlCol="0" anchor="b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100">
                <a:ea typeface="+mj-ea"/>
                <a:cs typeface="+mj-cs"/>
              </a:rPr>
              <a:t>Jewish immigration: </a:t>
            </a:r>
            <a:br>
              <a:rPr lang="en-US" sz="3100">
                <a:ea typeface="+mj-ea"/>
                <a:cs typeface="+mj-cs"/>
              </a:rPr>
            </a:br>
            <a:r>
              <a:rPr lang="en-US" sz="3100">
                <a:ea typeface="+mj-ea"/>
                <a:cs typeface="+mj-cs"/>
              </a:rPr>
              <a:t>seeking work and asylum  </a:t>
            </a:r>
          </a:p>
        </p:txBody>
      </p:sp>
      <p:sp>
        <p:nvSpPr>
          <p:cNvPr id="24587" name="Rectangle 24586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589" name="Rectangle 24588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234B496A-BFBB-3A7D-CF3D-D8042D91186E}"/>
              </a:ext>
            </a:extLst>
          </p:cNvPr>
          <p:cNvSpPr>
            <a:spLocks/>
          </p:cNvSpPr>
          <p:nvPr/>
        </p:nvSpPr>
        <p:spPr>
          <a:xfrm>
            <a:off x="942966" y="1926266"/>
            <a:ext cx="4451436" cy="4345450"/>
          </a:xfrm>
          <a:prstGeom prst="rect">
            <a:avLst/>
          </a:prstGeom>
        </p:spPr>
        <p:txBody>
          <a:bodyPr/>
          <a:lstStyle/>
          <a:p>
            <a:pPr defTabSz="384048">
              <a:spcAft>
                <a:spcPts val="600"/>
              </a:spcAft>
            </a:pPr>
            <a:r>
              <a:rPr lang="en-GB" altLang="en-US" sz="21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1881—1914: over 2 million Jews flee economic hardship and brutal persecution in Russia and Eastern Europe.</a:t>
            </a:r>
          </a:p>
          <a:p>
            <a:pPr defTabSz="384048">
              <a:spcAft>
                <a:spcPts val="600"/>
              </a:spcAft>
            </a:pPr>
            <a:r>
              <a:rPr lang="en-GB" altLang="en-US" sz="21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120,000 come to England; many to Spitalfields </a:t>
            </a:r>
          </a:p>
          <a:p>
            <a:pPr defTabSz="384048">
              <a:spcAft>
                <a:spcPts val="600"/>
              </a:spcAft>
            </a:pPr>
            <a:r>
              <a:rPr lang="en-GB" altLang="en-US" sz="21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By 1900 Jews are 95% of the population in the Wentworth Street district of Spitalfields</a:t>
            </a:r>
          </a:p>
          <a:p>
            <a:pPr defTabSz="384048">
              <a:spcAft>
                <a:spcPts val="600"/>
              </a:spcAft>
            </a:pPr>
            <a:r>
              <a:rPr lang="en-GB" altLang="en-US" sz="21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As they grew wealthier, Jews moved to suburbs like Golders Green and Hendon</a:t>
            </a:r>
          </a:p>
          <a:p>
            <a:pPr defTabSz="384048">
              <a:spcAft>
                <a:spcPts val="600"/>
              </a:spcAft>
            </a:pPr>
            <a:endParaRPr lang="en-GB" altLang="en-US" sz="2100" kern="120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eaLnBrk="1" hangingPunct="1">
              <a:spcAft>
                <a:spcPts val="600"/>
              </a:spcAft>
            </a:pPr>
            <a:endParaRPr lang="en-US" altLang="en-US" sz="2500"/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26F05A6C-249C-9910-7F07-F16715B1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60" y="1932974"/>
            <a:ext cx="2624174" cy="214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5">
            <a:extLst>
              <a:ext uri="{FF2B5EF4-FFF2-40B4-BE49-F238E27FC236}">
                <a16:creationId xmlns:a16="http://schemas.microsoft.com/office/drawing/2014/main" id="{308C9186-CE3E-1E3D-AE8F-AF1791957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404" y="4384081"/>
            <a:ext cx="2220351" cy="204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84048" indent="-384048" defTabSz="384048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352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Jewish community now almost entirely gone 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altLang="en-US" sz="28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ECFAD8FF-325F-F1FF-217A-060006989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535488" cy="1425575"/>
          </a:xfrm>
        </p:spPr>
        <p:txBody>
          <a:bodyPr/>
          <a:lstStyle/>
          <a:p>
            <a:pPr algn="l" eaLnBrk="1" hangingPunct="1"/>
            <a:br>
              <a:rPr lang="en-US" altLang="en-US" sz="3600"/>
            </a:br>
            <a:r>
              <a:rPr lang="en-US" altLang="en-US" sz="3600"/>
              <a:t>Jewish immigration: </a:t>
            </a:r>
            <a:br>
              <a:rPr lang="en-US" altLang="en-US" sz="3600"/>
            </a:br>
            <a:r>
              <a:rPr lang="en-US" altLang="en-US" sz="3600"/>
              <a:t>seeking work and asylum </a:t>
            </a:r>
            <a:br>
              <a:rPr lang="en-GB" altLang="en-US" sz="3600"/>
            </a:br>
            <a:endParaRPr lang="en-GB" altLang="en-US" sz="3600"/>
          </a:p>
        </p:txBody>
      </p:sp>
      <p:graphicFrame>
        <p:nvGraphicFramePr>
          <p:cNvPr id="25606" name="Content Placeholder 2">
            <a:extLst>
              <a:ext uri="{FF2B5EF4-FFF2-40B4-BE49-F238E27FC236}">
                <a16:creationId xmlns:a16="http://schemas.microsoft.com/office/drawing/2014/main" id="{19070143-3BDC-8F4E-BFD9-205CF4039C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133600"/>
          <a:ext cx="4643438" cy="4608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603" name="Picture 2" descr="http://www.eastendtalking.org.uk/files/zones/ourHistory/images/theBattle.jpg">
            <a:extLst>
              <a:ext uri="{FF2B5EF4-FFF2-40B4-BE49-F238E27FC236}">
                <a16:creationId xmlns:a16="http://schemas.microsoft.com/office/drawing/2014/main" id="{EC4F1793-8BD5-0BEE-01EE-B4F131170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0"/>
            <a:ext cx="42052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4">
            <a:extLst>
              <a:ext uri="{FF2B5EF4-FFF2-40B4-BE49-F238E27FC236}">
                <a16:creationId xmlns:a16="http://schemas.microsoft.com/office/drawing/2014/main" id="{6F47A06B-DA25-6BF1-17D4-34DA51DAD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3213100"/>
            <a:ext cx="42846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>
                <a:latin typeface="Calibri" panose="020F0502020204030204" pitchFamily="34" charset="0"/>
              </a:rPr>
              <a:t>1936: Battle of Cable Street: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en-US">
                <a:latin typeface="Calibri" panose="020F0502020204030204" pitchFamily="34" charset="0"/>
              </a:rPr>
              <a:t>Anti-fascists fought the Metropolitan Police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en-US">
                <a:latin typeface="Calibri" panose="020F0502020204030204" pitchFamily="34" charset="0"/>
              </a:rPr>
              <a:t>The police wanted to ensure that British Union of Fascists could march through the East End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en-US">
                <a:latin typeface="Calibri" panose="020F0502020204030204" pitchFamily="34" charset="0"/>
              </a:rPr>
              <a:t>The protests led to the march being called off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3" name="Rectangle 26632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5" name="Title 1">
            <a:extLst>
              <a:ext uri="{FF2B5EF4-FFF2-40B4-BE49-F238E27FC236}">
                <a16:creationId xmlns:a16="http://schemas.microsoft.com/office/drawing/2014/main" id="{C519F460-B50C-03C3-4EAE-1106E6F1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56032"/>
            <a:ext cx="7879842" cy="1014984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/>
              <a:t>Bangladeshi immigration</a:t>
            </a:r>
          </a:p>
        </p:txBody>
      </p:sp>
      <p:sp>
        <p:nvSpPr>
          <p:cNvPr id="26635" name="Rectangle 26634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637" name="Rectangle 26636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33C4714D-7B1B-A83B-E663-BD174A215DEA}"/>
              </a:ext>
            </a:extLst>
          </p:cNvPr>
          <p:cNvSpPr>
            <a:spLocks/>
          </p:cNvSpPr>
          <p:nvPr/>
        </p:nvSpPr>
        <p:spPr>
          <a:xfrm>
            <a:off x="1125399" y="1926266"/>
            <a:ext cx="3905222" cy="4357524"/>
          </a:xfrm>
          <a:prstGeom prst="rect">
            <a:avLst/>
          </a:prstGeom>
        </p:spPr>
        <p:txBody>
          <a:bodyPr/>
          <a:lstStyle/>
          <a:p>
            <a:pPr defTabSz="361188">
              <a:lnSpc>
                <a:spcPct val="80000"/>
              </a:lnSpc>
              <a:spcAft>
                <a:spcPts val="600"/>
              </a:spcAft>
            </a:pPr>
            <a:r>
              <a:rPr lang="en-US" altLang="en-US" sz="1975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Immigrants from what is  now Bangladesh came to East London as early as late 1600s</a:t>
            </a:r>
          </a:p>
          <a:p>
            <a:pPr marL="361188" lvl="1" defTabSz="361188">
              <a:lnSpc>
                <a:spcPct val="80000"/>
              </a:lnSpc>
              <a:spcAft>
                <a:spcPts val="600"/>
              </a:spcAft>
            </a:pPr>
            <a:r>
              <a:rPr lang="en-US" altLang="en-US" sz="1738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Sailors (</a:t>
            </a:r>
            <a:r>
              <a:rPr lang="en-US" altLang="en-US" sz="1738" 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lascars</a:t>
            </a:r>
            <a:r>
              <a:rPr lang="en-US" altLang="en-US" sz="1738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) on East India Company merchant ships</a:t>
            </a:r>
          </a:p>
          <a:p>
            <a:pPr defTabSz="361188">
              <a:lnSpc>
                <a:spcPct val="80000"/>
              </a:lnSpc>
              <a:spcAft>
                <a:spcPts val="600"/>
              </a:spcAft>
            </a:pPr>
            <a:endParaRPr lang="en-US" altLang="en-US" sz="1975" kern="120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defTabSz="361188">
              <a:lnSpc>
                <a:spcPct val="80000"/>
              </a:lnSpc>
              <a:spcAft>
                <a:spcPts val="600"/>
              </a:spcAft>
            </a:pPr>
            <a:r>
              <a:rPr lang="en-US" altLang="en-US" sz="1975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Significant Bengali migration to England from 1960s</a:t>
            </a:r>
          </a:p>
          <a:p>
            <a:pPr defTabSz="361188">
              <a:lnSpc>
                <a:spcPct val="80000"/>
              </a:lnSpc>
              <a:spcAft>
                <a:spcPts val="600"/>
              </a:spcAft>
            </a:pPr>
            <a:endParaRPr lang="en-US" altLang="en-US" sz="1975" kern="120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defTabSz="361188">
              <a:lnSpc>
                <a:spcPct val="80000"/>
              </a:lnSpc>
              <a:spcAft>
                <a:spcPts val="600"/>
              </a:spcAft>
            </a:pPr>
            <a:r>
              <a:rPr lang="en-US" altLang="en-US" sz="1975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Migration driven by search for work</a:t>
            </a:r>
          </a:p>
          <a:p>
            <a:pPr defTabSz="361188">
              <a:lnSpc>
                <a:spcPct val="80000"/>
              </a:lnSpc>
              <a:spcAft>
                <a:spcPts val="600"/>
              </a:spcAft>
            </a:pPr>
            <a:endParaRPr lang="en-US" altLang="en-US" sz="1975" kern="120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defTabSz="361188">
              <a:lnSpc>
                <a:spcPct val="80000"/>
              </a:lnSpc>
              <a:spcAft>
                <a:spcPts val="600"/>
              </a:spcAft>
            </a:pPr>
            <a:r>
              <a:rPr lang="en-US" altLang="en-US" sz="1975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And for security: upheavals of Partition in 1947 – creation of Pakistan and India – and of 1971 war, which created Bangladesh 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endParaRPr lang="en-US" altLang="en-US" sz="2500"/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94EBF461-A3C8-6096-94C7-B003863A3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13" y="1950271"/>
            <a:ext cx="2842688" cy="191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>
            <a:extLst>
              <a:ext uri="{FF2B5EF4-FFF2-40B4-BE49-F238E27FC236}">
                <a16:creationId xmlns:a16="http://schemas.microsoft.com/office/drawing/2014/main" id="{11B319B1-ADC6-16ED-39CE-9929AB6A2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621" y="4046279"/>
            <a:ext cx="2987980" cy="221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70891" indent="-270891" defTabSz="361188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9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Pakistan, and Bangladesh, part of Commonwealth: British Nationality Act 1947 gave Commonwealth citizens right of entry to UK</a:t>
            </a:r>
          </a:p>
          <a:p>
            <a:pPr marL="270891" indent="-270891" defTabSz="361188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9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Later acts restricted entry</a:t>
            </a:r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6" name="Rectangle 2765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49" name="Title 1">
            <a:extLst>
              <a:ext uri="{FF2B5EF4-FFF2-40B4-BE49-F238E27FC236}">
                <a16:creationId xmlns:a16="http://schemas.microsoft.com/office/drawing/2014/main" id="{BDDB358D-20F3-742D-6167-1FED21FE5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4700"/>
              <a:t>Bangladeshi community </a:t>
            </a:r>
            <a:endParaRPr lang="en-GB" altLang="en-US" sz="4700"/>
          </a:p>
        </p:txBody>
      </p:sp>
      <p:sp>
        <p:nvSpPr>
          <p:cNvPr id="2765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CA5FBC88-F51C-7FFD-FABB-83A5DED05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660904"/>
            <a:ext cx="3614166" cy="3547872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altLang="en-US" sz="1900"/>
              <a:t>Early arrivals mainly single working men</a:t>
            </a:r>
          </a:p>
          <a:p>
            <a:pPr eaLnBrk="1" hangingPunct="1"/>
            <a:r>
              <a:rPr lang="en-US" altLang="en-US" sz="1900"/>
              <a:t>Joined later by families</a:t>
            </a:r>
          </a:p>
          <a:p>
            <a:pPr eaLnBrk="1" hangingPunct="1"/>
            <a:r>
              <a:rPr lang="en-US" altLang="en-US" sz="1900"/>
              <a:t>Many Bangladeshi immigrants settled in and around Brick Lane; as well as to the east of the area</a:t>
            </a:r>
          </a:p>
          <a:p>
            <a:pPr eaLnBrk="1" hangingPunct="1"/>
            <a:r>
              <a:rPr lang="en-US" altLang="en-US" sz="1900"/>
              <a:t>Most originate from the Sylhet region in north-east Bangladesh</a:t>
            </a:r>
          </a:p>
          <a:p>
            <a:pPr eaLnBrk="1" hangingPunct="1"/>
            <a:endParaRPr lang="en-GB" altLang="en-US" sz="1900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8DF1140B-9A2D-14BD-EF45-AF967694A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4286" y="2200732"/>
            <a:ext cx="4094226" cy="245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80" name="Rectangle 2867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3" name="Title 1">
            <a:extLst>
              <a:ext uri="{FF2B5EF4-FFF2-40B4-BE49-F238E27FC236}">
                <a16:creationId xmlns:a16="http://schemas.microsoft.com/office/drawing/2014/main" id="{5F8711B0-4021-C5D2-A535-1D8F08C9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4700"/>
              <a:t>Bangladeshi community </a:t>
            </a:r>
            <a:endParaRPr lang="en-GB" altLang="en-US" sz="4700"/>
          </a:p>
        </p:txBody>
      </p:sp>
      <p:sp>
        <p:nvSpPr>
          <p:cNvPr id="2868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CB4A3F5F-0F3F-46B4-2A2E-B5B47450B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660904"/>
            <a:ext cx="3614166" cy="3547872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altLang="en-US" sz="1900"/>
              <a:t>Size of Bangldeshi community led to area being named ‘Banglatown’</a:t>
            </a:r>
          </a:p>
          <a:p>
            <a:pPr eaLnBrk="1" hangingPunct="1"/>
            <a:endParaRPr lang="en-US" altLang="en-US" sz="1900"/>
          </a:p>
          <a:p>
            <a:pPr eaLnBrk="1" hangingPunct="1"/>
            <a:r>
              <a:rPr lang="en-US" altLang="en-US" sz="1900"/>
              <a:t>2001, 68 per cent of the  population of the Spitalfields and Banglatown ward was of Bangladeshi origin </a:t>
            </a:r>
            <a:endParaRPr lang="en-GB" altLang="en-US" sz="1900"/>
          </a:p>
          <a:p>
            <a:pPr eaLnBrk="1" hangingPunct="1"/>
            <a:endParaRPr lang="en-GB" altLang="en-US" sz="1900"/>
          </a:p>
        </p:txBody>
      </p:sp>
      <p:pic>
        <p:nvPicPr>
          <p:cNvPr id="28675" name="Picture 4" descr="C:\Users\Patrick Burke\Documents\AA- Patrick's documents\A - Westminster-DPIR-UCU\AAA - DPIR - inc TEACHING\1AAA - Teaching\1AAA - 11-12\1AAA MODULES\1EPO411\Pix\UK\085-b-brick-lane-jama-masjid.jpg">
            <a:extLst>
              <a:ext uri="{FF2B5EF4-FFF2-40B4-BE49-F238E27FC236}">
                <a16:creationId xmlns:a16="http://schemas.microsoft.com/office/drawing/2014/main" id="{68C6855E-D1BD-5583-6B3B-E0CCC75E3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4286" y="1591716"/>
            <a:ext cx="4094226" cy="367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4" name="Rectangle 29703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7" name="Title 1">
            <a:extLst>
              <a:ext uri="{FF2B5EF4-FFF2-40B4-BE49-F238E27FC236}">
                <a16:creationId xmlns:a16="http://schemas.microsoft.com/office/drawing/2014/main" id="{815E1738-06D2-4632-E72A-C7AACC32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56032"/>
            <a:ext cx="7879842" cy="1014984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/>
              <a:t>Bangladeshi community </a:t>
            </a:r>
            <a:endParaRPr lang="en-GB" altLang="en-US"/>
          </a:p>
        </p:txBody>
      </p:sp>
      <p:sp>
        <p:nvSpPr>
          <p:cNvPr id="29706" name="Rectangle 29705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708" name="Rectangle 29707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2AE3619D-BE24-BA11-78ED-F53787A8723A}"/>
              </a:ext>
            </a:extLst>
          </p:cNvPr>
          <p:cNvSpPr>
            <a:spLocks/>
          </p:cNvSpPr>
          <p:nvPr/>
        </p:nvSpPr>
        <p:spPr>
          <a:xfrm>
            <a:off x="999274" y="1926266"/>
            <a:ext cx="3913546" cy="4357524"/>
          </a:xfrm>
          <a:prstGeom prst="rect">
            <a:avLst/>
          </a:prstGeom>
        </p:spPr>
        <p:txBody>
          <a:bodyPr/>
          <a:lstStyle/>
          <a:p>
            <a:pPr defTabSz="374904">
              <a:spcAft>
                <a:spcPts val="600"/>
              </a:spcAft>
            </a:pPr>
            <a:r>
              <a:rPr lang="en-GB" altLang="en-US" sz="1968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Migration from ‘New Commonwealth’ countries (eg, India, Bangladesh, Jamaica) helped prompt restrictive legislation:</a:t>
            </a:r>
          </a:p>
          <a:p>
            <a:pPr marL="374904" lvl="1" defTabSz="374904">
              <a:spcAft>
                <a:spcPts val="600"/>
              </a:spcAft>
            </a:pPr>
            <a:r>
              <a:rPr lang="en-GB" altLang="en-US" sz="164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Eg, Immigration Act 1971</a:t>
            </a:r>
          </a:p>
          <a:p>
            <a:pPr defTabSz="374904">
              <a:spcAft>
                <a:spcPts val="600"/>
              </a:spcAft>
            </a:pPr>
            <a:r>
              <a:rPr lang="en-GB" altLang="en-US" sz="1968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Bangladeshi, and many other ‘New Commonwealth’ immigrants, in London and elsewhere, have been the target of racial prejudice and hostility</a:t>
            </a:r>
          </a:p>
          <a:p>
            <a:pPr defTabSz="374904">
              <a:spcAft>
                <a:spcPts val="600"/>
              </a:spcAft>
            </a:pPr>
            <a:r>
              <a:rPr lang="en-GB" altLang="en-US" sz="1968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1970s saw increasing attacks by the far right National Front</a:t>
            </a:r>
          </a:p>
          <a:p>
            <a:pPr defTabSz="374904">
              <a:spcAft>
                <a:spcPts val="600"/>
              </a:spcAft>
            </a:pPr>
            <a:endParaRPr lang="en-GB" altLang="en-US" sz="1968" kern="120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eaLnBrk="1" hangingPunct="1">
              <a:spcAft>
                <a:spcPts val="600"/>
              </a:spcAft>
            </a:pPr>
            <a:endParaRPr lang="en-GB" altLang="en-US" sz="2400"/>
          </a:p>
        </p:txBody>
      </p:sp>
      <p:pic>
        <p:nvPicPr>
          <p:cNvPr id="29699" name="Picture 7" descr="http://www.worldwrite.org.uk/londonbehindthescenes/bricklane/images/highres/stop10_001.jpg">
            <a:extLst>
              <a:ext uri="{FF2B5EF4-FFF2-40B4-BE49-F238E27FC236}">
                <a16:creationId xmlns:a16="http://schemas.microsoft.com/office/drawing/2014/main" id="{BEB20554-1013-C0E9-13EF-B4604CA5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07" y="2287978"/>
            <a:ext cx="3212319" cy="240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09361F-E3AB-88A9-9435-D62C496929DB}"/>
              </a:ext>
            </a:extLst>
          </p:cNvPr>
          <p:cNvSpPr txBox="1"/>
          <p:nvPr/>
        </p:nvSpPr>
        <p:spPr>
          <a:xfrm>
            <a:off x="5970535" y="4992334"/>
            <a:ext cx="2174191" cy="12914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374904">
              <a:spcAft>
                <a:spcPts val="600"/>
              </a:spcAft>
              <a:defRPr/>
            </a:pPr>
            <a:r>
              <a:rPr lang="en-GB" sz="1968" kern="120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One such attack resulted in the murder of </a:t>
            </a:r>
            <a:r>
              <a:rPr lang="en-GB" sz="1968" kern="1200" err="1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Altab</a:t>
            </a:r>
            <a:r>
              <a:rPr lang="en-GB" sz="1968" kern="120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 Ali in 1978</a:t>
            </a:r>
            <a:endParaRPr lang="en-GB" sz="2400">
              <a:latin typeface="+mn-lt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28" name="Rectangle 3072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1" name="Title 1">
            <a:extLst>
              <a:ext uri="{FF2B5EF4-FFF2-40B4-BE49-F238E27FC236}">
                <a16:creationId xmlns:a16="http://schemas.microsoft.com/office/drawing/2014/main" id="{DC71697A-D31C-2EA8-CD91-12C042931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4700"/>
              <a:t>The Truman Brewery </a:t>
            </a:r>
            <a:endParaRPr lang="en-US" altLang="en-US" sz="4700"/>
          </a:p>
        </p:txBody>
      </p:sp>
      <p:sp>
        <p:nvSpPr>
          <p:cNvPr id="30730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715BDDB2-3CFB-6CC3-5B2F-F472F21F8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660904"/>
            <a:ext cx="3614166" cy="3547872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GB" altLang="en-US" sz="1900"/>
              <a:t>Formerly the Black Eagle brewery</a:t>
            </a:r>
          </a:p>
          <a:p>
            <a:pPr eaLnBrk="1" hangingPunct="1"/>
            <a:r>
              <a:rPr lang="en-GB" altLang="en-US" sz="1900"/>
              <a:t>Brewing on this site began in 1666</a:t>
            </a:r>
          </a:p>
          <a:p>
            <a:pPr eaLnBrk="1" hangingPunct="1"/>
            <a:r>
              <a:rPr lang="en-GB" altLang="en-US" sz="1900"/>
              <a:t>Huguenot immigrants made a significant contribution to the brewery:</a:t>
            </a:r>
          </a:p>
          <a:p>
            <a:pPr lvl="1" eaLnBrk="1" hangingPunct="1"/>
            <a:r>
              <a:rPr lang="en-GB" altLang="en-US" sz="1900"/>
              <a:t>Helped create a popular dark beer called porter</a:t>
            </a:r>
          </a:p>
        </p:txBody>
      </p:sp>
      <p:pic>
        <p:nvPicPr>
          <p:cNvPr id="30723" name="Picture 5" descr="Screen shot 2012-02-04 at 20.56.28.png">
            <a:extLst>
              <a:ext uri="{FF2B5EF4-FFF2-40B4-BE49-F238E27FC236}">
                <a16:creationId xmlns:a16="http://schemas.microsoft.com/office/drawing/2014/main" id="{11920358-BCEE-8765-F930-0FCF3792C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4286" y="924886"/>
            <a:ext cx="4094226" cy="500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7AD0451D-265B-3E66-827A-58976FDF6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3713"/>
            <a:ext cx="4714875" cy="792162"/>
          </a:xfrm>
        </p:spPr>
        <p:txBody>
          <a:bodyPr/>
          <a:lstStyle/>
          <a:p>
            <a:pPr algn="l" eaLnBrk="1" hangingPunct="1"/>
            <a:r>
              <a:rPr lang="en-US" altLang="en-US" sz="3200"/>
              <a:t>Anarchist immigrants to the East End</a:t>
            </a:r>
            <a:endParaRPr lang="en-GB" altLang="en-US" sz="3200"/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A64A53E7-351D-A728-BE4E-88D0B97FB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4500"/>
            <a:ext cx="5619750" cy="1776413"/>
          </a:xfrm>
        </p:spPr>
        <p:txBody>
          <a:bodyPr/>
          <a:lstStyle/>
          <a:p>
            <a:pPr algn="r" eaLnBrk="1" hangingPunct="1"/>
            <a:r>
              <a:rPr lang="en-GB" altLang="en-US" sz="2400"/>
              <a:t>In 1898, Rudolf Rocker, a German non-Jewish anarchist who settled in the East End, became editor of the radical Yiddish paper, </a:t>
            </a:r>
            <a:r>
              <a:rPr lang="en-GB" altLang="en-US" sz="2400" b="1" i="1"/>
              <a:t>Arbeter Fraynd</a:t>
            </a:r>
            <a:r>
              <a:rPr lang="en-GB" altLang="en-US" sz="2400"/>
              <a:t> (</a:t>
            </a:r>
            <a:r>
              <a:rPr lang="en-GB" altLang="en-US" sz="2400" i="1"/>
              <a:t>Worker's Friend)</a:t>
            </a:r>
            <a:endParaRPr lang="en-GB" altLang="en-US" sz="2400"/>
          </a:p>
        </p:txBody>
      </p:sp>
      <p:pic>
        <p:nvPicPr>
          <p:cNvPr id="31747" name="Picture 2" descr="http://www.jewisheastend.com/Rudolf%20Rocker%20by%20Fermin%20Rocker.jpg">
            <a:extLst>
              <a:ext uri="{FF2B5EF4-FFF2-40B4-BE49-F238E27FC236}">
                <a16:creationId xmlns:a16="http://schemas.microsoft.com/office/drawing/2014/main" id="{7C9764A0-64A0-0AC3-0CDD-7E6280EC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0"/>
            <a:ext cx="306705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>
            <a:extLst>
              <a:ext uri="{FF2B5EF4-FFF2-40B4-BE49-F238E27FC236}">
                <a16:creationId xmlns:a16="http://schemas.microsoft.com/office/drawing/2014/main" id="{1DDF0475-219F-9F99-C829-021A993C8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2475"/>
            <a:ext cx="18796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3E95CD-4495-FB33-86F6-690C49D7B594}"/>
              </a:ext>
            </a:extLst>
          </p:cNvPr>
          <p:cNvSpPr txBox="1">
            <a:spLocks/>
          </p:cNvSpPr>
          <p:nvPr/>
        </p:nvSpPr>
        <p:spPr bwMode="auto">
          <a:xfrm>
            <a:off x="1879600" y="4513263"/>
            <a:ext cx="5619750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400" dirty="0">
                <a:latin typeface="+mn-lt"/>
                <a:ea typeface="+mn-ea"/>
              </a:rPr>
              <a:t>In 1886, the Russian anarchist Peter Kropotkin, living in exile in Britain, helped found the anarchist publisher and bookshop, Freedom Press, just off Whitechapel High St. It still operates today.</a:t>
            </a:r>
          </a:p>
        </p:txBody>
      </p:sp>
      <p:pic>
        <p:nvPicPr>
          <p:cNvPr id="31750" name="Picture 9" descr="http://www.freedompress.org.uk/news/wp-content/uploads/Freedom-Bookshop21.jpg">
            <a:hlinkClick r:id="rId4"/>
            <a:extLst>
              <a:ext uri="{FF2B5EF4-FFF2-40B4-BE49-F238E27FC236}">
                <a16:creationId xmlns:a16="http://schemas.microsoft.com/office/drawing/2014/main" id="{FD57F935-CB55-BF27-9CED-B80D1CF7A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4513263"/>
            <a:ext cx="175895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5" name="Rectangle 32774">
            <a:extLst>
              <a:ext uri="{FF2B5EF4-FFF2-40B4-BE49-F238E27FC236}">
                <a16:creationId xmlns:a16="http://schemas.microsoft.com/office/drawing/2014/main" id="{FA3C7DEA-BCC2-4295-8850-147993296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7" name="Rectangle 32776">
            <a:extLst>
              <a:ext uri="{FF2B5EF4-FFF2-40B4-BE49-F238E27FC236}">
                <a16:creationId xmlns:a16="http://schemas.microsoft.com/office/drawing/2014/main" id="{C289949D-B9F6-468A-86FE-2694DC5AE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2769" name="Title 1">
            <a:extLst>
              <a:ext uri="{FF2B5EF4-FFF2-40B4-BE49-F238E27FC236}">
                <a16:creationId xmlns:a16="http://schemas.microsoft.com/office/drawing/2014/main" id="{D9B2F2BE-939E-3DB3-D4CF-C1574320A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1755073"/>
            <a:ext cx="7375161" cy="106680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sz="3100">
                <a:solidFill>
                  <a:schemeClr val="tx2"/>
                </a:solidFill>
              </a:rPr>
              <a:t>Reflect on these questions: </a:t>
            </a:r>
          </a:p>
        </p:txBody>
      </p:sp>
      <p:grpSp>
        <p:nvGrpSpPr>
          <p:cNvPr id="32779" name="Group 32778">
            <a:extLst>
              <a:ext uri="{FF2B5EF4-FFF2-40B4-BE49-F238E27FC236}">
                <a16:creationId xmlns:a16="http://schemas.microsoft.com/office/drawing/2014/main" id="{E4DF0958-0C87-4C28-9554-2FADC788C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00351" y="0"/>
            <a:ext cx="3243649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2780" name="Freeform: Shape 32779">
              <a:extLst>
                <a:ext uri="{FF2B5EF4-FFF2-40B4-BE49-F238E27FC236}">
                  <a16:creationId xmlns:a16="http://schemas.microsoft.com/office/drawing/2014/main" id="{DEC53B48-7B73-49D1-A6FD-9DBF5141E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81" name="Freeform: Shape 32780">
              <a:extLst>
                <a:ext uri="{FF2B5EF4-FFF2-40B4-BE49-F238E27FC236}">
                  <a16:creationId xmlns:a16="http://schemas.microsoft.com/office/drawing/2014/main" id="{7DEDDC41-2C98-4AF1-A0EA-AEEC34827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82" name="Freeform: Shape 32781">
              <a:extLst>
                <a:ext uri="{FF2B5EF4-FFF2-40B4-BE49-F238E27FC236}">
                  <a16:creationId xmlns:a16="http://schemas.microsoft.com/office/drawing/2014/main" id="{D2208F20-F93C-4530-8370-FC7818BAB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83" name="Freeform: Shape 32782">
              <a:extLst>
                <a:ext uri="{FF2B5EF4-FFF2-40B4-BE49-F238E27FC236}">
                  <a16:creationId xmlns:a16="http://schemas.microsoft.com/office/drawing/2014/main" id="{E52F51E0-B50B-43EA-B6AC-C16BD29C3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008455BA-8FA8-8751-B63C-9570CE814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419" y="3049325"/>
            <a:ext cx="7375161" cy="294557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1600">
                <a:solidFill>
                  <a:schemeClr val="tx2"/>
                </a:solidFill>
              </a:rPr>
              <a:t>What have been the drivers of migration to the Spitalfields area?</a:t>
            </a:r>
          </a:p>
          <a:p>
            <a:pPr eaLnBrk="1" hangingPunct="1"/>
            <a:r>
              <a:rPr lang="en-US" altLang="en-US" sz="1600">
                <a:solidFill>
                  <a:schemeClr val="tx2"/>
                </a:solidFill>
              </a:rPr>
              <a:t>What can the history of this area tell us about how immigrants have ‘integrated’?</a:t>
            </a:r>
          </a:p>
          <a:p>
            <a:pPr eaLnBrk="1" hangingPunct="1"/>
            <a:r>
              <a:rPr lang="en-US" altLang="en-US" sz="1600">
                <a:solidFill>
                  <a:schemeClr val="tx2"/>
                </a:solidFill>
              </a:rPr>
              <a:t>How should development be understood now? </a:t>
            </a:r>
          </a:p>
          <a:p>
            <a:pPr eaLnBrk="1" hangingPunct="1"/>
            <a:r>
              <a:rPr lang="en-US" altLang="en-US" sz="1600">
                <a:solidFill>
                  <a:schemeClr val="tx2"/>
                </a:solidFill>
              </a:rPr>
              <a:t>In what way migration enhance development? </a:t>
            </a:r>
          </a:p>
          <a:p>
            <a:pPr eaLnBrk="1" hangingPunct="1"/>
            <a:r>
              <a:rPr lang="en-US" altLang="en-US" sz="1600">
                <a:solidFill>
                  <a:schemeClr val="tx2"/>
                </a:solidFill>
              </a:rPr>
              <a:t>Does East London represent a globalised world: culture, economics and politics? If so, what are the symbols or indicators of this globalised world?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1600">
              <a:solidFill>
                <a:schemeClr val="tx2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tx2"/>
                </a:solidFill>
              </a:rPr>
              <a:t> </a:t>
            </a:r>
          </a:p>
          <a:p>
            <a:pPr eaLnBrk="1" hangingPunct="1"/>
            <a:endParaRPr lang="en-US" altLang="en-US" sz="16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1" name="Title 1">
            <a:extLst>
              <a:ext uri="{FF2B5EF4-FFF2-40B4-BE49-F238E27FC236}">
                <a16:creationId xmlns:a16="http://schemas.microsoft.com/office/drawing/2014/main" id="{3420364E-3F25-D2ED-F52C-F432C580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56032"/>
            <a:ext cx="7879842" cy="1014984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/>
              <a:t>London: East End </a:t>
            </a: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373" name="Rectangle 1537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3D72F28C-8F8A-F18F-63C2-FB0D7DA963CA}"/>
              </a:ext>
            </a:extLst>
          </p:cNvPr>
          <p:cNvSpPr>
            <a:spLocks/>
          </p:cNvSpPr>
          <p:nvPr/>
        </p:nvSpPr>
        <p:spPr>
          <a:xfrm>
            <a:off x="838149" y="1926266"/>
            <a:ext cx="4847455" cy="4357524"/>
          </a:xfrm>
          <a:prstGeom prst="rect">
            <a:avLst/>
          </a:prstGeom>
        </p:spPr>
        <p:txBody>
          <a:bodyPr/>
          <a:lstStyle/>
          <a:p>
            <a:pPr defTabSz="388620">
              <a:lnSpc>
                <a:spcPct val="80000"/>
              </a:lnSpc>
              <a:spcAft>
                <a:spcPts val="600"/>
              </a:spcAft>
            </a:pPr>
            <a:r>
              <a:rPr lang="en-GB" altLang="en-US" sz="2125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Covers the districts to the east and outside the medieval (5th-15th centuries) walled City of London; north of the Thames</a:t>
            </a:r>
          </a:p>
          <a:p>
            <a:pPr defTabSz="388620">
              <a:lnSpc>
                <a:spcPct val="80000"/>
              </a:lnSpc>
              <a:spcAft>
                <a:spcPts val="600"/>
              </a:spcAft>
            </a:pPr>
            <a:endParaRPr lang="en-GB" altLang="en-US" sz="2125" kern="120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defTabSz="388620">
              <a:lnSpc>
                <a:spcPct val="80000"/>
              </a:lnSpc>
              <a:spcAft>
                <a:spcPts val="600"/>
              </a:spcAft>
            </a:pPr>
            <a:r>
              <a:rPr lang="en-GB" altLang="en-US" sz="2125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Grew out of villages clustered around City walls, marshes and Thames</a:t>
            </a:r>
          </a:p>
          <a:p>
            <a:pPr defTabSz="388620">
              <a:lnSpc>
                <a:spcPct val="80000"/>
              </a:lnSpc>
              <a:spcAft>
                <a:spcPts val="600"/>
              </a:spcAft>
            </a:pPr>
            <a:endParaRPr lang="en-GB" altLang="en-US" sz="2125" kern="120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defTabSz="388620">
              <a:lnSpc>
                <a:spcPct val="80000"/>
              </a:lnSpc>
              <a:spcAft>
                <a:spcPts val="600"/>
              </a:spcAft>
            </a:pPr>
            <a:r>
              <a:rPr lang="en-US" altLang="en-US" sz="2125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Defensive wall: built by Romans around London; retained until 18</a:t>
            </a:r>
            <a:r>
              <a:rPr lang="en-US" altLang="en-US" sz="2125" kern="1200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</a:t>
            </a:r>
            <a:r>
              <a:rPr lang="en-US" altLang="en-US" sz="2125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century. </a:t>
            </a:r>
          </a:p>
          <a:p>
            <a:pPr defTabSz="388620">
              <a:lnSpc>
                <a:spcPct val="80000"/>
              </a:lnSpc>
              <a:spcAft>
                <a:spcPts val="600"/>
              </a:spcAft>
            </a:pPr>
            <a:endParaRPr lang="en-GB" altLang="en-US" sz="2125" kern="120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defTabSz="388620">
              <a:lnSpc>
                <a:spcPct val="80000"/>
              </a:lnSpc>
              <a:spcAft>
                <a:spcPts val="600"/>
              </a:spcAft>
            </a:pPr>
            <a:r>
              <a:rPr lang="en-GB" altLang="en-US" sz="2125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East End includes Whitechapel, Stepney, Shoreditch, Tower Hamlets and Hackney   </a:t>
            </a:r>
          </a:p>
          <a:p>
            <a:pPr defTabSz="388620">
              <a:lnSpc>
                <a:spcPct val="80000"/>
              </a:lnSpc>
              <a:spcAft>
                <a:spcPts val="600"/>
              </a:spcAft>
            </a:pPr>
            <a:endParaRPr lang="en-GB" altLang="en-US" sz="2125" kern="120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endParaRPr lang="en-US" altLang="en-US" sz="2500"/>
          </a:p>
        </p:txBody>
      </p:sp>
      <p:pic>
        <p:nvPicPr>
          <p:cNvPr id="15363" name="Picture 5" descr="Screen shot 2012-02-10 at 12.10.10.png">
            <a:extLst>
              <a:ext uri="{FF2B5EF4-FFF2-40B4-BE49-F238E27FC236}">
                <a16:creationId xmlns:a16="http://schemas.microsoft.com/office/drawing/2014/main" id="{A8614720-6779-AC1C-78FC-9A8AB7FC8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406" y="1976761"/>
            <a:ext cx="1866925" cy="25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6">
            <a:extLst>
              <a:ext uri="{FF2B5EF4-FFF2-40B4-BE49-F238E27FC236}">
                <a16:creationId xmlns:a16="http://schemas.microsoft.com/office/drawing/2014/main" id="{2D7452C7-9F1D-764F-D4E6-0DFB7B942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4147" y="4476912"/>
            <a:ext cx="2167260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388620" eaLnBrk="1" hangingPunct="1">
              <a:spcAft>
                <a:spcPts val="600"/>
              </a:spcAft>
            </a:pPr>
            <a:r>
              <a:rPr lang="en-US" altLang="en-US" sz="153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Roman Wall in Tower Hill</a:t>
            </a:r>
            <a:endParaRPr lang="en-US" altLang="en-US" sz="18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5" name="Title 1">
            <a:extLst>
              <a:ext uri="{FF2B5EF4-FFF2-40B4-BE49-F238E27FC236}">
                <a16:creationId xmlns:a16="http://schemas.microsoft.com/office/drawing/2014/main" id="{B452EAE4-5004-D70A-43EC-42518217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0" y="762001"/>
            <a:ext cx="4000647" cy="170824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3500"/>
              <a:t>East End: brief history</a:t>
            </a:r>
            <a:endParaRPr lang="en-US" altLang="en-US" sz="3500" u="sng"/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FBC98E4A-FAEC-807F-38A7-0F501C457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0" y="2470244"/>
            <a:ext cx="4000647" cy="3769835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1400"/>
              <a:t>Immigrants since 17</a:t>
            </a:r>
            <a:r>
              <a:rPr lang="en-GB" altLang="en-US" sz="1400" baseline="30000"/>
              <a:t>th</a:t>
            </a:r>
            <a:r>
              <a:rPr lang="en-GB" altLang="en-US" sz="1400"/>
              <a:t> century have included: French Protestants (Huguenots); Irish weavers; Ashkenazi Jews; Bangladeshis; Somalis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Immigrants worked in:  clothing industry; traded; money lending.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Low wages and poor conditions led to protest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Social reformers and revolutionaries active in East End from mid-18th century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An important place for  formation of Unions and workers associations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Area developed rapidly in the 19</a:t>
            </a:r>
            <a:r>
              <a:rPr lang="en-GB" altLang="en-US" sz="1400" baseline="30000"/>
              <a:t>th</a:t>
            </a:r>
            <a:r>
              <a:rPr lang="en-GB" altLang="en-US" sz="1400"/>
              <a:t> century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Inhabitants provided services for the Royal Navy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Construction of docks of 1799—1815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Rural population came looking for employment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400"/>
              <a:t>East End political radicalism contributed to the formation of the Labour Party. 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/>
          </a:p>
        </p:txBody>
      </p:sp>
      <p:pic>
        <p:nvPicPr>
          <p:cNvPr id="16388" name="Picture 16387" descr="hand holding ball">
            <a:extLst>
              <a:ext uri="{FF2B5EF4-FFF2-40B4-BE49-F238E27FC236}">
                <a16:creationId xmlns:a16="http://schemas.microsoft.com/office/drawing/2014/main" id="{660569B2-2E7F-163D-41DF-3FD45FA32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11" r="28758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2" name="Rectangle 1742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09" name="Title 1">
            <a:extLst>
              <a:ext uri="{FF2B5EF4-FFF2-40B4-BE49-F238E27FC236}">
                <a16:creationId xmlns:a16="http://schemas.microsoft.com/office/drawing/2014/main" id="{2F31367E-AEF6-0E7F-6196-F2C7EDE3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GB" altLang="en-US" sz="4700"/>
              <a:t>Spitalfields: the beginning </a:t>
            </a:r>
            <a:endParaRPr lang="en-US" altLang="en-US" sz="4700"/>
          </a:p>
        </p:txBody>
      </p:sp>
      <p:sp>
        <p:nvSpPr>
          <p:cNvPr id="1742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8940" y="5812"/>
                  <a:pt x="8229447" y="9773"/>
                  <a:pt x="8229600" y="18288"/>
                </a:cubicBezTo>
                <a:cubicBezTo>
                  <a:pt x="7940706" y="-9293"/>
                  <a:pt x="7792584" y="-16009"/>
                  <a:pt x="7461504" y="18288"/>
                </a:cubicBezTo>
                <a:cubicBezTo>
                  <a:pt x="7130424" y="52585"/>
                  <a:pt x="7080072" y="43845"/>
                  <a:pt x="6940296" y="18288"/>
                </a:cubicBezTo>
                <a:cubicBezTo>
                  <a:pt x="6800520" y="-7269"/>
                  <a:pt x="6672872" y="26671"/>
                  <a:pt x="6419088" y="18288"/>
                </a:cubicBezTo>
                <a:cubicBezTo>
                  <a:pt x="6165304" y="9905"/>
                  <a:pt x="5869721" y="4987"/>
                  <a:pt x="5650992" y="18288"/>
                </a:cubicBezTo>
                <a:cubicBezTo>
                  <a:pt x="5432263" y="31589"/>
                  <a:pt x="5308310" y="3023"/>
                  <a:pt x="5129784" y="18288"/>
                </a:cubicBezTo>
                <a:cubicBezTo>
                  <a:pt x="4951258" y="33553"/>
                  <a:pt x="4799696" y="15357"/>
                  <a:pt x="4690872" y="18288"/>
                </a:cubicBezTo>
                <a:cubicBezTo>
                  <a:pt x="4582048" y="21219"/>
                  <a:pt x="4311124" y="-7836"/>
                  <a:pt x="4087368" y="18288"/>
                </a:cubicBezTo>
                <a:cubicBezTo>
                  <a:pt x="3863612" y="44412"/>
                  <a:pt x="3730288" y="13374"/>
                  <a:pt x="3401568" y="18288"/>
                </a:cubicBezTo>
                <a:cubicBezTo>
                  <a:pt x="3072848" y="23202"/>
                  <a:pt x="3020684" y="32425"/>
                  <a:pt x="2798064" y="18288"/>
                </a:cubicBezTo>
                <a:cubicBezTo>
                  <a:pt x="2575444" y="4151"/>
                  <a:pt x="2440915" y="-7352"/>
                  <a:pt x="2276856" y="18288"/>
                </a:cubicBezTo>
                <a:cubicBezTo>
                  <a:pt x="2112797" y="43928"/>
                  <a:pt x="1726502" y="-9560"/>
                  <a:pt x="1426464" y="18288"/>
                </a:cubicBezTo>
                <a:cubicBezTo>
                  <a:pt x="1126426" y="46136"/>
                  <a:pt x="992925" y="21016"/>
                  <a:pt x="740664" y="18288"/>
                </a:cubicBezTo>
                <a:cubicBezTo>
                  <a:pt x="488403" y="15560"/>
                  <a:pt x="195650" y="-16061"/>
                  <a:pt x="0" y="18288"/>
                </a:cubicBezTo>
                <a:cubicBezTo>
                  <a:pt x="348" y="9455"/>
                  <a:pt x="654" y="3983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30508" y="6337"/>
                  <a:pt x="8228722" y="11778"/>
                  <a:pt x="8229600" y="18288"/>
                </a:cubicBezTo>
                <a:cubicBezTo>
                  <a:pt x="8075287" y="35054"/>
                  <a:pt x="7821366" y="21850"/>
                  <a:pt x="7626096" y="18288"/>
                </a:cubicBezTo>
                <a:cubicBezTo>
                  <a:pt x="7430826" y="14726"/>
                  <a:pt x="7320004" y="-9669"/>
                  <a:pt x="7022592" y="18288"/>
                </a:cubicBezTo>
                <a:cubicBezTo>
                  <a:pt x="6725180" y="46245"/>
                  <a:pt x="6348804" y="-14025"/>
                  <a:pt x="6172200" y="18288"/>
                </a:cubicBezTo>
                <a:cubicBezTo>
                  <a:pt x="5995596" y="50601"/>
                  <a:pt x="5788102" y="22890"/>
                  <a:pt x="5650992" y="18288"/>
                </a:cubicBezTo>
                <a:cubicBezTo>
                  <a:pt x="5513882" y="13686"/>
                  <a:pt x="5198399" y="29121"/>
                  <a:pt x="4882896" y="18288"/>
                </a:cubicBezTo>
                <a:cubicBezTo>
                  <a:pt x="4567393" y="7455"/>
                  <a:pt x="4557008" y="26965"/>
                  <a:pt x="4443984" y="18288"/>
                </a:cubicBezTo>
                <a:cubicBezTo>
                  <a:pt x="4330960" y="9611"/>
                  <a:pt x="4061674" y="28891"/>
                  <a:pt x="3758184" y="18288"/>
                </a:cubicBezTo>
                <a:cubicBezTo>
                  <a:pt x="3454694" y="7685"/>
                  <a:pt x="3380392" y="19119"/>
                  <a:pt x="3236976" y="18288"/>
                </a:cubicBezTo>
                <a:cubicBezTo>
                  <a:pt x="3093560" y="17457"/>
                  <a:pt x="2632116" y="37607"/>
                  <a:pt x="2386584" y="18288"/>
                </a:cubicBezTo>
                <a:cubicBezTo>
                  <a:pt x="2141052" y="-1031"/>
                  <a:pt x="2110884" y="28777"/>
                  <a:pt x="1947672" y="18288"/>
                </a:cubicBezTo>
                <a:cubicBezTo>
                  <a:pt x="1784460" y="7799"/>
                  <a:pt x="1535467" y="461"/>
                  <a:pt x="1261872" y="18288"/>
                </a:cubicBezTo>
                <a:cubicBezTo>
                  <a:pt x="988277" y="36115"/>
                  <a:pt x="1021096" y="10375"/>
                  <a:pt x="822960" y="18288"/>
                </a:cubicBezTo>
                <a:cubicBezTo>
                  <a:pt x="624824" y="26201"/>
                  <a:pt x="298309" y="1283"/>
                  <a:pt x="0" y="18288"/>
                </a:cubicBezTo>
                <a:cubicBezTo>
                  <a:pt x="-633" y="12278"/>
                  <a:pt x="-757" y="5867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3467CCC2-09B0-1855-0109-49FCC8AB0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9" y="2071316"/>
            <a:ext cx="5035164" cy="4119172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GB" altLang="en-US" sz="1900"/>
              <a:t>‘Spitalfields’: name derives  from that of a medieval hospital on this site, ‘The priory of St. Mary of the Spittle’. </a:t>
            </a:r>
          </a:p>
          <a:p>
            <a:pPr eaLnBrk="1" hangingPunct="1"/>
            <a:r>
              <a:rPr lang="en-GB" altLang="en-US" sz="1900"/>
              <a:t>Relatively rural area until the Great Fire of London (1666)</a:t>
            </a:r>
          </a:p>
          <a:p>
            <a:pPr eaLnBrk="1" hangingPunct="1"/>
            <a:r>
              <a:rPr lang="en-GB" altLang="en-US" sz="1900"/>
              <a:t>Late 17</a:t>
            </a:r>
            <a:r>
              <a:rPr lang="en-GB" altLang="en-US" sz="1900" baseline="30000"/>
              <a:t>th</a:t>
            </a:r>
            <a:r>
              <a:rPr lang="en-GB" altLang="en-US" sz="1900"/>
              <a:t> century: slowly becoming a suburb of London</a:t>
            </a:r>
          </a:p>
          <a:p>
            <a:pPr eaLnBrk="1" hangingPunct="1"/>
            <a:endParaRPr lang="en-GB" altLang="en-US" sz="1900"/>
          </a:p>
          <a:p>
            <a:pPr eaLnBrk="1" hangingPunct="1"/>
            <a:endParaRPr lang="en-US" altLang="en-US" sz="1900"/>
          </a:p>
        </p:txBody>
      </p:sp>
      <p:pic>
        <p:nvPicPr>
          <p:cNvPr id="17411" name="Picture 3" descr="Screen shot 2012-02-04 at 18.22.45.png">
            <a:extLst>
              <a:ext uri="{FF2B5EF4-FFF2-40B4-BE49-F238E27FC236}">
                <a16:creationId xmlns:a16="http://schemas.microsoft.com/office/drawing/2014/main" id="{A7EC9320-D673-CE9D-4DB1-AFF41B4D8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1" r="28551" b="-3"/>
          <a:stretch/>
        </p:blipFill>
        <p:spPr bwMode="auto">
          <a:xfrm>
            <a:off x="5756743" y="2093976"/>
            <a:ext cx="2955798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0" name="Rectangle 1843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3" name="Title 1">
            <a:extLst>
              <a:ext uri="{FF2B5EF4-FFF2-40B4-BE49-F238E27FC236}">
                <a16:creationId xmlns:a16="http://schemas.microsoft.com/office/drawing/2014/main" id="{4150A8D2-C88F-3BF3-D374-7FD746397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60" y="457200"/>
            <a:ext cx="8182230" cy="136861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5700"/>
              <a:t>Old Spitalfields Market </a:t>
            </a:r>
            <a:endParaRPr lang="en-US" altLang="en-US" sz="5700"/>
          </a:p>
        </p:txBody>
      </p:sp>
      <p:sp>
        <p:nvSpPr>
          <p:cNvPr id="1844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1850683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1523" y="-1510"/>
                  <a:pt x="416079" y="20036"/>
                  <a:pt x="592531" y="0"/>
                </a:cubicBezTo>
                <a:cubicBezTo>
                  <a:pt x="768983" y="-20036"/>
                  <a:pt x="878305" y="13110"/>
                  <a:pt x="1160374" y="0"/>
                </a:cubicBezTo>
                <a:cubicBezTo>
                  <a:pt x="1442443" y="-13110"/>
                  <a:pt x="1612108" y="24695"/>
                  <a:pt x="1728216" y="0"/>
                </a:cubicBezTo>
                <a:cubicBezTo>
                  <a:pt x="1844324" y="-24695"/>
                  <a:pt x="2271040" y="20667"/>
                  <a:pt x="2468880" y="0"/>
                </a:cubicBezTo>
                <a:cubicBezTo>
                  <a:pt x="2468302" y="4771"/>
                  <a:pt x="2469633" y="12323"/>
                  <a:pt x="2468880" y="18288"/>
                </a:cubicBezTo>
                <a:cubicBezTo>
                  <a:pt x="2229297" y="-14659"/>
                  <a:pt x="2066775" y="30253"/>
                  <a:pt x="1802282" y="18288"/>
                </a:cubicBezTo>
                <a:cubicBezTo>
                  <a:pt x="1537789" y="6323"/>
                  <a:pt x="1379930" y="22266"/>
                  <a:pt x="1209751" y="18288"/>
                </a:cubicBezTo>
                <a:cubicBezTo>
                  <a:pt x="1039572" y="14310"/>
                  <a:pt x="837025" y="12850"/>
                  <a:pt x="641909" y="18288"/>
                </a:cubicBezTo>
                <a:cubicBezTo>
                  <a:pt x="446793" y="23726"/>
                  <a:pt x="170561" y="18472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190931" y="24910"/>
                  <a:pt x="333688" y="11559"/>
                  <a:pt x="567842" y="0"/>
                </a:cubicBezTo>
                <a:cubicBezTo>
                  <a:pt x="801996" y="-11559"/>
                  <a:pt x="939971" y="-5677"/>
                  <a:pt x="1234440" y="0"/>
                </a:cubicBezTo>
                <a:cubicBezTo>
                  <a:pt x="1528909" y="5677"/>
                  <a:pt x="1658539" y="5184"/>
                  <a:pt x="1777594" y="0"/>
                </a:cubicBezTo>
                <a:cubicBezTo>
                  <a:pt x="1896649" y="-5184"/>
                  <a:pt x="2186164" y="23915"/>
                  <a:pt x="2468880" y="0"/>
                </a:cubicBezTo>
                <a:cubicBezTo>
                  <a:pt x="2468266" y="8857"/>
                  <a:pt x="2469384" y="13619"/>
                  <a:pt x="2468880" y="18288"/>
                </a:cubicBezTo>
                <a:cubicBezTo>
                  <a:pt x="2271330" y="36599"/>
                  <a:pt x="2001027" y="31554"/>
                  <a:pt x="1876349" y="18288"/>
                </a:cubicBezTo>
                <a:cubicBezTo>
                  <a:pt x="1751671" y="5022"/>
                  <a:pt x="1364652" y="15063"/>
                  <a:pt x="1209751" y="18288"/>
                </a:cubicBezTo>
                <a:cubicBezTo>
                  <a:pt x="1054850" y="21513"/>
                  <a:pt x="748438" y="20074"/>
                  <a:pt x="617220" y="18288"/>
                </a:cubicBezTo>
                <a:cubicBezTo>
                  <a:pt x="486002" y="16502"/>
                  <a:pt x="237432" y="27200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5" descr="Screen shot 2012-02-04 at 18.09.50.png">
            <a:extLst>
              <a:ext uri="{FF2B5EF4-FFF2-40B4-BE49-F238E27FC236}">
                <a16:creationId xmlns:a16="http://schemas.microsoft.com/office/drawing/2014/main" id="{5652FFE7-D27B-4BD8-3327-0FBF89C18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030" y="2824345"/>
            <a:ext cx="4210812" cy="324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Screen shot 2012-02-04 at 18.17.06.png">
            <a:extLst>
              <a:ext uri="{FF2B5EF4-FFF2-40B4-BE49-F238E27FC236}">
                <a16:creationId xmlns:a16="http://schemas.microsoft.com/office/drawing/2014/main" id="{2A4FA4C5-5BBD-B8AD-DA5C-441713044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0872" y="2924352"/>
            <a:ext cx="4210812" cy="3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4" name="Rectangle 19463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6" name="Rectangle 19465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7" name="Title 1">
            <a:extLst>
              <a:ext uri="{FF2B5EF4-FFF2-40B4-BE49-F238E27FC236}">
                <a16:creationId xmlns:a16="http://schemas.microsoft.com/office/drawing/2014/main" id="{6B3D0348-6DB4-54FC-0232-C80A64AC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02955"/>
            <a:ext cx="3574747" cy="1454051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100">
                <a:solidFill>
                  <a:schemeClr val="tx2"/>
                </a:solidFill>
              </a:rPr>
              <a:t>Old Spitalfields Market </a:t>
            </a:r>
            <a:endParaRPr lang="en-US" altLang="en-US" sz="3100">
              <a:solidFill>
                <a:schemeClr val="tx2"/>
              </a:solidFill>
            </a:endParaRP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9867FC0C-90CB-045E-7B6F-6E6814EF3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2421683"/>
            <a:ext cx="3574461" cy="33534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GB" altLang="en-US" sz="1600">
                <a:solidFill>
                  <a:schemeClr val="tx2"/>
                </a:solidFill>
              </a:rPr>
              <a:t>1682 – King Charles II grants John Balch a Royal Charter to hold a market on Thursdays and Saturdays in Spital Square </a:t>
            </a:r>
          </a:p>
          <a:p>
            <a:pPr eaLnBrk="1" hangingPunct="1"/>
            <a:r>
              <a:rPr lang="en-GB" altLang="en-US" sz="1600">
                <a:solidFill>
                  <a:schemeClr val="tx2"/>
                </a:solidFill>
              </a:rPr>
              <a:t>This encourages more people to move to and settle in the area </a:t>
            </a:r>
          </a:p>
          <a:p>
            <a:pPr eaLnBrk="1" hangingPunct="1"/>
            <a:r>
              <a:rPr lang="en-GB" altLang="en-US" sz="1600">
                <a:solidFill>
                  <a:schemeClr val="tx2"/>
                </a:solidFill>
              </a:rPr>
              <a:t>Today’s building constructed in 1880s</a:t>
            </a:r>
            <a:endParaRPr lang="en-US" altLang="en-US" sz="1600">
              <a:solidFill>
                <a:schemeClr val="tx2"/>
              </a:solidFill>
            </a:endParaRPr>
          </a:p>
          <a:p>
            <a:pPr eaLnBrk="1" hangingPunct="1"/>
            <a:endParaRPr lang="en-US" altLang="en-US" sz="1600">
              <a:solidFill>
                <a:schemeClr val="tx2"/>
              </a:solidFill>
            </a:endParaRPr>
          </a:p>
        </p:txBody>
      </p:sp>
      <p:grpSp>
        <p:nvGrpSpPr>
          <p:cNvPr id="19468" name="Group 19467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63680" y="-16714"/>
            <a:ext cx="4780320" cy="6874714"/>
            <a:chOff x="5818240" y="-1"/>
            <a:chExt cx="6373761" cy="6874714"/>
          </a:xfrm>
        </p:grpSpPr>
        <p:sp>
          <p:nvSpPr>
            <p:cNvPr id="19469" name="Freeform: Shape 19468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70" name="Freeform: Shape 19469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71" name="Freeform: Shape 19470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72" name="Freeform: Shape 19471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459" name="Picture 3" descr="Screen shot 2012-02-04 at 18.30.48.png">
            <a:extLst>
              <a:ext uri="{FF2B5EF4-FFF2-40B4-BE49-F238E27FC236}">
                <a16:creationId xmlns:a16="http://schemas.microsoft.com/office/drawing/2014/main" id="{F4DF8BD8-496E-A23D-877D-6FF8C7135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1312" y="1700784"/>
            <a:ext cx="2266637" cy="437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E6F3181-7836-FBAC-8872-98568D51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259263" cy="1354137"/>
          </a:xfrm>
        </p:spPr>
        <p:txBody>
          <a:bodyPr/>
          <a:lstStyle/>
          <a:p>
            <a:pPr marL="342900" indent="-342900" algn="l" eaLnBrk="1" hangingPunct="1"/>
            <a:r>
              <a:rPr lang="en-US" altLang="en-US" sz="2900">
                <a:solidFill>
                  <a:srgbClr val="000000"/>
                </a:solidFill>
              </a:rPr>
              <a:t>Huguenots: ‘a</a:t>
            </a:r>
            <a:r>
              <a:rPr lang="en-GB" altLang="en-US" sz="2900">
                <a:solidFill>
                  <a:srgbClr val="000000"/>
                </a:solidFill>
              </a:rPr>
              <a:t>sylum seekers’ </a:t>
            </a:r>
            <a:r>
              <a:rPr lang="en-GB" altLang="en-US" sz="2900" i="1">
                <a:solidFill>
                  <a:srgbClr val="000000"/>
                </a:solidFill>
              </a:rPr>
              <a:t>and</a:t>
            </a:r>
            <a:r>
              <a:rPr lang="en-GB" altLang="en-US" sz="2900">
                <a:solidFill>
                  <a:srgbClr val="000000"/>
                </a:solidFill>
              </a:rPr>
              <a:t> labour migrants</a:t>
            </a:r>
            <a:br>
              <a:rPr lang="en-GB" altLang="en-US" sz="2300">
                <a:solidFill>
                  <a:srgbClr val="000000"/>
                </a:solidFill>
              </a:rPr>
            </a:br>
            <a:endParaRPr lang="en-US" altLang="en-US" sz="1600">
              <a:solidFill>
                <a:srgbClr val="000000"/>
              </a:solidFill>
            </a:endParaRPr>
          </a:p>
        </p:txBody>
      </p:sp>
      <p:graphicFrame>
        <p:nvGraphicFramePr>
          <p:cNvPr id="20486" name="Content Placeholder 2">
            <a:extLst>
              <a:ext uri="{FF2B5EF4-FFF2-40B4-BE49-F238E27FC236}">
                <a16:creationId xmlns:a16="http://schemas.microsoft.com/office/drawing/2014/main" id="{ECCF368A-E426-1AE2-9F7B-AC40798745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7950" y="1773238"/>
          <a:ext cx="4191000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3" name="Picture 2">
            <a:extLst>
              <a:ext uri="{FF2B5EF4-FFF2-40B4-BE49-F238E27FC236}">
                <a16:creationId xmlns:a16="http://schemas.microsoft.com/office/drawing/2014/main" id="{7BD1866F-470C-2F3D-49B6-47C74064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44450"/>
            <a:ext cx="40624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5">
            <a:extLst>
              <a:ext uri="{FF2B5EF4-FFF2-40B4-BE49-F238E27FC236}">
                <a16:creationId xmlns:a16="http://schemas.microsoft.com/office/drawing/2014/main" id="{5A04C794-9B1E-1B44-6465-4BAC6B98C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3068638"/>
            <a:ext cx="4211637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800">
                <a:latin typeface="Calibri" panose="020F0502020204030204" pitchFamily="34" charset="0"/>
              </a:rPr>
              <a:t>Also fled to Wales, Ireland, Denmark, Switzerland,etc</a:t>
            </a:r>
            <a:endParaRPr lang="en-US" altLang="en-US" sz="280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600">
                <a:latin typeface="Calibri" panose="020F0502020204030204" pitchFamily="34" charset="0"/>
              </a:rPr>
              <a:t>Brought with them silk-weaving skills;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600">
                <a:latin typeface="Calibri" panose="020F0502020204030204" pitchFamily="34" charset="0"/>
              </a:rPr>
              <a:t>Silk industry thrived: Spitalfields became known as ‘weaver town’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3" name="Rectangle 2151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5" name="Title 1">
            <a:extLst>
              <a:ext uri="{FF2B5EF4-FFF2-40B4-BE49-F238E27FC236}">
                <a16:creationId xmlns:a16="http://schemas.microsoft.com/office/drawing/2014/main" id="{CFEA839E-EDD7-D8A9-3CF9-543C160E6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9184"/>
            <a:ext cx="5170932" cy="178308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GB" altLang="en-US" sz="4700"/>
              <a:t>Christ Church Spitalfields</a:t>
            </a:r>
          </a:p>
        </p:txBody>
      </p:sp>
      <p:sp>
        <p:nvSpPr>
          <p:cNvPr id="215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214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13406" y="3458"/>
                  <a:pt x="1273076" y="0"/>
                </a:cubicBezTo>
                <a:cubicBezTo>
                  <a:pt x="1532746" y="-3458"/>
                  <a:pt x="1697408" y="-16840"/>
                  <a:pt x="1909615" y="0"/>
                </a:cubicBezTo>
                <a:cubicBezTo>
                  <a:pt x="2121822" y="16840"/>
                  <a:pt x="2213494" y="-18555"/>
                  <a:pt x="2482499" y="0"/>
                </a:cubicBezTo>
                <a:cubicBezTo>
                  <a:pt x="2751504" y="18555"/>
                  <a:pt x="3004132" y="-28750"/>
                  <a:pt x="3182691" y="0"/>
                </a:cubicBezTo>
                <a:cubicBezTo>
                  <a:pt x="3183133" y="4516"/>
                  <a:pt x="3181864" y="12266"/>
                  <a:pt x="3182691" y="18288"/>
                </a:cubicBezTo>
                <a:cubicBezTo>
                  <a:pt x="2947041" y="16687"/>
                  <a:pt x="2875741" y="22937"/>
                  <a:pt x="2609807" y="18288"/>
                </a:cubicBezTo>
                <a:cubicBezTo>
                  <a:pt x="2343873" y="13639"/>
                  <a:pt x="2331203" y="31729"/>
                  <a:pt x="2068749" y="18288"/>
                </a:cubicBezTo>
                <a:cubicBezTo>
                  <a:pt x="1806295" y="4847"/>
                  <a:pt x="1713773" y="47088"/>
                  <a:pt x="1432211" y="18288"/>
                </a:cubicBezTo>
                <a:cubicBezTo>
                  <a:pt x="1150649" y="-10512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7695" y="-19360"/>
                  <a:pt x="392581" y="-28596"/>
                  <a:pt x="572884" y="0"/>
                </a:cubicBezTo>
                <a:cubicBezTo>
                  <a:pt x="753187" y="28596"/>
                  <a:pt x="922042" y="4121"/>
                  <a:pt x="1113942" y="0"/>
                </a:cubicBezTo>
                <a:cubicBezTo>
                  <a:pt x="1305842" y="-4121"/>
                  <a:pt x="1501806" y="28092"/>
                  <a:pt x="1686826" y="0"/>
                </a:cubicBezTo>
                <a:cubicBezTo>
                  <a:pt x="1871846" y="-28092"/>
                  <a:pt x="2170181" y="-20672"/>
                  <a:pt x="2323364" y="0"/>
                </a:cubicBezTo>
                <a:cubicBezTo>
                  <a:pt x="2476547" y="20672"/>
                  <a:pt x="2919163" y="6097"/>
                  <a:pt x="3182691" y="0"/>
                </a:cubicBezTo>
                <a:cubicBezTo>
                  <a:pt x="3183268" y="4624"/>
                  <a:pt x="3183510" y="11191"/>
                  <a:pt x="3182691" y="18288"/>
                </a:cubicBezTo>
                <a:cubicBezTo>
                  <a:pt x="3026064" y="-10849"/>
                  <a:pt x="2775005" y="23067"/>
                  <a:pt x="2546153" y="18288"/>
                </a:cubicBezTo>
                <a:cubicBezTo>
                  <a:pt x="2317301" y="13509"/>
                  <a:pt x="2164351" y="-9884"/>
                  <a:pt x="1845961" y="18288"/>
                </a:cubicBezTo>
                <a:cubicBezTo>
                  <a:pt x="1527571" y="46460"/>
                  <a:pt x="1455006" y="5824"/>
                  <a:pt x="1304903" y="18288"/>
                </a:cubicBezTo>
                <a:cubicBezTo>
                  <a:pt x="1154800" y="30752"/>
                  <a:pt x="942107" y="-12056"/>
                  <a:pt x="604711" y="18288"/>
                </a:cubicBezTo>
                <a:cubicBezTo>
                  <a:pt x="267315" y="48632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29710CE7-88B0-5142-5188-671277FA4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706624"/>
            <a:ext cx="5170932" cy="348386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1900"/>
              <a:t>By 1700: nine Huguenot churches in Spitalfields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900"/>
              <a:t>Fears about the large numbers of religious ‘non-conformists’, including Huguenots in the area</a:t>
            </a:r>
            <a:endParaRPr lang="en-GB" altLang="en-US" sz="1900" u="sng"/>
          </a:p>
          <a:p>
            <a:pPr eaLnBrk="1" hangingPunct="1">
              <a:lnSpc>
                <a:spcPct val="90000"/>
              </a:lnSpc>
            </a:pPr>
            <a:r>
              <a:rPr lang="en-GB" altLang="en-US" sz="1900"/>
              <a:t>12 new Church of England churches built to combat non-conformism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900"/>
              <a:t>Stipulated that they must have tall spires – to rise above non-conformist chapels!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900"/>
              <a:t>Christ Church Spitalfields one of these: built by Nicholas Hawksmoor</a:t>
            </a:r>
          </a:p>
          <a:p>
            <a:pPr eaLnBrk="1" hangingPunct="1">
              <a:lnSpc>
                <a:spcPct val="90000"/>
              </a:lnSpc>
            </a:pPr>
            <a:endParaRPr lang="en-GB" altLang="en-US" sz="1900"/>
          </a:p>
          <a:p>
            <a:pPr eaLnBrk="1" hangingPunct="1">
              <a:lnSpc>
                <a:spcPct val="90000"/>
              </a:lnSpc>
            </a:pPr>
            <a:endParaRPr lang="en-GB" altLang="en-US" sz="1900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3AB4E491-698A-DA1A-0F7E-ACA2E2172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0463" y="329183"/>
            <a:ext cx="2365495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>
            <a:extLst>
              <a:ext uri="{FF2B5EF4-FFF2-40B4-BE49-F238E27FC236}">
                <a16:creationId xmlns:a16="http://schemas.microsoft.com/office/drawing/2014/main" id="{515A401A-3238-43FF-9045-0370F6AA9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7880" y="4092175"/>
            <a:ext cx="2996946" cy="215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6" name="Rectangle 2253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9" name="Title 1">
            <a:extLst>
              <a:ext uri="{FF2B5EF4-FFF2-40B4-BE49-F238E27FC236}">
                <a16:creationId xmlns:a16="http://schemas.microsoft.com/office/drawing/2014/main" id="{222A2D16-4EF7-94B6-8A48-ED4BBEBF0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39520"/>
            <a:ext cx="2571750" cy="171907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GB" altLang="en-US" sz="4700"/>
              <a:t>Fournier Street</a:t>
            </a:r>
          </a:p>
        </p:txBody>
      </p:sp>
      <p:sp>
        <p:nvSpPr>
          <p:cNvPr id="2253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C492450E-5CB6-1587-CE0D-C29893C2B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807208"/>
            <a:ext cx="2571750" cy="3410712"/>
          </a:xfrm>
        </p:spPr>
        <p:txBody>
          <a:bodyPr anchor="t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1600"/>
              <a:t>Houses built mainly in 1720s</a:t>
            </a:r>
          </a:p>
          <a:p>
            <a:pPr eaLnBrk="1" hangingPunct="1">
              <a:lnSpc>
                <a:spcPct val="90000"/>
              </a:lnSpc>
            </a:pPr>
            <a:endParaRPr lang="en-GB" altLang="en-US" sz="1600"/>
          </a:p>
          <a:p>
            <a:pPr eaLnBrk="1" hangingPunct="1">
              <a:lnSpc>
                <a:spcPct val="90000"/>
              </a:lnSpc>
            </a:pPr>
            <a:r>
              <a:rPr lang="en-GB" altLang="en-US" sz="1600"/>
              <a:t>Built for Huguenot master silk-weavers and mercers (textile merchants)</a:t>
            </a:r>
          </a:p>
          <a:p>
            <a:pPr eaLnBrk="1" hangingPunct="1">
              <a:lnSpc>
                <a:spcPct val="90000"/>
              </a:lnSpc>
            </a:pPr>
            <a:endParaRPr lang="en-GB" altLang="en-US" sz="1600"/>
          </a:p>
          <a:p>
            <a:pPr eaLnBrk="1" hangingPunct="1">
              <a:lnSpc>
                <a:spcPct val="90000"/>
              </a:lnSpc>
            </a:pPr>
            <a:r>
              <a:rPr lang="en-GB" altLang="en-US" sz="1600"/>
              <a:t>One of the best preserved collections of early Georgian town-houses in Britain</a:t>
            </a: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B86A957E-8480-2BB6-018D-1F2F63156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7459" y="640080"/>
            <a:ext cx="3444316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2749</TotalTime>
  <Words>1097</Words>
  <Application>Microsoft Macintosh PowerPoint</Application>
  <PresentationFormat>On-screen Show (4:3)</PresentationFormat>
  <Paragraphs>114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London’s East End: Immigration and Development</vt:lpstr>
      <vt:lpstr>London: East End </vt:lpstr>
      <vt:lpstr>East End: brief history</vt:lpstr>
      <vt:lpstr>Spitalfields: the beginning </vt:lpstr>
      <vt:lpstr>Old Spitalfields Market </vt:lpstr>
      <vt:lpstr>Old Spitalfields Market </vt:lpstr>
      <vt:lpstr>Huguenots: ‘asylum seekers’ and labour migrants </vt:lpstr>
      <vt:lpstr>Christ Church Spitalfields</vt:lpstr>
      <vt:lpstr>Fournier Street</vt:lpstr>
      <vt:lpstr>Irish labour migration</vt:lpstr>
      <vt:lpstr>Jewish immigration:  seeking work and asylum  </vt:lpstr>
      <vt:lpstr> Jewish immigration:  seeking work and asylum  </vt:lpstr>
      <vt:lpstr>Bangladeshi immigration</vt:lpstr>
      <vt:lpstr>Bangladeshi community </vt:lpstr>
      <vt:lpstr>Bangladeshi community </vt:lpstr>
      <vt:lpstr>Bangladeshi community </vt:lpstr>
      <vt:lpstr>The Truman Brewery </vt:lpstr>
      <vt:lpstr>Anarchist immigrants to the East End</vt:lpstr>
      <vt:lpstr>Reflect on these questions: </vt:lpstr>
    </vt:vector>
  </TitlesOfParts>
  <Company>Private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Migration &amp; Development:   Field Trip to London, Spitalfield Market</dc:title>
  <dc:creator>farhang morady</dc:creator>
  <cp:lastModifiedBy>Farhang Morady</cp:lastModifiedBy>
  <cp:revision>94</cp:revision>
  <dcterms:created xsi:type="dcterms:W3CDTF">2012-02-10T11:42:26Z</dcterms:created>
  <dcterms:modified xsi:type="dcterms:W3CDTF">2024-05-09T18:07:16Z</dcterms:modified>
</cp:coreProperties>
</file>