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1250" autoAdjust="0"/>
  </p:normalViewPr>
  <p:slideViewPr>
    <p:cSldViewPr snapToGrid="0">
      <p:cViewPr varScale="1">
        <p:scale>
          <a:sx n="44" d="100"/>
          <a:sy n="44" d="100"/>
        </p:scale>
        <p:origin x="1070" y="38"/>
      </p:cViewPr>
      <p:guideLst/>
    </p:cSldViewPr>
  </p:slideViewPr>
  <p:notesTextViewPr>
    <p:cViewPr>
      <p:scale>
        <a:sx n="1" d="1"/>
        <a:sy n="1" d="1"/>
      </p:scale>
      <p:origin x="0" y="0"/>
    </p:cViewPr>
  </p:notesTextViewPr>
  <p:notesViewPr>
    <p:cSldViewPr snapToGrid="0">
      <p:cViewPr varScale="1">
        <p:scale>
          <a:sx n="79" d="100"/>
          <a:sy n="79" d="100"/>
        </p:scale>
        <p:origin x="26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66968-70A9-4246-A6C8-EAF8088EEC8A}"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253F48-40ED-44A1-A709-435DBC1260C0}" type="slidenum">
              <a:rPr lang="en-GB" smtClean="0"/>
              <a:t>‹#›</a:t>
            </a:fld>
            <a:endParaRPr lang="en-GB"/>
          </a:p>
        </p:txBody>
      </p:sp>
    </p:spTree>
    <p:extLst>
      <p:ext uri="{BB962C8B-B14F-4D97-AF65-F5344CB8AC3E}">
        <p14:creationId xmlns:p14="http://schemas.microsoft.com/office/powerpoint/2010/main" val="1507344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PROTECTION FOR RESEARCH</a:t>
            </a:r>
          </a:p>
          <a:p>
            <a:r>
              <a:rPr lang="en-GB" dirty="0"/>
              <a:t>This presentation is a brief overview of data protection law that those engaged with academic research may find a useful starting reference point.</a:t>
            </a:r>
          </a:p>
          <a:p>
            <a:r>
              <a:rPr lang="en-GB" dirty="0"/>
              <a:t>It has been written by Elizabeth Gildersleve, of the University’s Information Compliance Team, who are responsible for data protection advice and assisting in the delivery of the University’s data protection obligations.</a:t>
            </a:r>
          </a:p>
        </p:txBody>
      </p:sp>
      <p:sp>
        <p:nvSpPr>
          <p:cNvPr id="4" name="Slide Number Placeholder 3"/>
          <p:cNvSpPr>
            <a:spLocks noGrp="1"/>
          </p:cNvSpPr>
          <p:nvPr>
            <p:ph type="sldNum" sz="quarter" idx="5"/>
          </p:nvPr>
        </p:nvSpPr>
        <p:spPr/>
        <p:txBody>
          <a:bodyPr/>
          <a:lstStyle/>
          <a:p>
            <a:fld id="{EC253F48-40ED-44A1-A709-435DBC1260C0}" type="slidenum">
              <a:rPr lang="en-GB" smtClean="0"/>
              <a:t>1</a:t>
            </a:fld>
            <a:endParaRPr lang="en-GB"/>
          </a:p>
        </p:txBody>
      </p:sp>
    </p:spTree>
    <p:extLst>
      <p:ext uri="{BB962C8B-B14F-4D97-AF65-F5344CB8AC3E}">
        <p14:creationId xmlns:p14="http://schemas.microsoft.com/office/powerpoint/2010/main" val="4032277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PROTECTION LEGISLATION</a:t>
            </a:r>
          </a:p>
          <a:p>
            <a:r>
              <a:rPr lang="en-GB" dirty="0"/>
              <a:t>The key legislation in the UK is the EU’s General Data Protection Regulation, often known by its acronym ‘GDPR’, (click mouse for animation)</a:t>
            </a:r>
          </a:p>
          <a:p>
            <a:r>
              <a:rPr lang="en-GB" dirty="0"/>
              <a:t>And the Data Protection Act 2018, which put the GDPR into UK and clarified articles in the GDPR that are open to national definition, like how our police and law court records are subject to the GDPR.</a:t>
            </a:r>
          </a:p>
        </p:txBody>
      </p:sp>
      <p:sp>
        <p:nvSpPr>
          <p:cNvPr id="4" name="Slide Number Placeholder 3"/>
          <p:cNvSpPr>
            <a:spLocks noGrp="1"/>
          </p:cNvSpPr>
          <p:nvPr>
            <p:ph type="sldNum" sz="quarter" idx="5"/>
          </p:nvPr>
        </p:nvSpPr>
        <p:spPr/>
        <p:txBody>
          <a:bodyPr/>
          <a:lstStyle/>
          <a:p>
            <a:fld id="{EC253F48-40ED-44A1-A709-435DBC1260C0}" type="slidenum">
              <a:rPr lang="en-GB" smtClean="0"/>
              <a:t>2</a:t>
            </a:fld>
            <a:endParaRPr lang="en-GB"/>
          </a:p>
        </p:txBody>
      </p:sp>
    </p:spTree>
    <p:extLst>
      <p:ext uri="{BB962C8B-B14F-4D97-AF65-F5344CB8AC3E}">
        <p14:creationId xmlns:p14="http://schemas.microsoft.com/office/powerpoint/2010/main" val="2159750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WHY IS IT IMPORTANT</a:t>
            </a:r>
          </a:p>
          <a:p>
            <a:r>
              <a:rPr lang="en-GB" dirty="0"/>
              <a:t>With the GDPR and Data Protection Act 2018 the legal framework for personal data processing, it should be noted that this now brings the possibility of substantial fines and sanctions being imposed by national authorities, the Information Commissioner’s Office here in the UK, for major breaches in these laws. These fines and sanctions are levied against ‘Data Controller’ in the first instance, the organisation that is responsible for collecting and securely managing personal data. For any research sponsored by the University of Westminster, the University is the Data Controller.</a:t>
            </a:r>
          </a:p>
          <a:p>
            <a:endParaRPr lang="en-GB" dirty="0"/>
          </a:p>
          <a:p>
            <a:r>
              <a:rPr lang="en-GB" dirty="0"/>
              <a:t>There is a close association with good data protection practice and good ethical research practice, so following data protection law in your research will stand you in good stead for conducting good ethical research. However, this brief presentation will only focus on legal not ethical practice, with ethical issues being covered by other resources available to researchers.</a:t>
            </a:r>
          </a:p>
        </p:txBody>
      </p:sp>
      <p:sp>
        <p:nvSpPr>
          <p:cNvPr id="4" name="Slide Number Placeholder 3"/>
          <p:cNvSpPr>
            <a:spLocks noGrp="1"/>
          </p:cNvSpPr>
          <p:nvPr>
            <p:ph type="sldNum" sz="quarter" idx="5"/>
          </p:nvPr>
        </p:nvSpPr>
        <p:spPr/>
        <p:txBody>
          <a:bodyPr/>
          <a:lstStyle/>
          <a:p>
            <a:fld id="{EC253F48-40ED-44A1-A709-435DBC1260C0}" type="slidenum">
              <a:rPr lang="en-GB" smtClean="0"/>
              <a:t>3</a:t>
            </a:fld>
            <a:endParaRPr lang="en-GB"/>
          </a:p>
        </p:txBody>
      </p:sp>
    </p:spTree>
    <p:extLst>
      <p:ext uri="{BB962C8B-B14F-4D97-AF65-F5344CB8AC3E}">
        <p14:creationId xmlns:p14="http://schemas.microsoft.com/office/powerpoint/2010/main" val="2601136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IS PERSONAL DATA</a:t>
            </a:r>
          </a:p>
          <a:p>
            <a:r>
              <a:rPr lang="en-GB" dirty="0"/>
              <a:t>The GDPR brings a number of definitions into UK law, the most important being what defines personal data. Here’s what the GDPR says:</a:t>
            </a:r>
          </a:p>
          <a:p>
            <a:endParaRPr lang="en-GB" dirty="0"/>
          </a:p>
          <a:p>
            <a:r>
              <a:rPr lang="en-GB" dirty="0"/>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a:t>
            </a:r>
          </a:p>
          <a:p>
            <a:endParaRPr lang="en-GB" dirty="0"/>
          </a:p>
          <a:p>
            <a:r>
              <a:rPr lang="en-GB" dirty="0"/>
              <a:t>(click mouse for animation)</a:t>
            </a:r>
          </a:p>
          <a:p>
            <a:endParaRPr lang="en-GB" dirty="0"/>
          </a:p>
          <a:p>
            <a:r>
              <a:rPr lang="en-GB" dirty="0"/>
              <a:t>That’s quite wide-ranging, and can include IP addresses, so consider ways in which you can effectively anonymise data sets or use identifiers not actual names in data you need to manage and use.</a:t>
            </a:r>
          </a:p>
          <a:p>
            <a:endParaRPr lang="en-GB" dirty="0"/>
          </a:p>
          <a:p>
            <a:r>
              <a:rPr lang="en-GB" dirty="0"/>
              <a:t>(click mouse for animation)</a:t>
            </a:r>
          </a:p>
          <a:p>
            <a:endParaRPr lang="en-GB" dirty="0"/>
          </a:p>
          <a:p>
            <a:r>
              <a:rPr lang="en-GB" dirty="0"/>
              <a:t>The GDPR also defines some personal data as ‘special category’, known also as ‘sensitive personal data’ previously:</a:t>
            </a:r>
          </a:p>
          <a:p>
            <a:endParaRPr lang="en-GB" dirty="0"/>
          </a:p>
          <a:p>
            <a:r>
              <a:rPr lang="en-GB" dirty="0"/>
              <a:t>Again, the GDPR defines these ‘special category data types as: (click mouse for animation):</a:t>
            </a:r>
          </a:p>
          <a:p>
            <a:endParaRPr lang="en-GB" dirty="0"/>
          </a:p>
          <a:p>
            <a:r>
              <a:rPr lang="en-GB" dirty="0"/>
              <a:t>“Processing of personal data revealing racial 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 All these are ‘special category’ personal data and when you collect and use them in your research, the law says you will need ‘explicit consent’ and take appropriate and additional technical and organisational to keep this data secure.</a:t>
            </a:r>
          </a:p>
        </p:txBody>
      </p:sp>
      <p:sp>
        <p:nvSpPr>
          <p:cNvPr id="4" name="Slide Number Placeholder 3"/>
          <p:cNvSpPr>
            <a:spLocks noGrp="1"/>
          </p:cNvSpPr>
          <p:nvPr>
            <p:ph type="sldNum" sz="quarter" idx="5"/>
          </p:nvPr>
        </p:nvSpPr>
        <p:spPr/>
        <p:txBody>
          <a:bodyPr/>
          <a:lstStyle/>
          <a:p>
            <a:fld id="{EC253F48-40ED-44A1-A709-435DBC1260C0}" type="slidenum">
              <a:rPr lang="en-GB" smtClean="0"/>
              <a:t>4</a:t>
            </a:fld>
            <a:endParaRPr lang="en-GB"/>
          </a:p>
        </p:txBody>
      </p:sp>
    </p:spTree>
    <p:extLst>
      <p:ext uri="{BB962C8B-B14F-4D97-AF65-F5344CB8AC3E}">
        <p14:creationId xmlns:p14="http://schemas.microsoft.com/office/powerpoint/2010/main" val="3258414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OBLIGATIONS – DATA PROTECTION PRINCIPLES</a:t>
            </a:r>
          </a:p>
          <a:p>
            <a:r>
              <a:rPr lang="en-GB" dirty="0"/>
              <a:t>The GDPR Article 5 describes the key principles that must be adhered to make processing personal data lawful. They are:</a:t>
            </a:r>
          </a:p>
          <a:p>
            <a:endParaRPr lang="en-GB" dirty="0"/>
          </a:p>
          <a:p>
            <a:r>
              <a:rPr lang="en-GB" dirty="0"/>
              <a:t>Principle 1 - That personal data must be obtained fairly and lawfully. To do this you must be transparent about what you will do with the data, this being covered by a participation notice in research or a privacy notice in other areas of data collection. The GDPR is very prescriptive of what needs to said at the point of data collection, so check your participation notice/privacy notices cover all required points.</a:t>
            </a:r>
          </a:p>
          <a:p>
            <a:endParaRPr lang="en-GB" dirty="0"/>
          </a:p>
          <a:p>
            <a:r>
              <a:rPr lang="en-GB" dirty="0"/>
              <a:t>Whilst there are 6 legal basis for processing personal data, for research the most common will be the informed consent of participants.</a:t>
            </a:r>
          </a:p>
          <a:p>
            <a:endParaRPr lang="en-GB" dirty="0"/>
          </a:p>
          <a:p>
            <a:r>
              <a:rPr lang="en-GB" dirty="0"/>
              <a:t>Informed consent is any freely given, specific, informed (by those participation notices) and unambiguous indication of the research participant’s wishes (the data subject in GDPR terms) by which they, by a statement or by a clear affirmative action (so could be something other than a recorded signature) to the research processing.</a:t>
            </a:r>
          </a:p>
          <a:p>
            <a:endParaRPr lang="en-GB" dirty="0"/>
          </a:p>
          <a:p>
            <a:r>
              <a:rPr lang="en-GB" dirty="0"/>
              <a:t>When consent is the legal basis for processing, the data subject has the right to request to withdraw their consent at any time. It should be as easy to withdraw as to give consent. Research does have some exemptions, the right to withdraw consent from research being an area that may not always apply. But, any request should always be considered carefully, in the context of the overall research, and how to stop processing the data may effect the overall viability of the research data.</a:t>
            </a:r>
          </a:p>
          <a:p>
            <a:endParaRPr lang="en-GB" dirty="0"/>
          </a:p>
          <a:p>
            <a:endParaRPr lang="en-GB" dirty="0"/>
          </a:p>
        </p:txBody>
      </p:sp>
      <p:sp>
        <p:nvSpPr>
          <p:cNvPr id="4" name="Slide Number Placeholder 3"/>
          <p:cNvSpPr>
            <a:spLocks noGrp="1"/>
          </p:cNvSpPr>
          <p:nvPr>
            <p:ph type="sldNum" sz="quarter" idx="5"/>
          </p:nvPr>
        </p:nvSpPr>
        <p:spPr/>
        <p:txBody>
          <a:bodyPr/>
          <a:lstStyle/>
          <a:p>
            <a:fld id="{EC253F48-40ED-44A1-A709-435DBC1260C0}" type="slidenum">
              <a:rPr lang="en-GB" smtClean="0"/>
              <a:t>5</a:t>
            </a:fld>
            <a:endParaRPr lang="en-GB"/>
          </a:p>
        </p:txBody>
      </p:sp>
    </p:spTree>
    <p:extLst>
      <p:ext uri="{BB962C8B-B14F-4D97-AF65-F5344CB8AC3E}">
        <p14:creationId xmlns:p14="http://schemas.microsoft.com/office/powerpoint/2010/main" val="1217367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OBLIGATIONS – DATA PROTECTION PRINCIPLES</a:t>
            </a:r>
          </a:p>
          <a:p>
            <a:r>
              <a:rPr lang="en-GB" dirty="0"/>
              <a:t>The second key GDPR principle is that you should only process the personal data for the purposes outlined in your information to the data subject. Any processing you do should only be compatible with those stated purposes.</a:t>
            </a:r>
          </a:p>
          <a:p>
            <a:endParaRPr lang="en-GB" dirty="0"/>
          </a:p>
          <a:p>
            <a:r>
              <a:rPr lang="en-GB" dirty="0"/>
              <a:t>Here again, research has a slight exemption in that if </a:t>
            </a:r>
            <a:r>
              <a:rPr lang="en-GB" i="1" dirty="0"/>
              <a:t>future </a:t>
            </a:r>
            <a:r>
              <a:rPr lang="en-GB" i="0" dirty="0"/>
              <a:t>processing, that is future research, is entirely compatible with the original research purpose stated to participants, then you do not need to again gain and record consent from the original research participants. But the research must be entirely compatible with what the original participants were told.</a:t>
            </a:r>
          </a:p>
          <a:p>
            <a:endParaRPr lang="en-GB" i="0" dirty="0"/>
          </a:p>
          <a:p>
            <a:r>
              <a:rPr lang="en-GB" i="0" dirty="0"/>
              <a:t>The third principle says you must only collect the data necessary for your research purposes, each data item collected must form part of what is needed to undertake and complete the research. This is the data minimisation principle and it should be born carefully in mind when designing your research.</a:t>
            </a:r>
          </a:p>
          <a:p>
            <a:endParaRPr lang="en-GB" dirty="0"/>
          </a:p>
        </p:txBody>
      </p:sp>
      <p:sp>
        <p:nvSpPr>
          <p:cNvPr id="4" name="Slide Number Placeholder 3"/>
          <p:cNvSpPr>
            <a:spLocks noGrp="1"/>
          </p:cNvSpPr>
          <p:nvPr>
            <p:ph type="sldNum" sz="quarter" idx="5"/>
          </p:nvPr>
        </p:nvSpPr>
        <p:spPr/>
        <p:txBody>
          <a:bodyPr/>
          <a:lstStyle/>
          <a:p>
            <a:fld id="{EC253F48-40ED-44A1-A709-435DBC1260C0}" type="slidenum">
              <a:rPr lang="en-GB" smtClean="0"/>
              <a:t>6</a:t>
            </a:fld>
            <a:endParaRPr lang="en-GB"/>
          </a:p>
        </p:txBody>
      </p:sp>
    </p:spTree>
    <p:extLst>
      <p:ext uri="{BB962C8B-B14F-4D97-AF65-F5344CB8AC3E}">
        <p14:creationId xmlns:p14="http://schemas.microsoft.com/office/powerpoint/2010/main" val="4259672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OBLIGATIONS – DATA PROTECTION PRINCIPLES</a:t>
            </a:r>
          </a:p>
          <a:p>
            <a:r>
              <a:rPr lang="en-GB" dirty="0"/>
              <a:t>The fourth GDPR principle states that personal data must be accurate and kept up to date if it is to be processed over time. Again, research may retain data for historical and archiving purposes, so a limited exemption applies here. But its need to have be initially accurately recorded remains.</a:t>
            </a:r>
          </a:p>
          <a:p>
            <a:endParaRPr lang="en-GB" dirty="0"/>
          </a:p>
          <a:p>
            <a:r>
              <a:rPr lang="en-GB" dirty="0"/>
              <a:t>This is also a good point to mention data subject rights in relation to research.</a:t>
            </a:r>
          </a:p>
          <a:p>
            <a:endParaRPr lang="en-GB" dirty="0"/>
          </a:p>
          <a:p>
            <a:r>
              <a:rPr lang="en-GB" dirty="0"/>
              <a:t>We have already seen that data subjects right to withdraw consent can be subject to the specific context of any project. Data subjects also have a number of other rights, some of which also </a:t>
            </a:r>
            <a:r>
              <a:rPr lang="en-GB" i="1" dirty="0"/>
              <a:t>may not apply </a:t>
            </a:r>
            <a:r>
              <a:rPr lang="en-GB" i="0" dirty="0"/>
              <a:t>to a research or an archive context, where the research is scientific, historical or statistical or the archive available for public use. The key is that you must consider data subject requests, for access, rectification, objection to processing and erasure and review whether it may be possible to comply without seriously impair what you are trying to achieve. These are sometimes complex considerations and are best undertaken with some expert data compliance advice. If you get requests from participants to stop processing their data or other rights requests, ask for advice. </a:t>
            </a:r>
            <a:endParaRPr lang="en-GB" dirty="0"/>
          </a:p>
        </p:txBody>
      </p:sp>
      <p:sp>
        <p:nvSpPr>
          <p:cNvPr id="4" name="Slide Number Placeholder 3"/>
          <p:cNvSpPr>
            <a:spLocks noGrp="1"/>
          </p:cNvSpPr>
          <p:nvPr>
            <p:ph type="sldNum" sz="quarter" idx="5"/>
          </p:nvPr>
        </p:nvSpPr>
        <p:spPr/>
        <p:txBody>
          <a:bodyPr/>
          <a:lstStyle/>
          <a:p>
            <a:fld id="{EC253F48-40ED-44A1-A709-435DBC1260C0}" type="slidenum">
              <a:rPr lang="en-GB" smtClean="0"/>
              <a:t>7</a:t>
            </a:fld>
            <a:endParaRPr lang="en-GB"/>
          </a:p>
        </p:txBody>
      </p:sp>
    </p:spTree>
    <p:extLst>
      <p:ext uri="{BB962C8B-B14F-4D97-AF65-F5344CB8AC3E}">
        <p14:creationId xmlns:p14="http://schemas.microsoft.com/office/powerpoint/2010/main" val="2402798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OBLIGATIONS – DATA PROTECTION PRINCIPLES</a:t>
            </a:r>
          </a:p>
          <a:p>
            <a:r>
              <a:rPr lang="en-GB" dirty="0"/>
              <a:t>The fifth key GDPR principle is that personal data should not be kept longer than necessary. When personal data is no longer required for research purposes or to validate research findings, it should be considered for secure destruction and disposal. Some research sponsors will define how long data should be kept for.</a:t>
            </a:r>
          </a:p>
          <a:p>
            <a:endParaRPr lang="en-GB" dirty="0"/>
          </a:p>
          <a:p>
            <a:r>
              <a:rPr lang="en-GB" dirty="0"/>
              <a:t>If the data is to be retained in an archive for continued public interest purposes, again a GDPR exemption applies. The guidance governing these archiving activities is available from the National Archives: (https://www.nationalarchives.gov.uk/documents/information-management/guide-to-archiving-personal-data.pdf)</a:t>
            </a:r>
          </a:p>
          <a:p>
            <a:endParaRPr lang="en-GB" dirty="0"/>
          </a:p>
          <a:p>
            <a:r>
              <a:rPr lang="en-GB" dirty="0"/>
              <a:t>The final and sixth principle relates to ensuring personal data is processed securely and will not be subject to permanent loss, damage, unauthorised access or misuse. So research must consider how personal data can be captured, held and accessed securely, by only those with authorised access, and that it is backed up if held in a digital or hard copy format.</a:t>
            </a:r>
          </a:p>
          <a:p>
            <a:endParaRPr lang="en-GB" dirty="0"/>
          </a:p>
          <a:p>
            <a:r>
              <a:rPr lang="en-GB" dirty="0"/>
              <a:t>It is this area, security, confidentiality and integrity, that errors occur that incur the larger sanctions from data protection authorities like the ICO. Research data plans are vital to recognise data protection risks and how these can be mitigated.</a:t>
            </a:r>
          </a:p>
        </p:txBody>
      </p:sp>
      <p:sp>
        <p:nvSpPr>
          <p:cNvPr id="4" name="Slide Number Placeholder 3"/>
          <p:cNvSpPr>
            <a:spLocks noGrp="1"/>
          </p:cNvSpPr>
          <p:nvPr>
            <p:ph type="sldNum" sz="quarter" idx="5"/>
          </p:nvPr>
        </p:nvSpPr>
        <p:spPr/>
        <p:txBody>
          <a:bodyPr/>
          <a:lstStyle/>
          <a:p>
            <a:fld id="{EC253F48-40ED-44A1-A709-435DBC1260C0}" type="slidenum">
              <a:rPr lang="en-GB" smtClean="0"/>
              <a:t>8</a:t>
            </a:fld>
            <a:endParaRPr lang="en-GB"/>
          </a:p>
        </p:txBody>
      </p:sp>
    </p:spTree>
    <p:extLst>
      <p:ext uri="{BB962C8B-B14F-4D97-AF65-F5344CB8AC3E}">
        <p14:creationId xmlns:p14="http://schemas.microsoft.com/office/powerpoint/2010/main" val="2193679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 YOU &amp; USEFUL LINKS</a:t>
            </a:r>
          </a:p>
          <a:p>
            <a:r>
              <a:rPr lang="en-GB" dirty="0"/>
              <a:t>This brings us to the conclusion of this brief presentation on data protection and research. I hope it has been helpful as a primer om this important topic. On this slide are a few additional resources you may want to explore at this time. You can also contact the Information Compliance Team with research data protection questions as your own research develops.</a:t>
            </a:r>
          </a:p>
          <a:p>
            <a:endParaRPr lang="en-GB" dirty="0"/>
          </a:p>
          <a:p>
            <a:r>
              <a:rPr lang="en-GB" dirty="0"/>
              <a:t>Thank you.</a:t>
            </a:r>
          </a:p>
          <a:p>
            <a:endParaRPr lang="en-GB" dirty="0"/>
          </a:p>
        </p:txBody>
      </p:sp>
      <p:sp>
        <p:nvSpPr>
          <p:cNvPr id="4" name="Slide Number Placeholder 3"/>
          <p:cNvSpPr>
            <a:spLocks noGrp="1"/>
          </p:cNvSpPr>
          <p:nvPr>
            <p:ph type="sldNum" sz="quarter" idx="5"/>
          </p:nvPr>
        </p:nvSpPr>
        <p:spPr/>
        <p:txBody>
          <a:bodyPr/>
          <a:lstStyle/>
          <a:p>
            <a:fld id="{EC253F48-40ED-44A1-A709-435DBC1260C0}" type="slidenum">
              <a:rPr lang="en-GB" smtClean="0"/>
              <a:t>9</a:t>
            </a:fld>
            <a:endParaRPr lang="en-GB"/>
          </a:p>
        </p:txBody>
      </p:sp>
    </p:spTree>
    <p:extLst>
      <p:ext uri="{BB962C8B-B14F-4D97-AF65-F5344CB8AC3E}">
        <p14:creationId xmlns:p14="http://schemas.microsoft.com/office/powerpoint/2010/main" val="1738692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9/25/2020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9/25/2020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pic>
        <p:nvPicPr>
          <p:cNvPr id="11" name="Picture 10">
            <a:extLst>
              <a:ext uri="{FF2B5EF4-FFF2-40B4-BE49-F238E27FC236}">
                <a16:creationId xmlns:a16="http://schemas.microsoft.com/office/drawing/2014/main" id="{ECC0D4F0-494F-4B3C-BAED-CC4394A8C5AC}"/>
              </a:ext>
            </a:extLst>
          </p:cNvPr>
          <p:cNvPicPr>
            <a:picLocks noChangeAspect="1"/>
          </p:cNvPicPr>
          <p:nvPr userDrawn="1"/>
        </p:nvPicPr>
        <p:blipFill>
          <a:blip r:embed="rId2"/>
          <a:stretch>
            <a:fillRect/>
          </a:stretch>
        </p:blipFill>
        <p:spPr>
          <a:xfrm>
            <a:off x="9951996" y="781234"/>
            <a:ext cx="1728220" cy="8839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9/25/2020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12" name="Picture 11">
            <a:extLst>
              <a:ext uri="{FF2B5EF4-FFF2-40B4-BE49-F238E27FC236}">
                <a16:creationId xmlns:a16="http://schemas.microsoft.com/office/drawing/2014/main" id="{E28B1F88-4AB3-49AE-A588-B4546449531A}"/>
              </a:ext>
            </a:extLst>
          </p:cNvPr>
          <p:cNvPicPr>
            <a:picLocks noChangeAspect="1"/>
          </p:cNvPicPr>
          <p:nvPr userDrawn="1"/>
        </p:nvPicPr>
        <p:blipFill>
          <a:blip r:embed="rId2"/>
          <a:stretch>
            <a:fillRect/>
          </a:stretch>
        </p:blipFill>
        <p:spPr>
          <a:xfrm>
            <a:off x="9950194" y="854577"/>
            <a:ext cx="1728220" cy="88392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9/25/2020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9/25/2020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jisc.ac.uk/guides/research-data-management" TargetMode="External"/><Relationship Id="rId7" Type="http://schemas.openxmlformats.org/officeDocument/2006/relationships/hyperlink" Target="mailto:dpa@westminster.ac.uk"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s://ico.org.uk/for-organisations/guide-to-data-protection/guide-to-the-general-data-protection-regulation-gdpr/exemptions/#ex17" TargetMode="External"/><Relationship Id="rId5" Type="http://schemas.openxmlformats.org/officeDocument/2006/relationships/hyperlink" Target="https://www.westminster.ac.uk/about-us/our-university/corporate-information/information-compliance-records-management-and-information-security" TargetMode="External"/><Relationship Id="rId4" Type="http://schemas.openxmlformats.org/officeDocument/2006/relationships/hyperlink" Target="https://www.eui.eu/Documents/ServicesAdmin/DeanOfStudies/ResearchEthics/Guide-Data-Protection-Research.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E4830-A526-447C-AA6D-6C90E4DC656F}"/>
              </a:ext>
            </a:extLst>
          </p:cNvPr>
          <p:cNvSpPr>
            <a:spLocks noGrp="1"/>
          </p:cNvSpPr>
          <p:nvPr>
            <p:ph type="ctrTitle"/>
          </p:nvPr>
        </p:nvSpPr>
        <p:spPr/>
        <p:txBody>
          <a:bodyPr/>
          <a:lstStyle/>
          <a:p>
            <a:r>
              <a:rPr lang="en-GB" dirty="0"/>
              <a:t>Data Protection for research</a:t>
            </a:r>
          </a:p>
        </p:txBody>
      </p:sp>
      <p:sp>
        <p:nvSpPr>
          <p:cNvPr id="3" name="Subtitle 2">
            <a:extLst>
              <a:ext uri="{FF2B5EF4-FFF2-40B4-BE49-F238E27FC236}">
                <a16:creationId xmlns:a16="http://schemas.microsoft.com/office/drawing/2014/main" id="{7CAA9B78-D4F6-4D59-85A7-C7187C7DE0DA}"/>
              </a:ext>
            </a:extLst>
          </p:cNvPr>
          <p:cNvSpPr>
            <a:spLocks noGrp="1"/>
          </p:cNvSpPr>
          <p:nvPr>
            <p:ph type="subTitle" idx="1"/>
          </p:nvPr>
        </p:nvSpPr>
        <p:spPr/>
        <p:txBody>
          <a:bodyPr/>
          <a:lstStyle/>
          <a:p>
            <a:r>
              <a:rPr lang="en-GB" dirty="0"/>
              <a:t>ELIZABETH </a:t>
            </a:r>
            <a:r>
              <a:rPr lang="en-GB" dirty="0" err="1"/>
              <a:t>GilderSLEVE</a:t>
            </a:r>
            <a:r>
              <a:rPr lang="en-GB" dirty="0"/>
              <a:t> - Information compliance team</a:t>
            </a:r>
          </a:p>
        </p:txBody>
      </p:sp>
      <p:pic>
        <p:nvPicPr>
          <p:cNvPr id="7" name="Picture 6">
            <a:extLst>
              <a:ext uri="{FF2B5EF4-FFF2-40B4-BE49-F238E27FC236}">
                <a16:creationId xmlns:a16="http://schemas.microsoft.com/office/drawing/2014/main" id="{A1EBC794-8333-4BB6-903D-26D210B502A4}"/>
              </a:ext>
            </a:extLst>
          </p:cNvPr>
          <p:cNvPicPr>
            <a:picLocks noChangeAspect="1"/>
          </p:cNvPicPr>
          <p:nvPr/>
        </p:nvPicPr>
        <p:blipFill>
          <a:blip r:embed="rId3"/>
          <a:stretch>
            <a:fillRect/>
          </a:stretch>
        </p:blipFill>
        <p:spPr>
          <a:xfrm>
            <a:off x="581191" y="5395608"/>
            <a:ext cx="1728220" cy="883922"/>
          </a:xfrm>
          <a:prstGeom prst="rect">
            <a:avLst/>
          </a:prstGeom>
        </p:spPr>
      </p:pic>
    </p:spTree>
    <p:extLst>
      <p:ext uri="{BB962C8B-B14F-4D97-AF65-F5344CB8AC3E}">
        <p14:creationId xmlns:p14="http://schemas.microsoft.com/office/powerpoint/2010/main" val="282338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2A5-D081-4254-A04F-CBDBE04EB03B}"/>
              </a:ext>
            </a:extLst>
          </p:cNvPr>
          <p:cNvSpPr>
            <a:spLocks noGrp="1"/>
          </p:cNvSpPr>
          <p:nvPr>
            <p:ph type="title"/>
          </p:nvPr>
        </p:nvSpPr>
        <p:spPr/>
        <p:txBody>
          <a:bodyPr/>
          <a:lstStyle/>
          <a:p>
            <a:r>
              <a:rPr lang="en-GB" dirty="0"/>
              <a:t>Data protection legislation</a:t>
            </a:r>
          </a:p>
        </p:txBody>
      </p:sp>
      <p:sp>
        <p:nvSpPr>
          <p:cNvPr id="3" name="Content Placeholder 2">
            <a:extLst>
              <a:ext uri="{FF2B5EF4-FFF2-40B4-BE49-F238E27FC236}">
                <a16:creationId xmlns:a16="http://schemas.microsoft.com/office/drawing/2014/main" id="{F885C9A5-8193-4494-8267-B24351E3FF33}"/>
              </a:ext>
            </a:extLst>
          </p:cNvPr>
          <p:cNvSpPr>
            <a:spLocks noGrp="1"/>
          </p:cNvSpPr>
          <p:nvPr>
            <p:ph idx="1"/>
          </p:nvPr>
        </p:nvSpPr>
        <p:spPr/>
        <p:txBody>
          <a:bodyPr>
            <a:normAutofit/>
          </a:bodyPr>
          <a:lstStyle/>
          <a:p>
            <a:r>
              <a:rPr lang="en-GB" sz="2400" dirty="0"/>
              <a:t>General Data Protection Regulation (GDPR)</a:t>
            </a:r>
          </a:p>
          <a:p>
            <a:r>
              <a:rPr lang="en-GB" sz="2400" dirty="0"/>
              <a:t>Data Protection Act 2018</a:t>
            </a:r>
          </a:p>
        </p:txBody>
      </p:sp>
      <p:pic>
        <p:nvPicPr>
          <p:cNvPr id="4" name="Picture 3">
            <a:extLst>
              <a:ext uri="{FF2B5EF4-FFF2-40B4-BE49-F238E27FC236}">
                <a16:creationId xmlns:a16="http://schemas.microsoft.com/office/drawing/2014/main" id="{810CC47F-BC02-4CAF-AF17-3956C8E32142}"/>
              </a:ext>
            </a:extLst>
          </p:cNvPr>
          <p:cNvPicPr>
            <a:picLocks noChangeAspect="1"/>
          </p:cNvPicPr>
          <p:nvPr/>
        </p:nvPicPr>
        <p:blipFill>
          <a:blip r:embed="rId3"/>
          <a:stretch>
            <a:fillRect/>
          </a:stretch>
        </p:blipFill>
        <p:spPr>
          <a:xfrm>
            <a:off x="7467600" y="2077846"/>
            <a:ext cx="3925887" cy="4551554"/>
          </a:xfrm>
          <a:prstGeom prst="rect">
            <a:avLst/>
          </a:prstGeom>
        </p:spPr>
      </p:pic>
    </p:spTree>
    <p:extLst>
      <p:ext uri="{BB962C8B-B14F-4D97-AF65-F5344CB8AC3E}">
        <p14:creationId xmlns:p14="http://schemas.microsoft.com/office/powerpoint/2010/main" val="12825403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A28BB-8917-4743-9681-201CC90ABE2E}"/>
              </a:ext>
            </a:extLst>
          </p:cNvPr>
          <p:cNvSpPr>
            <a:spLocks noGrp="1"/>
          </p:cNvSpPr>
          <p:nvPr>
            <p:ph type="title"/>
          </p:nvPr>
        </p:nvSpPr>
        <p:spPr/>
        <p:txBody>
          <a:bodyPr/>
          <a:lstStyle/>
          <a:p>
            <a:r>
              <a:rPr lang="en-GB" dirty="0"/>
              <a:t>Why is it important?</a:t>
            </a:r>
          </a:p>
        </p:txBody>
      </p:sp>
      <p:sp>
        <p:nvSpPr>
          <p:cNvPr id="3" name="Content Placeholder 2">
            <a:extLst>
              <a:ext uri="{FF2B5EF4-FFF2-40B4-BE49-F238E27FC236}">
                <a16:creationId xmlns:a16="http://schemas.microsoft.com/office/drawing/2014/main" id="{5D82CF38-18B1-4772-B6F3-3545C68127E6}"/>
              </a:ext>
            </a:extLst>
          </p:cNvPr>
          <p:cNvSpPr>
            <a:spLocks noGrp="1"/>
          </p:cNvSpPr>
          <p:nvPr>
            <p:ph sz="half" idx="1"/>
          </p:nvPr>
        </p:nvSpPr>
        <p:spPr/>
        <p:txBody>
          <a:bodyPr>
            <a:normAutofit/>
          </a:bodyPr>
          <a:lstStyle/>
          <a:p>
            <a:r>
              <a:rPr lang="en-GB" sz="2400" dirty="0"/>
              <a:t>Law</a:t>
            </a:r>
          </a:p>
          <a:p>
            <a:r>
              <a:rPr lang="en-GB" sz="2400" dirty="0"/>
              <a:t>Fines for infringements. Up to 20,000,000 EUR, or up to 4 % of an organisation’s total worldwide annual turnover, whichever is higher.</a:t>
            </a:r>
          </a:p>
          <a:p>
            <a:r>
              <a:rPr lang="en-GB" sz="2400" dirty="0"/>
              <a:t>Ethics</a:t>
            </a:r>
          </a:p>
        </p:txBody>
      </p:sp>
      <p:sp>
        <p:nvSpPr>
          <p:cNvPr id="4" name="Content Placeholder 3">
            <a:extLst>
              <a:ext uri="{FF2B5EF4-FFF2-40B4-BE49-F238E27FC236}">
                <a16:creationId xmlns:a16="http://schemas.microsoft.com/office/drawing/2014/main" id="{C868D553-D992-417E-9388-E35E8F8ED5CE}"/>
              </a:ext>
            </a:extLst>
          </p:cNvPr>
          <p:cNvSpPr>
            <a:spLocks noGrp="1"/>
          </p:cNvSpPr>
          <p:nvPr>
            <p:ph sz="half" idx="2"/>
          </p:nvPr>
        </p:nvSpPr>
        <p:spPr/>
        <p:txBody>
          <a:bodyPr/>
          <a:lstStyle/>
          <a:p>
            <a:endParaRPr lang="en-GB" dirty="0"/>
          </a:p>
        </p:txBody>
      </p:sp>
      <p:pic>
        <p:nvPicPr>
          <p:cNvPr id="1026" name="Picture 2" descr="Image result for british airways">
            <a:extLst>
              <a:ext uri="{FF2B5EF4-FFF2-40B4-BE49-F238E27FC236}">
                <a16:creationId xmlns:a16="http://schemas.microsoft.com/office/drawing/2014/main" id="{FBA16928-45A7-4F3E-81B1-ED0FB2850A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3645" y="3186112"/>
            <a:ext cx="1162050" cy="4857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marriott hotels">
            <a:extLst>
              <a:ext uri="{FF2B5EF4-FFF2-40B4-BE49-F238E27FC236}">
                <a16:creationId xmlns:a16="http://schemas.microsoft.com/office/drawing/2014/main" id="{27FE42E0-9CA4-4C8A-BA0D-1723DB9DFD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9577" y="3671887"/>
            <a:ext cx="1152525" cy="2095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la liga">
            <a:extLst>
              <a:ext uri="{FF2B5EF4-FFF2-40B4-BE49-F238E27FC236}">
                <a16:creationId xmlns:a16="http://schemas.microsoft.com/office/drawing/2014/main" id="{03E8B3E3-9233-4029-AD58-6999CC0B740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64145" y="4699000"/>
            <a:ext cx="1162050"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taxa 4x35">
            <a:extLst>
              <a:ext uri="{FF2B5EF4-FFF2-40B4-BE49-F238E27FC236}">
                <a16:creationId xmlns:a16="http://schemas.microsoft.com/office/drawing/2014/main" id="{71C74231-52F4-46A7-AF68-7A5F26CF4F4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29557" y="4407906"/>
            <a:ext cx="23812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google icon">
            <a:extLst>
              <a:ext uri="{FF2B5EF4-FFF2-40B4-BE49-F238E27FC236}">
                <a16:creationId xmlns:a16="http://schemas.microsoft.com/office/drawing/2014/main" id="{8FC4853E-3523-4E08-A1FE-9AD471AEF6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50805" y="2547937"/>
            <a:ext cx="1400175"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958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508FB-6C78-4270-9635-D278D5E2F2C2}"/>
              </a:ext>
            </a:extLst>
          </p:cNvPr>
          <p:cNvSpPr>
            <a:spLocks noGrp="1"/>
          </p:cNvSpPr>
          <p:nvPr>
            <p:ph type="title"/>
          </p:nvPr>
        </p:nvSpPr>
        <p:spPr/>
        <p:txBody>
          <a:bodyPr/>
          <a:lstStyle/>
          <a:p>
            <a:r>
              <a:rPr lang="en-GB" dirty="0"/>
              <a:t>What is personal data?</a:t>
            </a:r>
          </a:p>
        </p:txBody>
      </p:sp>
      <p:sp>
        <p:nvSpPr>
          <p:cNvPr id="3" name="Content Placeholder 2">
            <a:extLst>
              <a:ext uri="{FF2B5EF4-FFF2-40B4-BE49-F238E27FC236}">
                <a16:creationId xmlns:a16="http://schemas.microsoft.com/office/drawing/2014/main" id="{71C55B3C-0FC4-44E4-BCC0-25FFE7200D79}"/>
              </a:ext>
            </a:extLst>
          </p:cNvPr>
          <p:cNvSpPr>
            <a:spLocks noGrp="1"/>
          </p:cNvSpPr>
          <p:nvPr>
            <p:ph sz="half" idx="1"/>
          </p:nvPr>
        </p:nvSpPr>
        <p:spPr>
          <a:xfrm>
            <a:off x="581193" y="2228003"/>
            <a:ext cx="5422390" cy="3900339"/>
          </a:xfrm>
        </p:spPr>
        <p:txBody>
          <a:bodyPr>
            <a:normAutofit lnSpcReduction="10000"/>
          </a:bodyPr>
          <a:lstStyle/>
          <a:p>
            <a:r>
              <a:rPr lang="en-GB" sz="2400" dirty="0"/>
              <a:t>“Any information concerning an identified or identifiable natural person.”</a:t>
            </a:r>
          </a:p>
          <a:p>
            <a:r>
              <a:rPr lang="en-GB" sz="2400" dirty="0"/>
              <a:t>Consider anonymisation / pseudonymisation </a:t>
            </a:r>
          </a:p>
          <a:p>
            <a:r>
              <a:rPr lang="en-GB" sz="2400" dirty="0"/>
              <a:t>GDPR defines more sensitive personal data as ‘special category’ data:</a:t>
            </a:r>
          </a:p>
        </p:txBody>
      </p:sp>
      <p:sp>
        <p:nvSpPr>
          <p:cNvPr id="4" name="Content Placeholder 3">
            <a:extLst>
              <a:ext uri="{FF2B5EF4-FFF2-40B4-BE49-F238E27FC236}">
                <a16:creationId xmlns:a16="http://schemas.microsoft.com/office/drawing/2014/main" id="{38CDA53E-3372-444C-B430-839AEEFDFB68}"/>
              </a:ext>
            </a:extLst>
          </p:cNvPr>
          <p:cNvSpPr>
            <a:spLocks noGrp="1"/>
          </p:cNvSpPr>
          <p:nvPr>
            <p:ph sz="half" idx="2"/>
          </p:nvPr>
        </p:nvSpPr>
        <p:spPr>
          <a:xfrm>
            <a:off x="6188417" y="2228003"/>
            <a:ext cx="5422392" cy="4528397"/>
          </a:xfrm>
        </p:spPr>
        <p:txBody>
          <a:bodyPr>
            <a:normAutofit lnSpcReduction="10000"/>
          </a:bodyPr>
          <a:lstStyle/>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Racial or ethnic origin of the data subject;</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Political opinions; </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Religious or philosophical beliefs;</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Whether the data subject is a member of a trade union</a:t>
            </a:r>
          </a:p>
          <a:p>
            <a:pPr marL="342900" lvl="0" defTabSz="914400" eaLnBrk="0" fontAlgn="base" hangingPunct="0">
              <a:spcAft>
                <a:spcPct val="0"/>
              </a:spcAft>
              <a:buClrTx/>
              <a:buSzTx/>
              <a:buFont typeface="Arial" charset="0"/>
              <a:buChar char="–"/>
              <a:defRPr/>
            </a:pPr>
            <a:r>
              <a:rPr lang="en-GB" kern="0" dirty="0">
                <a:cs typeface="ＭＳ Ｐゴシック" pitchFamily="-105" charset="-128"/>
              </a:rPr>
              <a:t> Genetic data</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Biometric data</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Physical or mental health or condition;</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Sexual life or orientation</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The commission or alleged commission of any offence, (UK Law)     or;</a:t>
            </a:r>
          </a:p>
          <a:p>
            <a:pPr marL="342900" lvl="0" defTabSz="914400" eaLnBrk="0" fontAlgn="base" hangingPunct="0">
              <a:spcAft>
                <a:spcPct val="0"/>
              </a:spcAft>
              <a:buClrTx/>
              <a:buSzTx/>
              <a:buFont typeface="Arial" charset="0"/>
              <a:buChar char="–"/>
              <a:defRPr/>
            </a:pPr>
            <a:r>
              <a:rPr lang="en-GB" kern="0" dirty="0">
                <a:solidFill>
                  <a:schemeClr val="tx1"/>
                </a:solidFill>
                <a:cs typeface="ＭＳ Ｐゴシック" pitchFamily="-105" charset="-128"/>
              </a:rPr>
              <a:t> Any proceedings for any offence committed or alleged to have been committed, the disposal of such proceedings and the sentence of court in such proceedings (UK Law)</a:t>
            </a:r>
          </a:p>
          <a:p>
            <a:endParaRPr lang="en-GB" dirty="0"/>
          </a:p>
        </p:txBody>
      </p:sp>
    </p:spTree>
    <p:extLst>
      <p:ext uri="{BB962C8B-B14F-4D97-AF65-F5344CB8AC3E}">
        <p14:creationId xmlns:p14="http://schemas.microsoft.com/office/powerpoint/2010/main" val="251992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017B7-438C-4129-B06B-519598029B7D}"/>
              </a:ext>
            </a:extLst>
          </p:cNvPr>
          <p:cNvSpPr>
            <a:spLocks noGrp="1"/>
          </p:cNvSpPr>
          <p:nvPr>
            <p:ph type="title"/>
          </p:nvPr>
        </p:nvSpPr>
        <p:spPr/>
        <p:txBody>
          <a:bodyPr/>
          <a:lstStyle/>
          <a:p>
            <a:r>
              <a:rPr lang="en-GB" dirty="0"/>
              <a:t>Obligations – data protection principles</a:t>
            </a:r>
          </a:p>
        </p:txBody>
      </p:sp>
      <p:sp>
        <p:nvSpPr>
          <p:cNvPr id="3" name="Content Placeholder 2">
            <a:extLst>
              <a:ext uri="{FF2B5EF4-FFF2-40B4-BE49-F238E27FC236}">
                <a16:creationId xmlns:a16="http://schemas.microsoft.com/office/drawing/2014/main" id="{29831C40-4CAC-4CB4-9B93-A1EC8F824225}"/>
              </a:ext>
            </a:extLst>
          </p:cNvPr>
          <p:cNvSpPr>
            <a:spLocks noGrp="1"/>
          </p:cNvSpPr>
          <p:nvPr>
            <p:ph idx="1"/>
          </p:nvPr>
        </p:nvSpPr>
        <p:spPr/>
        <p:txBody>
          <a:bodyPr>
            <a:normAutofit fontScale="92500" lnSpcReduction="20000"/>
          </a:bodyPr>
          <a:lstStyle/>
          <a:p>
            <a:pPr marL="457200" lvl="0" defTabSz="914400" eaLnBrk="0" fontAlgn="base" hangingPunct="0">
              <a:spcAft>
                <a:spcPct val="0"/>
              </a:spcAft>
              <a:buClrTx/>
              <a:buSzTx/>
              <a:buFontTx/>
              <a:buAutoNum type="arabicPeriod"/>
              <a:defRPr/>
            </a:pPr>
            <a:r>
              <a:rPr lang="en-GB" sz="2200" kern="0" dirty="0">
                <a:solidFill>
                  <a:schemeClr val="tx1"/>
                </a:solidFill>
                <a:cs typeface="ＭＳ Ｐゴシック" pitchFamily="-105" charset="-128"/>
              </a:rPr>
              <a:t>To be obtained and processed fairly and lawfully – GDPR Article 5 (1)(a)</a:t>
            </a:r>
          </a:p>
          <a:p>
            <a:pPr marL="436950" indent="-285750" defTabSz="914400" eaLnBrk="0" fontAlgn="base" hangingPunct="0">
              <a:spcAft>
                <a:spcPct val="0"/>
              </a:spcAft>
              <a:buClrTx/>
              <a:buSzTx/>
              <a:defRPr/>
            </a:pPr>
            <a:r>
              <a:rPr lang="en-GB" sz="2200" kern="0" dirty="0">
                <a:solidFill>
                  <a:schemeClr val="tx1"/>
                </a:solidFill>
                <a:cs typeface="ＭＳ Ｐゴシック" pitchFamily="-105" charset="-128"/>
              </a:rPr>
              <a:t>Transparency</a:t>
            </a:r>
          </a:p>
          <a:p>
            <a:pPr marL="151200" lvl="0" indent="0" defTabSz="914400" eaLnBrk="0" fontAlgn="base" hangingPunct="0">
              <a:spcAft>
                <a:spcPct val="0"/>
              </a:spcAft>
              <a:buClrTx/>
              <a:buSzTx/>
              <a:buNone/>
              <a:defRPr/>
            </a:pPr>
            <a:endParaRPr lang="en-GB" sz="2200" kern="0" dirty="0">
              <a:solidFill>
                <a:schemeClr val="tx1"/>
              </a:solidFill>
              <a:cs typeface="ＭＳ Ｐゴシック" pitchFamily="-105" charset="-128"/>
            </a:endParaRPr>
          </a:p>
          <a:p>
            <a:pPr marL="436950" indent="-285750" defTabSz="914400" eaLnBrk="0" fontAlgn="base" hangingPunct="0">
              <a:spcAft>
                <a:spcPct val="0"/>
              </a:spcAft>
              <a:buClrTx/>
              <a:buSzTx/>
              <a:defRPr/>
            </a:pPr>
            <a:r>
              <a:rPr lang="en-GB" sz="2200" kern="0" dirty="0">
                <a:solidFill>
                  <a:schemeClr val="tx1"/>
                </a:solidFill>
                <a:cs typeface="ＭＳ Ｐゴシック" pitchFamily="-105" charset="-128"/>
              </a:rPr>
              <a:t>There are 6 legal basis for processing of personal data, informed consent is the most relevant for research.</a:t>
            </a:r>
          </a:p>
          <a:p>
            <a:pPr marL="436950" indent="-285750" defTabSz="914400" eaLnBrk="0" fontAlgn="base" hangingPunct="0">
              <a:spcAft>
                <a:spcPct val="0"/>
              </a:spcAft>
              <a:buClrTx/>
              <a:buSzTx/>
              <a:defRPr/>
            </a:pPr>
            <a:endParaRPr lang="en-GB" sz="2200" dirty="0"/>
          </a:p>
          <a:p>
            <a:pPr marL="436950" indent="-285750" defTabSz="914400" eaLnBrk="0" fontAlgn="base" hangingPunct="0">
              <a:spcAft>
                <a:spcPct val="0"/>
              </a:spcAft>
              <a:buClrTx/>
              <a:buSzTx/>
              <a:defRPr/>
            </a:pPr>
            <a:r>
              <a:rPr lang="en-GB" sz="2200" dirty="0"/>
              <a:t>Informed consent is any freely given, specific, informed and unambiguous indication of the data subject's wishes by which they, by a statement or by a clear affirmative action agree to the processing.</a:t>
            </a:r>
          </a:p>
          <a:p>
            <a:pPr marL="436950" indent="-285750" defTabSz="914400" eaLnBrk="0" fontAlgn="base" hangingPunct="0">
              <a:spcAft>
                <a:spcPct val="0"/>
              </a:spcAft>
              <a:buClrTx/>
              <a:buSzTx/>
              <a:defRPr/>
            </a:pPr>
            <a:endParaRPr lang="en-GB" sz="2200" dirty="0"/>
          </a:p>
          <a:p>
            <a:pPr marL="436950" indent="-285750" defTabSz="914400" eaLnBrk="0" fontAlgn="base" hangingPunct="0">
              <a:spcAft>
                <a:spcPct val="0"/>
              </a:spcAft>
              <a:buClrTx/>
              <a:buSzTx/>
              <a:defRPr/>
            </a:pPr>
            <a:r>
              <a:rPr lang="en-GB" sz="2200" dirty="0"/>
              <a:t>The data subject shall have the right to withdraw their consent at any time. It should be as easy to withdraw as to give consent.</a:t>
            </a:r>
            <a:endParaRPr lang="en-GB" sz="2200" kern="0" dirty="0">
              <a:solidFill>
                <a:schemeClr val="tx1"/>
              </a:solidFill>
              <a:cs typeface="ＭＳ Ｐゴシック" pitchFamily="-105" charset="-128"/>
            </a:endParaRPr>
          </a:p>
          <a:p>
            <a:endParaRPr lang="en-GB" dirty="0"/>
          </a:p>
        </p:txBody>
      </p:sp>
    </p:spTree>
    <p:extLst>
      <p:ext uri="{BB962C8B-B14F-4D97-AF65-F5344CB8AC3E}">
        <p14:creationId xmlns:p14="http://schemas.microsoft.com/office/powerpoint/2010/main" val="47779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3D53-61FC-4DAE-A9F0-2BFAAE7F8C2C}"/>
              </a:ext>
            </a:extLst>
          </p:cNvPr>
          <p:cNvSpPr>
            <a:spLocks noGrp="1"/>
          </p:cNvSpPr>
          <p:nvPr>
            <p:ph type="title"/>
          </p:nvPr>
        </p:nvSpPr>
        <p:spPr/>
        <p:txBody>
          <a:bodyPr/>
          <a:lstStyle/>
          <a:p>
            <a:r>
              <a:rPr lang="en-GB" dirty="0"/>
              <a:t>Obligations – data protection principles</a:t>
            </a:r>
          </a:p>
        </p:txBody>
      </p:sp>
      <p:sp>
        <p:nvSpPr>
          <p:cNvPr id="3" name="Content Placeholder 2">
            <a:extLst>
              <a:ext uri="{FF2B5EF4-FFF2-40B4-BE49-F238E27FC236}">
                <a16:creationId xmlns:a16="http://schemas.microsoft.com/office/drawing/2014/main" id="{8B0AE4DA-742E-4353-B7D3-2DE7A4C7A4F1}"/>
              </a:ext>
            </a:extLst>
          </p:cNvPr>
          <p:cNvSpPr>
            <a:spLocks noGrp="1"/>
          </p:cNvSpPr>
          <p:nvPr>
            <p:ph idx="1"/>
          </p:nvPr>
        </p:nvSpPr>
        <p:spPr/>
        <p:txBody>
          <a:bodyPr>
            <a:normAutofit/>
          </a:bodyPr>
          <a:lstStyle/>
          <a:p>
            <a:pPr marL="36900" indent="0">
              <a:buNone/>
            </a:pPr>
            <a:r>
              <a:rPr lang="en-GB" sz="2000" dirty="0"/>
              <a:t>2. To be obtained for a specified and lawful purpose and shall not be processed in any manner incompatible with that purpose – GDPR Article 5 (1)(b)</a:t>
            </a:r>
          </a:p>
          <a:p>
            <a:pPr marL="322650" indent="-285750"/>
            <a:r>
              <a:rPr lang="en-GB" sz="2000" dirty="0"/>
              <a:t>Purpose limitation</a:t>
            </a:r>
          </a:p>
          <a:p>
            <a:pPr marL="36900" indent="0">
              <a:buNone/>
            </a:pPr>
            <a:endParaRPr lang="en-GB" sz="2000" dirty="0"/>
          </a:p>
          <a:p>
            <a:pPr lvl="0" defTabSz="914400" eaLnBrk="0" fontAlgn="base" hangingPunct="0">
              <a:spcAft>
                <a:spcPct val="0"/>
              </a:spcAft>
              <a:buClrTx/>
              <a:buSzTx/>
              <a:buNone/>
              <a:defRPr/>
            </a:pPr>
            <a:r>
              <a:rPr lang="en-GB" sz="2000" kern="0" dirty="0">
                <a:solidFill>
                  <a:schemeClr val="tx1"/>
                </a:solidFill>
                <a:ea typeface="ＭＳ Ｐゴシック" pitchFamily="-105" charset="-128"/>
                <a:cs typeface="ＭＳ Ｐゴシック" pitchFamily="-105" charset="-128"/>
              </a:rPr>
              <a:t>3. Be adequate, relevant and not excessive for those purposes - GDPR Article 5 (1)(c)</a:t>
            </a:r>
            <a:endParaRPr lang="en-GB" sz="2000" kern="0" dirty="0">
              <a:solidFill>
                <a:schemeClr val="tx1"/>
              </a:solidFill>
              <a:cs typeface="ＭＳ Ｐゴシック" pitchFamily="-105" charset="-128"/>
            </a:endParaRPr>
          </a:p>
          <a:p>
            <a:r>
              <a:rPr lang="en-GB" sz="2000" dirty="0"/>
              <a:t>Data minimisation</a:t>
            </a:r>
          </a:p>
        </p:txBody>
      </p:sp>
    </p:spTree>
    <p:extLst>
      <p:ext uri="{BB962C8B-B14F-4D97-AF65-F5344CB8AC3E}">
        <p14:creationId xmlns:p14="http://schemas.microsoft.com/office/powerpoint/2010/main" val="4042412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6D04F-C2C5-4141-877A-54F55797983A}"/>
              </a:ext>
            </a:extLst>
          </p:cNvPr>
          <p:cNvSpPr>
            <a:spLocks noGrp="1"/>
          </p:cNvSpPr>
          <p:nvPr>
            <p:ph type="title"/>
          </p:nvPr>
        </p:nvSpPr>
        <p:spPr/>
        <p:txBody>
          <a:bodyPr/>
          <a:lstStyle/>
          <a:p>
            <a:r>
              <a:rPr lang="en-GB" dirty="0"/>
              <a:t>Obligations – data protection principles</a:t>
            </a:r>
          </a:p>
        </p:txBody>
      </p:sp>
      <p:sp>
        <p:nvSpPr>
          <p:cNvPr id="3" name="Content Placeholder 2">
            <a:extLst>
              <a:ext uri="{FF2B5EF4-FFF2-40B4-BE49-F238E27FC236}">
                <a16:creationId xmlns:a16="http://schemas.microsoft.com/office/drawing/2014/main" id="{1B3237A7-71AA-4409-BC68-8B518AFF167C}"/>
              </a:ext>
            </a:extLst>
          </p:cNvPr>
          <p:cNvSpPr>
            <a:spLocks noGrp="1"/>
          </p:cNvSpPr>
          <p:nvPr>
            <p:ph idx="1"/>
          </p:nvPr>
        </p:nvSpPr>
        <p:spPr/>
        <p:txBody>
          <a:bodyPr>
            <a:normAutofit/>
          </a:bodyPr>
          <a:lstStyle/>
          <a:p>
            <a:pPr marL="0" indent="0">
              <a:buNone/>
            </a:pPr>
            <a:r>
              <a:rPr lang="en-GB" sz="2000" dirty="0"/>
              <a:t>4. Be accurate and kept up to date – GDPR Article 5(1)(d)</a:t>
            </a:r>
          </a:p>
          <a:p>
            <a:pPr marL="0" indent="0">
              <a:buNone/>
            </a:pPr>
            <a:endParaRPr lang="en-GB" sz="2000" dirty="0"/>
          </a:p>
          <a:p>
            <a:pPr marL="0" indent="0">
              <a:buNone/>
            </a:pPr>
            <a:r>
              <a:rPr lang="en-GB" sz="2000" dirty="0"/>
              <a:t>Data Subject Rights to</a:t>
            </a:r>
          </a:p>
          <a:p>
            <a:r>
              <a:rPr lang="en-GB" sz="2000" dirty="0"/>
              <a:t>Rectification</a:t>
            </a:r>
          </a:p>
          <a:p>
            <a:r>
              <a:rPr lang="en-GB" sz="2000" dirty="0"/>
              <a:t>Be forgotten</a:t>
            </a:r>
          </a:p>
          <a:p>
            <a:r>
              <a:rPr lang="en-GB" sz="2000" dirty="0"/>
              <a:t>Restriction</a:t>
            </a:r>
          </a:p>
          <a:p>
            <a:r>
              <a:rPr lang="en-GB" sz="2000" dirty="0"/>
              <a:t>Notification</a:t>
            </a:r>
          </a:p>
        </p:txBody>
      </p:sp>
    </p:spTree>
    <p:extLst>
      <p:ext uri="{BB962C8B-B14F-4D97-AF65-F5344CB8AC3E}">
        <p14:creationId xmlns:p14="http://schemas.microsoft.com/office/powerpoint/2010/main" val="392745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ECE0A-AC2D-4E50-9F7A-CDECB0B9F149}"/>
              </a:ext>
            </a:extLst>
          </p:cNvPr>
          <p:cNvSpPr>
            <a:spLocks noGrp="1"/>
          </p:cNvSpPr>
          <p:nvPr>
            <p:ph type="title"/>
          </p:nvPr>
        </p:nvSpPr>
        <p:spPr/>
        <p:txBody>
          <a:bodyPr/>
          <a:lstStyle/>
          <a:p>
            <a:r>
              <a:rPr lang="en-GB" dirty="0"/>
              <a:t>Obligations – data protection principles</a:t>
            </a:r>
          </a:p>
        </p:txBody>
      </p:sp>
      <p:sp>
        <p:nvSpPr>
          <p:cNvPr id="3" name="Content Placeholder 2">
            <a:extLst>
              <a:ext uri="{FF2B5EF4-FFF2-40B4-BE49-F238E27FC236}">
                <a16:creationId xmlns:a16="http://schemas.microsoft.com/office/drawing/2014/main" id="{549583B4-840E-4744-B810-C087B7E719D8}"/>
              </a:ext>
            </a:extLst>
          </p:cNvPr>
          <p:cNvSpPr>
            <a:spLocks noGrp="1"/>
          </p:cNvSpPr>
          <p:nvPr>
            <p:ph idx="1"/>
          </p:nvPr>
        </p:nvSpPr>
        <p:spPr/>
        <p:txBody>
          <a:bodyPr/>
          <a:lstStyle/>
          <a:p>
            <a:pPr marL="0" indent="0">
              <a:lnSpc>
                <a:spcPct val="90000"/>
              </a:lnSpc>
              <a:buClr>
                <a:schemeClr val="tx1"/>
              </a:buClr>
              <a:buNone/>
            </a:pPr>
            <a:r>
              <a:rPr lang="en-GB" sz="2000" dirty="0"/>
              <a:t>5. Not be kept longer than necessary – GDPR Article 5(1)(e)</a:t>
            </a:r>
          </a:p>
          <a:p>
            <a:pPr>
              <a:lnSpc>
                <a:spcPct val="90000"/>
              </a:lnSpc>
              <a:buClr>
                <a:schemeClr val="tx1"/>
              </a:buClr>
            </a:pPr>
            <a:r>
              <a:rPr lang="en-GB" sz="2000" dirty="0"/>
              <a:t>Secure Disposal</a:t>
            </a:r>
          </a:p>
          <a:p>
            <a:pPr marL="0" indent="0">
              <a:buNone/>
            </a:pPr>
            <a:endParaRPr lang="en-GB" sz="2000" dirty="0"/>
          </a:p>
          <a:p>
            <a:pPr marL="0" indent="0">
              <a:buNone/>
            </a:pPr>
            <a:r>
              <a:rPr lang="en-GB" sz="2000" dirty="0"/>
              <a:t>6. Processed in a manner that ensures appropriate security of the personal data – GDPR Article 5(1)(f)</a:t>
            </a:r>
          </a:p>
          <a:p>
            <a:r>
              <a:rPr lang="en-GB" sz="2000" dirty="0"/>
              <a:t>Integrity and confidentiality</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12656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FAEF2-9474-4057-B048-88FD057D0413}"/>
              </a:ext>
            </a:extLst>
          </p:cNvPr>
          <p:cNvSpPr>
            <a:spLocks noGrp="1"/>
          </p:cNvSpPr>
          <p:nvPr>
            <p:ph type="title"/>
          </p:nvPr>
        </p:nvSpPr>
        <p:spPr/>
        <p:txBody>
          <a:bodyPr/>
          <a:lstStyle/>
          <a:p>
            <a:r>
              <a:rPr lang="en-GB" dirty="0"/>
              <a:t>THANK YOU &amp; Useful links</a:t>
            </a:r>
          </a:p>
        </p:txBody>
      </p:sp>
      <p:sp>
        <p:nvSpPr>
          <p:cNvPr id="3" name="Content Placeholder 2">
            <a:extLst>
              <a:ext uri="{FF2B5EF4-FFF2-40B4-BE49-F238E27FC236}">
                <a16:creationId xmlns:a16="http://schemas.microsoft.com/office/drawing/2014/main" id="{485F8CBF-88F7-4BF7-AE7E-456A212F3701}"/>
              </a:ext>
            </a:extLst>
          </p:cNvPr>
          <p:cNvSpPr>
            <a:spLocks noGrp="1"/>
          </p:cNvSpPr>
          <p:nvPr>
            <p:ph sz="half" idx="1"/>
          </p:nvPr>
        </p:nvSpPr>
        <p:spPr>
          <a:xfrm>
            <a:off x="6283493" y="2126403"/>
            <a:ext cx="5422390" cy="3633047"/>
          </a:xfrm>
        </p:spPr>
        <p:txBody>
          <a:bodyPr>
            <a:normAutofit/>
          </a:bodyPr>
          <a:lstStyle/>
          <a:p>
            <a:r>
              <a:rPr lang="en-GB" sz="2000" dirty="0">
                <a:hlinkClick r:id="rId3"/>
              </a:rPr>
              <a:t>JISC Legal – Data Protection and Research</a:t>
            </a:r>
            <a:endParaRPr lang="en-GB" sz="2000" dirty="0"/>
          </a:p>
          <a:p>
            <a:r>
              <a:rPr lang="en-GB" sz="2000" dirty="0">
                <a:hlinkClick r:id="rId4"/>
              </a:rPr>
              <a:t>European University Institute – Good Data Protection Practice in Research</a:t>
            </a:r>
            <a:endParaRPr lang="en-GB" sz="2000" dirty="0"/>
          </a:p>
          <a:p>
            <a:r>
              <a:rPr lang="en-GB" sz="2000" dirty="0">
                <a:hlinkClick r:id="rId5"/>
              </a:rPr>
              <a:t>Information Compliance webpages</a:t>
            </a:r>
            <a:endParaRPr lang="en-GB" sz="2000" dirty="0"/>
          </a:p>
          <a:p>
            <a:r>
              <a:rPr lang="en-GB" sz="2000" dirty="0">
                <a:hlinkClick r:id="rId6"/>
              </a:rPr>
              <a:t>Information Commissioner’s Office- Research Exemptions</a:t>
            </a:r>
            <a:r>
              <a:rPr lang="en-GB" sz="2000" dirty="0"/>
              <a:t> </a:t>
            </a:r>
          </a:p>
          <a:p>
            <a:r>
              <a:rPr lang="en-GB" sz="2000" dirty="0">
                <a:hlinkClick r:id="rId7"/>
              </a:rPr>
              <a:t>dpa@westminster.ac.uk</a:t>
            </a:r>
            <a:endParaRPr lang="en-GB" sz="2000" dirty="0"/>
          </a:p>
        </p:txBody>
      </p:sp>
      <p:sp>
        <p:nvSpPr>
          <p:cNvPr id="4" name="Content Placeholder 3">
            <a:extLst>
              <a:ext uri="{FF2B5EF4-FFF2-40B4-BE49-F238E27FC236}">
                <a16:creationId xmlns:a16="http://schemas.microsoft.com/office/drawing/2014/main" id="{70086287-BBA7-440E-8D63-FBCD2FEF9A9C}"/>
              </a:ext>
            </a:extLst>
          </p:cNvPr>
          <p:cNvSpPr>
            <a:spLocks noGrp="1"/>
          </p:cNvSpPr>
          <p:nvPr>
            <p:ph sz="half" idx="2"/>
          </p:nvPr>
        </p:nvSpPr>
        <p:spPr>
          <a:xfrm>
            <a:off x="486116" y="2126403"/>
            <a:ext cx="5422392" cy="3633047"/>
          </a:xfrm>
        </p:spPr>
        <p:txBody>
          <a:bodyPr/>
          <a:lstStyle/>
          <a:p>
            <a:pPr marL="0" indent="0">
              <a:buNone/>
            </a:pPr>
            <a:r>
              <a:rPr lang="en-GB" sz="2000" dirty="0"/>
              <a:t>You must be able to demonstrate compliance with the above principles. The following will be able to help:</a:t>
            </a:r>
          </a:p>
          <a:p>
            <a:r>
              <a:rPr lang="en-GB" sz="2000" dirty="0"/>
              <a:t>Your Project Supervisor</a:t>
            </a:r>
          </a:p>
          <a:p>
            <a:r>
              <a:rPr lang="en-GB" sz="2000" dirty="0"/>
              <a:t>Records Management</a:t>
            </a:r>
          </a:p>
          <a:p>
            <a:r>
              <a:rPr lang="en-GB" sz="2000" dirty="0"/>
              <a:t>Data Security</a:t>
            </a:r>
          </a:p>
          <a:p>
            <a:r>
              <a:rPr lang="en-GB" sz="2000" dirty="0"/>
              <a:t>Information Compliance</a:t>
            </a:r>
          </a:p>
          <a:p>
            <a:endParaRPr lang="en-GB" dirty="0"/>
          </a:p>
        </p:txBody>
      </p:sp>
    </p:spTree>
    <p:extLst>
      <p:ext uri="{BB962C8B-B14F-4D97-AF65-F5344CB8AC3E}">
        <p14:creationId xmlns:p14="http://schemas.microsoft.com/office/powerpoint/2010/main" val="160642400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487</TotalTime>
  <Words>2072</Words>
  <Application>Microsoft Office PowerPoint</Application>
  <PresentationFormat>Widescreen</PresentationFormat>
  <Paragraphs>132</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ＭＳ Ｐゴシック</vt:lpstr>
      <vt:lpstr>Arial</vt:lpstr>
      <vt:lpstr>Calibri</vt:lpstr>
      <vt:lpstr>Gill Sans MT</vt:lpstr>
      <vt:lpstr>Wingdings 2</vt:lpstr>
      <vt:lpstr>Dividend</vt:lpstr>
      <vt:lpstr>Data Protection for research</vt:lpstr>
      <vt:lpstr>Data protection legislation</vt:lpstr>
      <vt:lpstr>Why is it important?</vt:lpstr>
      <vt:lpstr>What is personal data?</vt:lpstr>
      <vt:lpstr>Obligations – data protection principles</vt:lpstr>
      <vt:lpstr>Obligations – data protection principles</vt:lpstr>
      <vt:lpstr>Obligations – data protection principles</vt:lpstr>
      <vt:lpstr>Obligations – data protection principles</vt:lpstr>
      <vt:lpstr>THANK YOU &amp; Useful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for research</dc:title>
  <dc:creator>Hannah Wilkinson</dc:creator>
  <cp:lastModifiedBy>Lesley McDonagh</cp:lastModifiedBy>
  <cp:revision>36</cp:revision>
  <dcterms:created xsi:type="dcterms:W3CDTF">2019-10-01T12:23:43Z</dcterms:created>
  <dcterms:modified xsi:type="dcterms:W3CDTF">2020-09-25T14:55:40Z</dcterms:modified>
</cp:coreProperties>
</file>