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0" r:id="rId3"/>
  </p:sldMasterIdLst>
  <p:notesMasterIdLst>
    <p:notesMasterId r:id="rId17"/>
  </p:notesMasterIdLst>
  <p:sldIdLst>
    <p:sldId id="257" r:id="rId4"/>
    <p:sldId id="394" r:id="rId5"/>
    <p:sldId id="262" r:id="rId6"/>
    <p:sldId id="263" r:id="rId7"/>
    <p:sldId id="271" r:id="rId8"/>
    <p:sldId id="274" r:id="rId9"/>
    <p:sldId id="268" r:id="rId10"/>
    <p:sldId id="393" r:id="rId11"/>
    <p:sldId id="276" r:id="rId12"/>
    <p:sldId id="269" r:id="rId13"/>
    <p:sldId id="270" r:id="rId14"/>
    <p:sldId id="273" r:id="rId15"/>
    <p:sldId id="275" r:id="rId16"/>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Hudson" initials="JH" lastIdx="1" clrIdx="0">
    <p:extLst>
      <p:ext uri="{19B8F6BF-5375-455C-9EA6-DF929625EA0E}">
        <p15:presenceInfo xmlns:p15="http://schemas.microsoft.com/office/powerpoint/2012/main" userId="f849c577f733d8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EC04E2-CABF-4BA8-8039-5C0F7AB9DC12}" v="4" dt="2020-09-30T14:08:21.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39" autoAdjust="0"/>
    <p:restoredTop sz="67476" autoAdjust="0"/>
  </p:normalViewPr>
  <p:slideViewPr>
    <p:cSldViewPr>
      <p:cViewPr varScale="1">
        <p:scale>
          <a:sx n="42" d="100"/>
          <a:sy n="42" d="100"/>
        </p:scale>
        <p:origin x="1780" y="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3E8C7-C333-440F-B288-2F4D59F9751A}" type="datetimeFigureOut">
              <a:rPr lang="en-US" smtClean="0"/>
              <a:t>9/14/2021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0169EE-56F8-4E02-BCFF-4A53C33CFA33}" type="slidenum">
              <a:rPr lang="en-US" smtClean="0"/>
              <a:t>‹#›</a:t>
            </a:fld>
            <a:endParaRPr lang="en-US"/>
          </a:p>
        </p:txBody>
      </p:sp>
    </p:spTree>
    <p:extLst>
      <p:ext uri="{BB962C8B-B14F-4D97-AF65-F5344CB8AC3E}">
        <p14:creationId xmlns:p14="http://schemas.microsoft.com/office/powerpoint/2010/main" val="715657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James Hudson and I am a consultant that works with the Department of External Relations and Research at Westminster in the area of intellectual property, </a:t>
            </a:r>
            <a:endParaRPr lang="en-GB" dirty="0"/>
          </a:p>
        </p:txBody>
      </p:sp>
      <p:sp>
        <p:nvSpPr>
          <p:cNvPr id="4" name="Slide Number Placeholder 3"/>
          <p:cNvSpPr>
            <a:spLocks noGrp="1"/>
          </p:cNvSpPr>
          <p:nvPr>
            <p:ph type="sldNum" sz="quarter" idx="5"/>
          </p:nvPr>
        </p:nvSpPr>
        <p:spPr/>
        <p:txBody>
          <a:bodyPr/>
          <a:lstStyle/>
          <a:p>
            <a:fld id="{800169EE-56F8-4E02-BCFF-4A53C33CFA33}" type="slidenum">
              <a:rPr lang="en-US" smtClean="0"/>
              <a:t>1</a:t>
            </a:fld>
            <a:endParaRPr lang="en-US"/>
          </a:p>
        </p:txBody>
      </p:sp>
    </p:spTree>
    <p:extLst>
      <p:ext uri="{BB962C8B-B14F-4D97-AF65-F5344CB8AC3E}">
        <p14:creationId xmlns:p14="http://schemas.microsoft.com/office/powerpoint/2010/main" val="1414931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the topic I cover in  this short presentation that is intended to provide you with some high level, but hopefully useful, information and also knowledge of where to go in the University if you would like more detailed advice or guidance on matter related to IP.  </a:t>
            </a:r>
            <a:endParaRPr lang="en-GB" dirty="0"/>
          </a:p>
        </p:txBody>
      </p:sp>
      <p:sp>
        <p:nvSpPr>
          <p:cNvPr id="4" name="Slide Number Placeholder 3"/>
          <p:cNvSpPr>
            <a:spLocks noGrp="1"/>
          </p:cNvSpPr>
          <p:nvPr>
            <p:ph type="sldNum" sz="quarter" idx="5"/>
          </p:nvPr>
        </p:nvSpPr>
        <p:spPr/>
        <p:txBody>
          <a:bodyPr/>
          <a:lstStyle/>
          <a:p>
            <a:fld id="{800169EE-56F8-4E02-BCFF-4A53C33CFA33}" type="slidenum">
              <a:rPr lang="en-US" smtClean="0"/>
              <a:t>2</a:t>
            </a:fld>
            <a:endParaRPr lang="en-US"/>
          </a:p>
        </p:txBody>
      </p:sp>
    </p:spTree>
    <p:extLst>
      <p:ext uri="{BB962C8B-B14F-4D97-AF65-F5344CB8AC3E}">
        <p14:creationId xmlns:p14="http://schemas.microsoft.com/office/powerpoint/2010/main" val="3403970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starting with the definition, the World Intellectual Property Office, or WIPO, defines IP as </a:t>
            </a:r>
            <a:r>
              <a:rPr lang="en-GB" sz="1200" dirty="0">
                <a:solidFill>
                  <a:srgbClr val="007770"/>
                </a:solidFill>
              </a:rPr>
              <a:t>creations of the </a:t>
            </a:r>
            <a:r>
              <a:rPr lang="en-GB" sz="1800" dirty="0">
                <a:solidFill>
                  <a:srgbClr val="CF7A30"/>
                </a:solidFill>
              </a:rPr>
              <a:t>mind</a:t>
            </a:r>
            <a:r>
              <a:rPr lang="en-GB" sz="1200" dirty="0">
                <a:solidFill>
                  <a:srgbClr val="007770"/>
                </a:solidFill>
              </a:rPr>
              <a:t>, such as: </a:t>
            </a:r>
            <a:r>
              <a:rPr lang="en-GB" sz="1800" dirty="0">
                <a:solidFill>
                  <a:srgbClr val="44687D"/>
                </a:solidFill>
              </a:rPr>
              <a:t>inventions</a:t>
            </a:r>
            <a:r>
              <a:rPr lang="en-GB" sz="1200" dirty="0">
                <a:solidFill>
                  <a:srgbClr val="007770"/>
                </a:solidFill>
              </a:rPr>
              <a:t>; </a:t>
            </a:r>
            <a:r>
              <a:rPr lang="en-GB" sz="1800" dirty="0">
                <a:solidFill>
                  <a:srgbClr val="CF7A30"/>
                </a:solidFill>
              </a:rPr>
              <a:t>literary</a:t>
            </a:r>
            <a:r>
              <a:rPr lang="en-GB" sz="1800" dirty="0">
                <a:solidFill>
                  <a:srgbClr val="007770"/>
                </a:solidFill>
              </a:rPr>
              <a:t> </a:t>
            </a:r>
            <a:r>
              <a:rPr lang="en-GB" sz="1200" dirty="0">
                <a:solidFill>
                  <a:srgbClr val="007770"/>
                </a:solidFill>
              </a:rPr>
              <a:t>and </a:t>
            </a:r>
            <a:r>
              <a:rPr lang="en-GB" sz="1800" dirty="0">
                <a:solidFill>
                  <a:srgbClr val="656565"/>
                </a:solidFill>
              </a:rPr>
              <a:t>artistic works</a:t>
            </a:r>
            <a:r>
              <a:rPr lang="en-GB" sz="1200" dirty="0">
                <a:solidFill>
                  <a:srgbClr val="007770"/>
                </a:solidFill>
              </a:rPr>
              <a:t>; </a:t>
            </a:r>
            <a:r>
              <a:rPr lang="en-GB" sz="1800" dirty="0">
                <a:solidFill>
                  <a:srgbClr val="CF7A30"/>
                </a:solidFill>
              </a:rPr>
              <a:t>designs</a:t>
            </a:r>
            <a:r>
              <a:rPr lang="en-GB" sz="1200" dirty="0">
                <a:solidFill>
                  <a:srgbClr val="007770"/>
                </a:solidFill>
              </a:rPr>
              <a:t>; and </a:t>
            </a:r>
            <a:r>
              <a:rPr lang="en-GB" sz="1800" dirty="0">
                <a:solidFill>
                  <a:srgbClr val="44687D"/>
                </a:solidFill>
              </a:rPr>
              <a:t>symbols</a:t>
            </a:r>
            <a:r>
              <a:rPr lang="en-GB" sz="1200" dirty="0">
                <a:solidFill>
                  <a:srgbClr val="007770"/>
                </a:solidFill>
              </a:rPr>
              <a:t>, </a:t>
            </a:r>
            <a:r>
              <a:rPr lang="en-GB" sz="1800" dirty="0">
                <a:solidFill>
                  <a:srgbClr val="CF7A30"/>
                </a:solidFill>
              </a:rPr>
              <a:t>names </a:t>
            </a:r>
            <a:r>
              <a:rPr lang="en-GB" sz="1200" dirty="0">
                <a:solidFill>
                  <a:srgbClr val="007770"/>
                </a:solidFill>
              </a:rPr>
              <a:t>and </a:t>
            </a:r>
            <a:r>
              <a:rPr lang="en-GB" sz="1800" dirty="0">
                <a:solidFill>
                  <a:srgbClr val="44687D"/>
                </a:solidFill>
              </a:rPr>
              <a:t>images</a:t>
            </a:r>
            <a:r>
              <a:rPr lang="en-GB" sz="1800" dirty="0">
                <a:solidFill>
                  <a:srgbClr val="007770"/>
                </a:solidFill>
              </a:rPr>
              <a:t> </a:t>
            </a:r>
            <a:r>
              <a:rPr lang="en-GB" sz="1200" dirty="0">
                <a:solidFill>
                  <a:srgbClr val="007770"/>
                </a:solidFill>
              </a:rPr>
              <a:t>used in commerce.  The creations are then wrapped up and enshrined in legislation that gives a legal basis to the rights arising which does create some complexities around the different forms of intellectual property that I will touch on in this talk.  </a:t>
            </a:r>
            <a:endParaRPr lang="en-GB" dirty="0"/>
          </a:p>
        </p:txBody>
      </p:sp>
      <p:sp>
        <p:nvSpPr>
          <p:cNvPr id="4" name="Slide Number Placeholder 3"/>
          <p:cNvSpPr>
            <a:spLocks noGrp="1"/>
          </p:cNvSpPr>
          <p:nvPr>
            <p:ph type="sldNum" sz="quarter" idx="10"/>
          </p:nvPr>
        </p:nvSpPr>
        <p:spPr/>
        <p:txBody>
          <a:bodyPr/>
          <a:lstStyle/>
          <a:p>
            <a:fld id="{3F279A3D-9CA8-48CE-A293-F3D4FFE97EC6}" type="slidenum">
              <a:rPr lang="en-GB" smtClean="0"/>
              <a:t>3</a:t>
            </a:fld>
            <a:endParaRPr lang="en-GB"/>
          </a:p>
        </p:txBody>
      </p:sp>
    </p:spTree>
    <p:extLst>
      <p:ext uri="{BB962C8B-B14F-4D97-AF65-F5344CB8AC3E}">
        <p14:creationId xmlns:p14="http://schemas.microsoft.com/office/powerpoint/2010/main" val="1579928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r>
              <a:rPr lang="en-GB" dirty="0"/>
              <a:t>Mention that I am approaching this from a university perspective. </a:t>
            </a:r>
          </a:p>
          <a:p>
            <a:endParaRPr lang="en-GB" dirty="0"/>
          </a:p>
          <a:p>
            <a:r>
              <a:rPr lang="en-GB" dirty="0"/>
              <a:t>Brainstorming session.</a:t>
            </a:r>
          </a:p>
          <a:p>
            <a:endParaRPr lang="en-GB" dirty="0"/>
          </a:p>
          <a:p>
            <a:r>
              <a:rPr lang="en-GB" b="1" dirty="0"/>
              <a:t>Promote the University </a:t>
            </a:r>
          </a:p>
          <a:p>
            <a:pPr marL="171450" indent="-171450">
              <a:buFont typeface="Arial" panose="020B0604020202020204" pitchFamily="34" charset="0"/>
              <a:buChar char="•"/>
            </a:pPr>
            <a:r>
              <a:rPr lang="en-GB" dirty="0"/>
              <a:t>Additional sources of funding are ‘unlocked’</a:t>
            </a:r>
          </a:p>
          <a:p>
            <a:pPr marL="171450" indent="-171450">
              <a:buFont typeface="Arial" panose="020B0604020202020204" pitchFamily="34" charset="0"/>
              <a:buChar char="•"/>
            </a:pPr>
            <a:r>
              <a:rPr lang="en-GB" dirty="0"/>
              <a:t>Allows academia-industry collaborations</a:t>
            </a:r>
          </a:p>
          <a:p>
            <a:r>
              <a:rPr lang="en-GB" b="1" dirty="0"/>
              <a:t>Make money</a:t>
            </a:r>
          </a:p>
          <a:p>
            <a:pPr marL="171450" indent="-171450">
              <a:buFont typeface="Arial" panose="020B0604020202020204" pitchFamily="34" charset="0"/>
              <a:buChar char="•"/>
            </a:pPr>
            <a:r>
              <a:rPr lang="en-GB" dirty="0"/>
              <a:t>Inventor and contributors receive an agreed share of revenue generated through deals</a:t>
            </a:r>
          </a:p>
          <a:p>
            <a:pPr marL="171450" indent="-171450">
              <a:buFont typeface="Arial" panose="020B0604020202020204" pitchFamily="34" charset="0"/>
              <a:buChar char="•"/>
            </a:pPr>
            <a:r>
              <a:rPr lang="en-GB" dirty="0"/>
              <a:t>New revenue streams for University </a:t>
            </a:r>
          </a:p>
          <a:p>
            <a:r>
              <a:rPr lang="en-GB" b="1" dirty="0"/>
              <a:t>Protect market share</a:t>
            </a:r>
          </a:p>
          <a:p>
            <a:pPr marL="171450" indent="-171450">
              <a:buFont typeface="Arial" panose="020B0604020202020204" pitchFamily="34" charset="0"/>
              <a:buChar char="•"/>
            </a:pPr>
            <a:r>
              <a:rPr lang="en-GB" dirty="0"/>
              <a:t>Get the upper hand on competitors </a:t>
            </a:r>
          </a:p>
          <a:p>
            <a:pPr marL="171450" indent="-171450">
              <a:buFont typeface="Arial" panose="020B0604020202020204" pitchFamily="34" charset="0"/>
              <a:buChar char="•"/>
            </a:pPr>
            <a:r>
              <a:rPr lang="en-GB" dirty="0"/>
              <a:t>Make unique value proposition more attractive to investors (who are interested in return)</a:t>
            </a:r>
          </a:p>
          <a:p>
            <a:r>
              <a:rPr lang="en-GB" b="1" dirty="0"/>
              <a:t>Create jobs</a:t>
            </a:r>
          </a:p>
          <a:p>
            <a:r>
              <a:rPr lang="en-GB" b="1" dirty="0"/>
              <a:t>Build partnerships</a:t>
            </a:r>
          </a:p>
          <a:p>
            <a:r>
              <a:rPr lang="en-GB" b="1" dirty="0"/>
              <a:t>Impact</a:t>
            </a:r>
          </a:p>
          <a:p>
            <a:pPr marL="171450" indent="-171450">
              <a:buFont typeface="Arial" panose="020B0604020202020204" pitchFamily="34" charset="0"/>
              <a:buChar char="•"/>
            </a:pPr>
            <a:r>
              <a:rPr lang="en-GB" dirty="0"/>
              <a:t>Getting a technology exploited in the developing world is not just about money</a:t>
            </a:r>
          </a:p>
          <a:p>
            <a:pPr marL="171450" indent="-171450">
              <a:buFont typeface="Arial" panose="020B0604020202020204" pitchFamily="34" charset="0"/>
              <a:buChar char="•"/>
            </a:pPr>
            <a:r>
              <a:rPr lang="en-GB" dirty="0"/>
              <a:t>Do you want to sell technology to someone who wants to shelve it?</a:t>
            </a:r>
          </a:p>
          <a:p>
            <a:pPr marL="171450" indent="-171450">
              <a:buFont typeface="Arial" panose="020B0604020202020204" pitchFamily="34" charset="0"/>
              <a:buChar char="•"/>
            </a:pPr>
            <a:r>
              <a:rPr lang="en-GB" dirty="0"/>
              <a:t>Are you happy to sell technology to a patent troll who has no intent on development</a:t>
            </a:r>
          </a:p>
          <a:p>
            <a:pPr marL="171450" indent="-171450">
              <a:buFont typeface="Arial" panose="020B0604020202020204" pitchFamily="34" charset="0"/>
              <a:buChar char="•"/>
            </a:pPr>
            <a:r>
              <a:rPr lang="en-GB" dirty="0"/>
              <a:t>PR has its own value</a:t>
            </a:r>
          </a:p>
          <a:p>
            <a:pPr marL="171450" indent="-171450">
              <a:buFont typeface="Arial" panose="020B0604020202020204" pitchFamily="34" charset="0"/>
              <a:buChar char="•"/>
            </a:pPr>
            <a:r>
              <a:rPr lang="en-GB" dirty="0"/>
              <a:t>Does the customer fund a lot of research at your institution?</a:t>
            </a:r>
          </a:p>
          <a:p>
            <a:pPr marL="171450" indent="-171450">
              <a:buFont typeface="Arial" panose="020B0604020202020204" pitchFamily="34" charset="0"/>
              <a:buChar char="•"/>
            </a:pPr>
            <a:r>
              <a:rPr lang="en-GB" dirty="0"/>
              <a:t>Does the customer have a powerful position politically?</a:t>
            </a:r>
          </a:p>
          <a:p>
            <a:pPr marL="171450" indent="-171450">
              <a:buFont typeface="Arial" panose="020B0604020202020204" pitchFamily="34" charset="0"/>
              <a:buChar char="•"/>
            </a:pPr>
            <a:r>
              <a:rPr lang="en-GB" dirty="0"/>
              <a:t>How keen is the researcher on the proposed deal?</a:t>
            </a:r>
          </a:p>
          <a:p>
            <a:endParaRPr lang="en-GB" dirty="0"/>
          </a:p>
          <a:p>
            <a:endParaRPr lang="en-GB" dirty="0"/>
          </a:p>
          <a:p>
            <a:r>
              <a:rPr lang="en-GB" b="1" dirty="0"/>
              <a:t>Personal Gain </a:t>
            </a:r>
          </a:p>
          <a:p>
            <a:pPr marL="171450" indent="-171450">
              <a:buFont typeface="Arial" panose="020B0604020202020204" pitchFamily="34" charset="0"/>
              <a:buChar char="•"/>
            </a:pPr>
            <a:r>
              <a:rPr lang="en-GB" dirty="0"/>
              <a:t>Easy to articulate the value of your research</a:t>
            </a:r>
          </a:p>
          <a:p>
            <a:pPr marL="171450" indent="-171450">
              <a:buFont typeface="Arial" panose="020B0604020202020204" pitchFamily="34" charset="0"/>
              <a:buChar char="•"/>
            </a:pPr>
            <a:r>
              <a:rPr lang="en-GB" dirty="0"/>
              <a:t>Counts towards your research productivity</a:t>
            </a:r>
          </a:p>
          <a:p>
            <a:pPr marL="171450" indent="-171450">
              <a:buFont typeface="Arial" panose="020B0604020202020204" pitchFamily="34" charset="0"/>
              <a:buChar char="•"/>
            </a:pPr>
            <a:r>
              <a:rPr lang="en-GB" dirty="0"/>
              <a:t>Personal financial rewards</a:t>
            </a:r>
          </a:p>
          <a:p>
            <a:pPr marL="171450" indent="-171450">
              <a:buFont typeface="Arial" panose="020B0604020202020204" pitchFamily="34" charset="0"/>
              <a:buChar char="•"/>
            </a:pPr>
            <a:r>
              <a:rPr lang="en-GB" dirty="0"/>
              <a:t>Broaden CV and network</a:t>
            </a:r>
          </a:p>
          <a:p>
            <a:pPr marL="171450" indent="-171450">
              <a:buFont typeface="Arial" panose="020B0604020202020204" pitchFamily="34" charset="0"/>
              <a:buChar char="•"/>
            </a:pPr>
            <a:r>
              <a:rPr lang="en-GB" dirty="0"/>
              <a:t>Allows access to further translational funds</a:t>
            </a:r>
          </a:p>
          <a:p>
            <a:pPr marL="171450" indent="-171450">
              <a:buFont typeface="Arial" panose="020B0604020202020204" pitchFamily="34" charset="0"/>
              <a:buChar char="•"/>
            </a:pPr>
            <a:r>
              <a:rPr lang="en-GB" dirty="0"/>
              <a:t>May increase credibility in industrial funders’ eyes</a:t>
            </a:r>
          </a:p>
          <a:p>
            <a:pPr marL="171450" indent="-171450">
              <a:buFont typeface="Arial" panose="020B0604020202020204" pitchFamily="34" charset="0"/>
              <a:buChar char="•"/>
            </a:pPr>
            <a:r>
              <a:rPr lang="en-GB" dirty="0"/>
              <a:t>Step towards other commercial career involvement e.g. spin-out, consultancy, or even career change</a:t>
            </a:r>
          </a:p>
          <a:p>
            <a:pPr marL="171450" indent="-171450">
              <a:buFont typeface="Arial" panose="020B0604020202020204" pitchFamily="34" charset="0"/>
              <a:buChar char="•"/>
            </a:pPr>
            <a:r>
              <a:rPr lang="en-GB" dirty="0"/>
              <a:t>Evidence of impact has benefits for reputation, attracts students and researchers and enables further research funding. The process of working to commercialise your technology can stimulate your thinking about your work and bring you new contacts</a:t>
            </a:r>
          </a:p>
          <a:p>
            <a:endParaRPr lang="en-GB" dirty="0"/>
          </a:p>
          <a:p>
            <a:endParaRPr lang="en-GB" dirty="0"/>
          </a:p>
          <a:p>
            <a:r>
              <a:rPr lang="en-GB" b="1" dirty="0"/>
              <a:t>True or false?</a:t>
            </a:r>
          </a:p>
          <a:p>
            <a:r>
              <a:rPr lang="en-GB" i="1" dirty="0"/>
              <a:t>“University tech transfer exists to stimulate social and economic benefit.” </a:t>
            </a:r>
          </a:p>
          <a:p>
            <a:r>
              <a:rPr lang="en-GB" i="1" dirty="0"/>
              <a:t>“University tech transfer exists to reward faculty and the university.”</a:t>
            </a:r>
          </a:p>
          <a:p>
            <a:r>
              <a:rPr lang="en-GB" i="1" dirty="0"/>
              <a:t>“Corporate out-licensing is all about money</a:t>
            </a:r>
            <a:r>
              <a:rPr lang="en-GB" dirty="0"/>
              <a:t>.”</a:t>
            </a:r>
          </a:p>
          <a:p>
            <a:endParaRPr lang="en-GB" dirty="0"/>
          </a:p>
        </p:txBody>
      </p:sp>
      <p:sp>
        <p:nvSpPr>
          <p:cNvPr id="4" name="Slide Number Placeholder 3"/>
          <p:cNvSpPr>
            <a:spLocks noGrp="1"/>
          </p:cNvSpPr>
          <p:nvPr>
            <p:ph type="sldNum" sz="quarter" idx="10"/>
          </p:nvPr>
        </p:nvSpPr>
        <p:spPr/>
        <p:txBody>
          <a:bodyPr/>
          <a:lstStyle/>
          <a:p>
            <a:fld id="{3F279A3D-9CA8-48CE-A293-F3D4FFE97EC6}" type="slidenum">
              <a:rPr lang="en-GB" smtClean="0"/>
              <a:t>4</a:t>
            </a:fld>
            <a:endParaRPr lang="en-GB"/>
          </a:p>
        </p:txBody>
      </p:sp>
    </p:spTree>
    <p:extLst>
      <p:ext uri="{BB962C8B-B14F-4D97-AF65-F5344CB8AC3E}">
        <p14:creationId xmlns:p14="http://schemas.microsoft.com/office/powerpoint/2010/main" val="3967259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given as a postgraduate student you will be involved in academic and intellectual pursuits it is not surprising that you will generate intellectual property.  This could be something as seemingly insignificant as a sketch in the margin of a notebook, to a breakthrough finding with commercial application. </a:t>
            </a:r>
            <a:endParaRPr lang="en-GB" dirty="0"/>
          </a:p>
        </p:txBody>
      </p:sp>
      <p:sp>
        <p:nvSpPr>
          <p:cNvPr id="4" name="Slide Number Placeholder 3"/>
          <p:cNvSpPr>
            <a:spLocks noGrp="1"/>
          </p:cNvSpPr>
          <p:nvPr>
            <p:ph type="sldNum" sz="quarter" idx="5"/>
          </p:nvPr>
        </p:nvSpPr>
        <p:spPr/>
        <p:txBody>
          <a:bodyPr/>
          <a:lstStyle/>
          <a:p>
            <a:fld id="{800169EE-56F8-4E02-BCFF-4A53C33CFA33}" type="slidenum">
              <a:rPr lang="en-US" smtClean="0"/>
              <a:t>5</a:t>
            </a:fld>
            <a:endParaRPr lang="en-US"/>
          </a:p>
        </p:txBody>
      </p:sp>
    </p:spTree>
    <p:extLst>
      <p:ext uri="{BB962C8B-B14F-4D97-AF65-F5344CB8AC3E}">
        <p14:creationId xmlns:p14="http://schemas.microsoft.com/office/powerpoint/2010/main" val="3615999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in contrast to employees of the University, postgraduate students at the University of Westminster own the IP they generate, except in special circumstances, e.g., where a sponsor had a claim as a result of a contractual arrangement.  Because you own your intellectual property you are free to use and exploit it as you see fit, but if you did wish to receive support in that, it is something the University can facilitate and I will provide appropriate contact details at the end of this talk.</a:t>
            </a:r>
            <a:endParaRPr lang="en-GB" dirty="0"/>
          </a:p>
        </p:txBody>
      </p:sp>
      <p:sp>
        <p:nvSpPr>
          <p:cNvPr id="4" name="Slide Number Placeholder 3"/>
          <p:cNvSpPr>
            <a:spLocks noGrp="1"/>
          </p:cNvSpPr>
          <p:nvPr>
            <p:ph type="sldNum" sz="quarter" idx="5"/>
          </p:nvPr>
        </p:nvSpPr>
        <p:spPr/>
        <p:txBody>
          <a:bodyPr/>
          <a:lstStyle/>
          <a:p>
            <a:fld id="{800169EE-56F8-4E02-BCFF-4A53C33CFA33}" type="slidenum">
              <a:rPr lang="en-US" smtClean="0"/>
              <a:t>6</a:t>
            </a:fld>
            <a:endParaRPr lang="en-US"/>
          </a:p>
        </p:txBody>
      </p:sp>
    </p:spTree>
    <p:extLst>
      <p:ext uri="{BB962C8B-B14F-4D97-AF65-F5344CB8AC3E}">
        <p14:creationId xmlns:p14="http://schemas.microsoft.com/office/powerpoint/2010/main" val="922749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in this talk, intellectual property is a collective term for a slew of legal constructs with a common intellectual foundation, but which are diverse in terms of what is covered, how the right is secured and how long it can last.</a:t>
            </a:r>
          </a:p>
          <a:p>
            <a:endParaRPr lang="en-US" dirty="0"/>
          </a:p>
          <a:p>
            <a:endParaRPr lang="en-GB" dirty="0"/>
          </a:p>
        </p:txBody>
      </p:sp>
      <p:sp>
        <p:nvSpPr>
          <p:cNvPr id="4" name="Slide Number Placeholder 3"/>
          <p:cNvSpPr>
            <a:spLocks noGrp="1"/>
          </p:cNvSpPr>
          <p:nvPr>
            <p:ph type="sldNum" sz="quarter" idx="5"/>
          </p:nvPr>
        </p:nvSpPr>
        <p:spPr/>
        <p:txBody>
          <a:bodyPr/>
          <a:lstStyle/>
          <a:p>
            <a:fld id="{800169EE-56F8-4E02-BCFF-4A53C33CFA33}" type="slidenum">
              <a:rPr lang="en-US" smtClean="0"/>
              <a:t>7</a:t>
            </a:fld>
            <a:endParaRPr lang="en-US"/>
          </a:p>
        </p:txBody>
      </p:sp>
    </p:spTree>
    <p:extLst>
      <p:ext uri="{BB962C8B-B14F-4D97-AF65-F5344CB8AC3E}">
        <p14:creationId xmlns:p14="http://schemas.microsoft.com/office/powerpoint/2010/main" val="339851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Trade Secrets</a:t>
            </a:r>
          </a:p>
          <a:p>
            <a:r>
              <a:rPr lang="en-GB" dirty="0"/>
              <a:t>A trade secret is a formula, practice, process, design, instrument, pattern, commercial method, or compilation of information not generally known or reasonably ascertainable by others by which a business can obtain an economic advantage over competitors or customers. In some jurisdictions, such secrets are referred to as "confidential information" but are generally not referred to as "classified information" in the United States, since that refers to government secrets protected by a different set of laws and practices.</a:t>
            </a:r>
          </a:p>
          <a:p>
            <a:endParaRPr lang="en-GB" dirty="0"/>
          </a:p>
          <a:p>
            <a:r>
              <a:rPr lang="en-GB" dirty="0"/>
              <a:t>In contrast to registered intellectual property, trade secrets are, by definition, not disclosed to the world at large. Instead, owners of trade secrets seek to protect trade secret information from competitors by instituting special procedures for handling it, as well as technological and legal security measures.[6] Legal protections include non-disclosure agreements (NDAs), and work-for-hire and non-compete clauses. In other words, in exchange for an opportunity to be employed by the holder of secrets, an employee may sign agreements to not reveal their prospective employer's proprietary information, to surrender or assign to their employer ownership rights to intellectual work and work-products produced during the course (or as a condition) of employment, and to not work for a competitor for a given period of time (sometimes within a given geographic region). Violation of the agreement generally carries the possibility of heavy financial penalties which operate as a disincentive to reveal trade secrets. However, proving a breach of an NDA by a former stakeholder who is legally working for a competitor or prevailing in a lawsuit for breaching a non-compete clause can be very difficult. A holder of a trade secret may also require similar agreements from other parties he or she deals with, such as vendors, licensees, and board members.</a:t>
            </a:r>
          </a:p>
          <a:p>
            <a:endParaRPr lang="en-GB" dirty="0"/>
          </a:p>
          <a:p>
            <a:r>
              <a:rPr lang="en-GB" b="1" dirty="0"/>
              <a:t>Mechanisms for protection of trade secrets: </a:t>
            </a:r>
          </a:p>
          <a:p>
            <a:pPr marL="285750" indent="-285750">
              <a:buFontTx/>
              <a:buChar char="-"/>
            </a:pPr>
            <a:r>
              <a:rPr lang="en-GB" b="1" dirty="0"/>
              <a:t>Non-disclosure</a:t>
            </a:r>
            <a:r>
              <a:rPr lang="en-GB" b="1" baseline="0" dirty="0"/>
              <a:t> agreements</a:t>
            </a:r>
          </a:p>
          <a:p>
            <a:pPr marL="285750" indent="-285750">
              <a:buFontTx/>
              <a:buChar char="-"/>
            </a:pPr>
            <a:r>
              <a:rPr lang="en-GB" b="1" baseline="0" dirty="0"/>
              <a:t>Employment contracts</a:t>
            </a:r>
          </a:p>
          <a:p>
            <a:pPr marL="285750" indent="-285750">
              <a:buFontTx/>
              <a:buChar char="-"/>
            </a:pPr>
            <a:r>
              <a:rPr lang="en-GB" b="1" baseline="0" dirty="0"/>
              <a:t>Material transfer agreements</a:t>
            </a:r>
          </a:p>
          <a:p>
            <a:pPr marL="285750" indent="-285750">
              <a:buFontTx/>
              <a:buChar char="-"/>
            </a:pPr>
            <a:r>
              <a:rPr lang="en-GB" b="1" baseline="0" dirty="0"/>
              <a:t>Encryption, firewalls etc.</a:t>
            </a:r>
          </a:p>
          <a:p>
            <a:pPr marL="0" indent="0">
              <a:buFontTx/>
              <a:buNone/>
            </a:pPr>
            <a:endParaRPr lang="en-GB" baseline="0" dirty="0"/>
          </a:p>
          <a:p>
            <a:endParaRPr lang="en-GB" dirty="0"/>
          </a:p>
        </p:txBody>
      </p:sp>
      <p:sp>
        <p:nvSpPr>
          <p:cNvPr id="4" name="Slide Number Placeholder 3"/>
          <p:cNvSpPr>
            <a:spLocks noGrp="1"/>
          </p:cNvSpPr>
          <p:nvPr>
            <p:ph type="sldNum" sz="quarter" idx="10"/>
          </p:nvPr>
        </p:nvSpPr>
        <p:spPr/>
        <p:txBody>
          <a:bodyPr/>
          <a:lstStyle/>
          <a:p>
            <a:fld id="{3F279A3D-9CA8-48CE-A293-F3D4FFE97EC6}" type="slidenum">
              <a:rPr lang="en-GB" smtClean="0"/>
              <a:t>8</a:t>
            </a:fld>
            <a:endParaRPr lang="en-GB"/>
          </a:p>
        </p:txBody>
      </p:sp>
    </p:spTree>
    <p:extLst>
      <p:ext uri="{BB962C8B-B14F-4D97-AF65-F5344CB8AC3E}">
        <p14:creationId xmlns:p14="http://schemas.microsoft.com/office/powerpoint/2010/main" val="360235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0169EE-56F8-4E02-BCFF-4A53C33CFA33}" type="slidenum">
              <a:rPr lang="en-US" smtClean="0"/>
              <a:t>13</a:t>
            </a:fld>
            <a:endParaRPr lang="en-US"/>
          </a:p>
        </p:txBody>
      </p:sp>
    </p:spTree>
    <p:extLst>
      <p:ext uri="{BB962C8B-B14F-4D97-AF65-F5344CB8AC3E}">
        <p14:creationId xmlns:p14="http://schemas.microsoft.com/office/powerpoint/2010/main" val="1712359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OW Leading the Way white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42875"/>
            <a:ext cx="1312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690688" y="1474788"/>
            <a:ext cx="7197725" cy="1470025"/>
          </a:xfrm>
        </p:spPr>
        <p:txBody>
          <a:bodyPr/>
          <a:lstStyle>
            <a:lvl1pPr>
              <a:lnSpc>
                <a:spcPts val="5000"/>
              </a:lnSpc>
              <a:defRPr sz="4800"/>
            </a:lvl1pPr>
          </a:lstStyle>
          <a:p>
            <a:r>
              <a:rPr lang="en-US"/>
              <a:t>Click to edit Master title style</a:t>
            </a:r>
          </a:p>
        </p:txBody>
      </p:sp>
      <p:sp>
        <p:nvSpPr>
          <p:cNvPr id="3075" name="Rectangle 3"/>
          <p:cNvSpPr>
            <a:spLocks noGrp="1" noChangeArrowheads="1"/>
          </p:cNvSpPr>
          <p:nvPr>
            <p:ph type="subTitle" idx="1"/>
          </p:nvPr>
        </p:nvSpPr>
        <p:spPr>
          <a:xfrm>
            <a:off x="1692275" y="3068638"/>
            <a:ext cx="7197725" cy="3455987"/>
          </a:xfrm>
        </p:spPr>
        <p:txBody>
          <a:bodyPr/>
          <a:lstStyle>
            <a:lvl1pPr marL="0" indent="0">
              <a:buFont typeface="Arial" pitchFamily="-105" charset="0"/>
              <a:buNone/>
              <a:defRPr/>
            </a:lvl1pPr>
          </a:lstStyle>
          <a:p>
            <a:r>
              <a:rPr lang="en-US"/>
              <a:t>Click to edit Master subtitle style</a:t>
            </a:r>
          </a:p>
        </p:txBody>
      </p:sp>
    </p:spTree>
    <p:extLst>
      <p:ext uri="{BB962C8B-B14F-4D97-AF65-F5344CB8AC3E}">
        <p14:creationId xmlns:p14="http://schemas.microsoft.com/office/powerpoint/2010/main" val="4039987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080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1363" y="1474788"/>
            <a:ext cx="1798637" cy="5049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90688" y="1474788"/>
            <a:ext cx="5248275" cy="504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52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UOW Leading the Way white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42875"/>
            <a:ext cx="1312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ctrTitle"/>
          </p:nvPr>
        </p:nvSpPr>
        <p:spPr>
          <a:xfrm>
            <a:off x="1690688" y="1474788"/>
            <a:ext cx="7197725" cy="1470025"/>
          </a:xfrm>
        </p:spPr>
        <p:txBody>
          <a:bodyPr/>
          <a:lstStyle>
            <a:lvl1pPr>
              <a:lnSpc>
                <a:spcPts val="5000"/>
              </a:lnSpc>
              <a:defRPr sz="4800"/>
            </a:lvl1pPr>
          </a:lstStyle>
          <a:p>
            <a:r>
              <a:rPr lang="en-US"/>
              <a:t>Click to edit Master title style</a:t>
            </a:r>
          </a:p>
        </p:txBody>
      </p:sp>
      <p:sp>
        <p:nvSpPr>
          <p:cNvPr id="20483" name="Rectangle 3"/>
          <p:cNvSpPr>
            <a:spLocks noGrp="1" noChangeArrowheads="1"/>
          </p:cNvSpPr>
          <p:nvPr>
            <p:ph type="subTitle" idx="1"/>
          </p:nvPr>
        </p:nvSpPr>
        <p:spPr>
          <a:xfrm>
            <a:off x="1692275" y="3068638"/>
            <a:ext cx="7197725" cy="3455987"/>
          </a:xfrm>
        </p:spPr>
        <p:txBody>
          <a:bodyPr/>
          <a:lstStyle>
            <a:lvl1pPr marL="0" indent="0">
              <a:buFont typeface="Arial" pitchFamily="-105" charset="0"/>
              <a:buNone/>
              <a:defRPr/>
            </a:lvl1pPr>
          </a:lstStyle>
          <a:p>
            <a:r>
              <a:rPr lang="en-US"/>
              <a:t>Click to edit Master subtitle style</a:t>
            </a:r>
          </a:p>
        </p:txBody>
      </p:sp>
    </p:spTree>
    <p:extLst>
      <p:ext uri="{BB962C8B-B14F-4D97-AF65-F5344CB8AC3E}">
        <p14:creationId xmlns:p14="http://schemas.microsoft.com/office/powerpoint/2010/main" val="19592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72540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2964822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692275" y="2205038"/>
            <a:ext cx="3522663"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367338" y="2205038"/>
            <a:ext cx="3522662"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96385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50203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90688" y="1980000"/>
            <a:ext cx="7197725" cy="2160000"/>
          </a:xfrm>
        </p:spPr>
        <p:txBody>
          <a:bodyPr/>
          <a:lstStyle>
            <a:lvl1pPr>
              <a:lnSpc>
                <a:spcPts val="5000"/>
              </a:lnSpc>
              <a:defRPr sz="4800"/>
            </a:lvl1pPr>
          </a:lstStyle>
          <a:p>
            <a:r>
              <a:rPr lang="en-GB"/>
              <a:t>Click to edit Master title style</a:t>
            </a:r>
            <a:endParaRPr lang="en-US"/>
          </a:p>
        </p:txBody>
      </p:sp>
    </p:spTree>
    <p:extLst>
      <p:ext uri="{BB962C8B-B14F-4D97-AF65-F5344CB8AC3E}">
        <p14:creationId xmlns:p14="http://schemas.microsoft.com/office/powerpoint/2010/main" val="4201970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240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221711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7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903393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5821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1363" y="1474788"/>
            <a:ext cx="1798637" cy="504983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690688" y="1474788"/>
            <a:ext cx="5248275" cy="504983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8069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UOW Leading the Way white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42875"/>
            <a:ext cx="1312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UOW Leading the Way claret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42875"/>
            <a:ext cx="1312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ctrTitle"/>
          </p:nvPr>
        </p:nvSpPr>
        <p:spPr>
          <a:xfrm>
            <a:off x="1690688" y="1474788"/>
            <a:ext cx="7197725" cy="1470025"/>
          </a:xfrm>
        </p:spPr>
        <p:txBody>
          <a:bodyPr/>
          <a:lstStyle>
            <a:lvl1pPr>
              <a:lnSpc>
                <a:spcPts val="5000"/>
              </a:lnSpc>
              <a:defRPr sz="4800"/>
            </a:lvl1pPr>
          </a:lstStyle>
          <a:p>
            <a:r>
              <a:rPr lang="en-US"/>
              <a:t>Click to edit Master title style</a:t>
            </a:r>
          </a:p>
        </p:txBody>
      </p:sp>
      <p:sp>
        <p:nvSpPr>
          <p:cNvPr id="18435" name="Rectangle 3"/>
          <p:cNvSpPr>
            <a:spLocks noGrp="1" noChangeArrowheads="1"/>
          </p:cNvSpPr>
          <p:nvPr>
            <p:ph type="subTitle" idx="1"/>
          </p:nvPr>
        </p:nvSpPr>
        <p:spPr>
          <a:xfrm>
            <a:off x="1692275" y="3068638"/>
            <a:ext cx="7197725" cy="3455987"/>
          </a:xfrm>
        </p:spPr>
        <p:txBody>
          <a:bodyPr/>
          <a:lstStyle>
            <a:lvl1pPr marL="0" indent="0">
              <a:buFont typeface="Arial" pitchFamily="-105" charset="0"/>
              <a:buNone/>
              <a:defRPr/>
            </a:lvl1pPr>
          </a:lstStyle>
          <a:p>
            <a:r>
              <a:rPr lang="en-US"/>
              <a:t>Click to edit Master subtitle style</a:t>
            </a:r>
          </a:p>
        </p:txBody>
      </p:sp>
    </p:spTree>
    <p:extLst>
      <p:ext uri="{BB962C8B-B14F-4D97-AF65-F5344CB8AC3E}">
        <p14:creationId xmlns:p14="http://schemas.microsoft.com/office/powerpoint/2010/main" val="2131685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58917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4089467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692275" y="2205038"/>
            <a:ext cx="3522663"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367338" y="2205038"/>
            <a:ext cx="3522662"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09775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35573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90688" y="1980000"/>
            <a:ext cx="7197725" cy="2160000"/>
          </a:xfrm>
        </p:spPr>
        <p:txBody>
          <a:bodyPr/>
          <a:lstStyle>
            <a:lvl1pPr>
              <a:lnSpc>
                <a:spcPts val="5000"/>
              </a:lnSpc>
              <a:defRPr sz="4800"/>
            </a:lvl1pPr>
          </a:lstStyle>
          <a:p>
            <a:r>
              <a:rPr lang="en-GB"/>
              <a:t>Click to edit Master title style</a:t>
            </a:r>
            <a:endParaRPr lang="en-US"/>
          </a:p>
        </p:txBody>
      </p:sp>
    </p:spTree>
    <p:extLst>
      <p:ext uri="{BB962C8B-B14F-4D97-AF65-F5344CB8AC3E}">
        <p14:creationId xmlns:p14="http://schemas.microsoft.com/office/powerpoint/2010/main" val="1332480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12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2004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756753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701964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26439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1363" y="1474788"/>
            <a:ext cx="1798637" cy="504983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690688" y="1474788"/>
            <a:ext cx="5248275" cy="504983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49034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92275" y="2205038"/>
            <a:ext cx="3522663"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67338" y="2205038"/>
            <a:ext cx="3522662"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6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6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90688" y="1980000"/>
            <a:ext cx="7197725" cy="2160000"/>
          </a:xfrm>
        </p:spPr>
        <p:txBody>
          <a:bodyPr/>
          <a:lstStyle>
            <a:lvl1pPr>
              <a:lnSpc>
                <a:spcPts val="5000"/>
              </a:lnSpc>
              <a:defRPr sz="4800"/>
            </a:lvl1pPr>
          </a:lstStyle>
          <a:p>
            <a:r>
              <a:rPr lang="en-US"/>
              <a:t>Click to edit Master title style</a:t>
            </a:r>
            <a:endParaRPr lang="en-US" dirty="0"/>
          </a:p>
        </p:txBody>
      </p:sp>
    </p:spTree>
    <p:extLst>
      <p:ext uri="{BB962C8B-B14F-4D97-AF65-F5344CB8AC3E}">
        <p14:creationId xmlns:p14="http://schemas.microsoft.com/office/powerpoint/2010/main" val="32310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314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0832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1261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7D9AA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0688" y="1474788"/>
            <a:ext cx="71977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1692275" y="2205038"/>
            <a:ext cx="71977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28" name="Picture 7" descr="UOW Leading the Way white1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013" y="142875"/>
            <a:ext cx="1312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25"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rtl="0" eaLnBrk="1" fontAlgn="base" hangingPunct="1">
        <a:lnSpc>
          <a:spcPts val="2600"/>
        </a:lnSpc>
        <a:spcBef>
          <a:spcPct val="0"/>
        </a:spcBef>
        <a:spcAft>
          <a:spcPct val="0"/>
        </a:spcAft>
        <a:defRPr sz="2400" b="1">
          <a:solidFill>
            <a:schemeClr val="tx1"/>
          </a:solidFill>
          <a:latin typeface="+mj-lt"/>
          <a:ea typeface="MS PGothic" panose="020B0600070205080204" pitchFamily="34" charset="-128"/>
          <a:cs typeface="ＭＳ Ｐゴシック" charset="0"/>
        </a:defRPr>
      </a:lvl1pPr>
      <a:lvl2pPr algn="l" rtl="0" eaLnBrk="1" fontAlgn="base" hangingPunct="1">
        <a:lnSpc>
          <a:spcPts val="2600"/>
        </a:lnSpc>
        <a:spcBef>
          <a:spcPct val="0"/>
        </a:spcBef>
        <a:spcAft>
          <a:spcPct val="0"/>
        </a:spcAft>
        <a:defRPr sz="2400" b="1">
          <a:solidFill>
            <a:schemeClr val="tx1"/>
          </a:solidFill>
          <a:latin typeface="Arial" pitchFamily="-105" charset="0"/>
          <a:ea typeface="MS PGothic" panose="020B0600070205080204" pitchFamily="34" charset="-128"/>
          <a:cs typeface="ＭＳ Ｐゴシック" charset="0"/>
        </a:defRPr>
      </a:lvl2pPr>
      <a:lvl3pPr algn="l" rtl="0" eaLnBrk="1" fontAlgn="base" hangingPunct="1">
        <a:lnSpc>
          <a:spcPts val="2600"/>
        </a:lnSpc>
        <a:spcBef>
          <a:spcPct val="0"/>
        </a:spcBef>
        <a:spcAft>
          <a:spcPct val="0"/>
        </a:spcAft>
        <a:defRPr sz="2400" b="1">
          <a:solidFill>
            <a:schemeClr val="tx1"/>
          </a:solidFill>
          <a:latin typeface="Arial" pitchFamily="-105" charset="0"/>
          <a:ea typeface="MS PGothic" panose="020B0600070205080204" pitchFamily="34" charset="-128"/>
          <a:cs typeface="ＭＳ Ｐゴシック" charset="0"/>
        </a:defRPr>
      </a:lvl3pPr>
      <a:lvl4pPr algn="l" rtl="0" eaLnBrk="1" fontAlgn="base" hangingPunct="1">
        <a:lnSpc>
          <a:spcPts val="2600"/>
        </a:lnSpc>
        <a:spcBef>
          <a:spcPct val="0"/>
        </a:spcBef>
        <a:spcAft>
          <a:spcPct val="0"/>
        </a:spcAft>
        <a:defRPr sz="2400" b="1">
          <a:solidFill>
            <a:schemeClr val="tx1"/>
          </a:solidFill>
          <a:latin typeface="Arial" pitchFamily="-105" charset="0"/>
          <a:ea typeface="MS PGothic" panose="020B0600070205080204" pitchFamily="34" charset="-128"/>
          <a:cs typeface="ＭＳ Ｐゴシック" charset="0"/>
        </a:defRPr>
      </a:lvl4pPr>
      <a:lvl5pPr algn="l" rtl="0" eaLnBrk="1" fontAlgn="base" hangingPunct="1">
        <a:lnSpc>
          <a:spcPts val="2600"/>
        </a:lnSpc>
        <a:spcBef>
          <a:spcPct val="0"/>
        </a:spcBef>
        <a:spcAft>
          <a:spcPct val="0"/>
        </a:spcAft>
        <a:defRPr sz="2400" b="1">
          <a:solidFill>
            <a:schemeClr val="tx1"/>
          </a:solidFill>
          <a:latin typeface="Arial" pitchFamily="-105" charset="0"/>
          <a:ea typeface="MS PGothic" panose="020B0600070205080204" pitchFamily="34" charset="-128"/>
          <a:cs typeface="ＭＳ Ｐゴシック" charset="0"/>
        </a:defRPr>
      </a:lvl5pPr>
      <a:lvl6pPr marL="457200" algn="l" rtl="0" eaLnBrk="1" fontAlgn="base" hangingPunct="1">
        <a:lnSpc>
          <a:spcPts val="2600"/>
        </a:lnSpc>
        <a:spcBef>
          <a:spcPct val="0"/>
        </a:spcBef>
        <a:spcAft>
          <a:spcPct val="0"/>
        </a:spcAft>
        <a:defRPr sz="2400" b="1">
          <a:solidFill>
            <a:schemeClr val="tx1"/>
          </a:solidFill>
          <a:latin typeface="Arial" pitchFamily="-105" charset="0"/>
        </a:defRPr>
      </a:lvl6pPr>
      <a:lvl7pPr marL="914400" algn="l" rtl="0" eaLnBrk="1" fontAlgn="base" hangingPunct="1">
        <a:lnSpc>
          <a:spcPts val="2600"/>
        </a:lnSpc>
        <a:spcBef>
          <a:spcPct val="0"/>
        </a:spcBef>
        <a:spcAft>
          <a:spcPct val="0"/>
        </a:spcAft>
        <a:defRPr sz="2400" b="1">
          <a:solidFill>
            <a:schemeClr val="tx1"/>
          </a:solidFill>
          <a:latin typeface="Arial" pitchFamily="-105" charset="0"/>
        </a:defRPr>
      </a:lvl7pPr>
      <a:lvl8pPr marL="1371600" algn="l" rtl="0" eaLnBrk="1" fontAlgn="base" hangingPunct="1">
        <a:lnSpc>
          <a:spcPts val="2600"/>
        </a:lnSpc>
        <a:spcBef>
          <a:spcPct val="0"/>
        </a:spcBef>
        <a:spcAft>
          <a:spcPct val="0"/>
        </a:spcAft>
        <a:defRPr sz="2400" b="1">
          <a:solidFill>
            <a:schemeClr val="tx1"/>
          </a:solidFill>
          <a:latin typeface="Arial" pitchFamily="-105" charset="0"/>
        </a:defRPr>
      </a:lvl8pPr>
      <a:lvl9pPr marL="1828800" algn="l" rtl="0" eaLnBrk="1" fontAlgn="base" hangingPunct="1">
        <a:lnSpc>
          <a:spcPts val="2600"/>
        </a:lnSpc>
        <a:spcBef>
          <a:spcPct val="0"/>
        </a:spcBef>
        <a:spcAft>
          <a:spcPct val="0"/>
        </a:spcAft>
        <a:defRPr sz="2400" b="1">
          <a:solidFill>
            <a:schemeClr val="tx1"/>
          </a:solidFill>
          <a:latin typeface="Arial" pitchFamily="-105" charset="0"/>
        </a:defRPr>
      </a:lvl9pPr>
    </p:titleStyle>
    <p:bodyStyle>
      <a:lvl1pPr marL="342900" indent="-342900" algn="l" rtl="0" eaLnBrk="1" fontAlgn="base" hangingPunct="1">
        <a:lnSpc>
          <a:spcPts val="2900"/>
        </a:lnSpc>
        <a:spcBef>
          <a:spcPct val="20000"/>
        </a:spcBef>
        <a:spcAft>
          <a:spcPct val="0"/>
        </a:spcAft>
        <a:buFont typeface="Arial" panose="020B0604020202020204" pitchFamily="34" charset="0"/>
        <a:buChar char="–"/>
        <a:defRPr sz="2400">
          <a:solidFill>
            <a:schemeClr val="tx1"/>
          </a:solidFill>
          <a:latin typeface="+mn-lt"/>
          <a:ea typeface="MS PGothic" panose="020B0600070205080204" pitchFamily="34" charset="-128"/>
          <a:cs typeface="ＭＳ Ｐゴシック" charset="0"/>
        </a:defRPr>
      </a:lvl1pPr>
      <a:lvl2pPr marL="742950" indent="-285750" algn="l" rtl="0" eaLnBrk="1" fontAlgn="base" hangingPunct="1">
        <a:lnSpc>
          <a:spcPts val="2900"/>
        </a:lnSpc>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1" fontAlgn="base" hangingPunct="1">
        <a:lnSpc>
          <a:spcPts val="2900"/>
        </a:lnSpc>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2"/>
            </a:gs>
            <a:gs pos="100000">
              <a:srgbClr val="6A1A41"/>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690688" y="1474788"/>
            <a:ext cx="71977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3075" name="Rectangle 3"/>
          <p:cNvSpPr>
            <a:spLocks noGrp="1" noChangeArrowheads="1"/>
          </p:cNvSpPr>
          <p:nvPr>
            <p:ph type="body" idx="1"/>
          </p:nvPr>
        </p:nvSpPr>
        <p:spPr bwMode="auto">
          <a:xfrm>
            <a:off x="1692275" y="2205038"/>
            <a:ext cx="71977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3076" name="Picture 4" descr="UOW Leading the Way white1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013" y="142875"/>
            <a:ext cx="1312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26"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rtl="0" eaLnBrk="0" fontAlgn="base" hangingPunct="0">
        <a:lnSpc>
          <a:spcPts val="2600"/>
        </a:lnSpc>
        <a:spcBef>
          <a:spcPct val="0"/>
        </a:spcBef>
        <a:spcAft>
          <a:spcPct val="0"/>
        </a:spcAft>
        <a:defRPr sz="2400" b="1">
          <a:solidFill>
            <a:schemeClr val="tx1"/>
          </a:solidFill>
          <a:latin typeface="+mj-lt"/>
          <a:ea typeface="MS PGothic" panose="020B0600070205080204" pitchFamily="34" charset="-128"/>
          <a:cs typeface="ＭＳ Ｐゴシック" charset="0"/>
        </a:defRPr>
      </a:lvl1pPr>
      <a:lvl2pPr algn="l" rtl="0" eaLnBrk="0" fontAlgn="base" hangingPunct="0">
        <a:lnSpc>
          <a:spcPts val="2600"/>
        </a:lnSpc>
        <a:spcBef>
          <a:spcPct val="0"/>
        </a:spcBef>
        <a:spcAft>
          <a:spcPct val="0"/>
        </a:spcAft>
        <a:defRPr sz="2400" b="1">
          <a:solidFill>
            <a:schemeClr val="tx1"/>
          </a:solidFill>
          <a:latin typeface="Arial" pitchFamily="-105" charset="0"/>
          <a:ea typeface="MS PGothic" panose="020B0600070205080204" pitchFamily="34" charset="-128"/>
          <a:cs typeface="ＭＳ Ｐゴシック" charset="0"/>
        </a:defRPr>
      </a:lvl2pPr>
      <a:lvl3pPr algn="l" rtl="0" eaLnBrk="0" fontAlgn="base" hangingPunct="0">
        <a:lnSpc>
          <a:spcPts val="2600"/>
        </a:lnSpc>
        <a:spcBef>
          <a:spcPct val="0"/>
        </a:spcBef>
        <a:spcAft>
          <a:spcPct val="0"/>
        </a:spcAft>
        <a:defRPr sz="2400" b="1">
          <a:solidFill>
            <a:schemeClr val="tx1"/>
          </a:solidFill>
          <a:latin typeface="Arial" pitchFamily="-105" charset="0"/>
          <a:ea typeface="MS PGothic" panose="020B0600070205080204" pitchFamily="34" charset="-128"/>
          <a:cs typeface="ＭＳ Ｐゴシック" charset="0"/>
        </a:defRPr>
      </a:lvl3pPr>
      <a:lvl4pPr algn="l" rtl="0" eaLnBrk="0" fontAlgn="base" hangingPunct="0">
        <a:lnSpc>
          <a:spcPts val="2600"/>
        </a:lnSpc>
        <a:spcBef>
          <a:spcPct val="0"/>
        </a:spcBef>
        <a:spcAft>
          <a:spcPct val="0"/>
        </a:spcAft>
        <a:defRPr sz="2400" b="1">
          <a:solidFill>
            <a:schemeClr val="tx1"/>
          </a:solidFill>
          <a:latin typeface="Arial" pitchFamily="-105" charset="0"/>
          <a:ea typeface="MS PGothic" panose="020B0600070205080204" pitchFamily="34" charset="-128"/>
          <a:cs typeface="ＭＳ Ｐゴシック" charset="0"/>
        </a:defRPr>
      </a:lvl4pPr>
      <a:lvl5pPr algn="l" rtl="0" eaLnBrk="0" fontAlgn="base" hangingPunct="0">
        <a:lnSpc>
          <a:spcPts val="2600"/>
        </a:lnSpc>
        <a:spcBef>
          <a:spcPct val="0"/>
        </a:spcBef>
        <a:spcAft>
          <a:spcPct val="0"/>
        </a:spcAft>
        <a:defRPr sz="2400" b="1">
          <a:solidFill>
            <a:schemeClr val="tx1"/>
          </a:solidFill>
          <a:latin typeface="Arial" pitchFamily="-105" charset="0"/>
          <a:ea typeface="MS PGothic" panose="020B0600070205080204" pitchFamily="34" charset="-128"/>
          <a:cs typeface="ＭＳ Ｐゴシック" charset="0"/>
        </a:defRPr>
      </a:lvl5pPr>
      <a:lvl6pPr marL="457200" algn="l" rtl="0" fontAlgn="base">
        <a:lnSpc>
          <a:spcPts val="2600"/>
        </a:lnSpc>
        <a:spcBef>
          <a:spcPct val="0"/>
        </a:spcBef>
        <a:spcAft>
          <a:spcPct val="0"/>
        </a:spcAft>
        <a:defRPr sz="2400" b="1">
          <a:solidFill>
            <a:schemeClr val="tx1"/>
          </a:solidFill>
          <a:latin typeface="Arial" pitchFamily="-105" charset="0"/>
        </a:defRPr>
      </a:lvl6pPr>
      <a:lvl7pPr marL="914400" algn="l" rtl="0" fontAlgn="base">
        <a:lnSpc>
          <a:spcPts val="2600"/>
        </a:lnSpc>
        <a:spcBef>
          <a:spcPct val="0"/>
        </a:spcBef>
        <a:spcAft>
          <a:spcPct val="0"/>
        </a:spcAft>
        <a:defRPr sz="2400" b="1">
          <a:solidFill>
            <a:schemeClr val="tx1"/>
          </a:solidFill>
          <a:latin typeface="Arial" pitchFamily="-105" charset="0"/>
        </a:defRPr>
      </a:lvl7pPr>
      <a:lvl8pPr marL="1371600" algn="l" rtl="0" fontAlgn="base">
        <a:lnSpc>
          <a:spcPts val="2600"/>
        </a:lnSpc>
        <a:spcBef>
          <a:spcPct val="0"/>
        </a:spcBef>
        <a:spcAft>
          <a:spcPct val="0"/>
        </a:spcAft>
        <a:defRPr sz="2400" b="1">
          <a:solidFill>
            <a:schemeClr val="tx1"/>
          </a:solidFill>
          <a:latin typeface="Arial" pitchFamily="-105" charset="0"/>
        </a:defRPr>
      </a:lvl8pPr>
      <a:lvl9pPr marL="1828800" algn="l" rtl="0" fontAlgn="base">
        <a:lnSpc>
          <a:spcPts val="2600"/>
        </a:lnSpc>
        <a:spcBef>
          <a:spcPct val="0"/>
        </a:spcBef>
        <a:spcAft>
          <a:spcPct val="0"/>
        </a:spcAft>
        <a:defRPr sz="2400" b="1">
          <a:solidFill>
            <a:schemeClr val="tx1"/>
          </a:solidFill>
          <a:latin typeface="Arial" pitchFamily="-105" charset="0"/>
        </a:defRPr>
      </a:lvl9pPr>
    </p:titleStyle>
    <p:bodyStyle>
      <a:lvl1pPr marL="342900" indent="-342900" algn="l" rtl="0" eaLnBrk="0" fontAlgn="base" hangingPunct="0">
        <a:lnSpc>
          <a:spcPts val="2900"/>
        </a:lnSpc>
        <a:spcBef>
          <a:spcPct val="20000"/>
        </a:spcBef>
        <a:spcAft>
          <a:spcPct val="0"/>
        </a:spcAft>
        <a:buFont typeface="Arial" panose="020B0604020202020204" pitchFamily="34" charset="0"/>
        <a:buChar char="–"/>
        <a:defRPr sz="24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lnSpc>
          <a:spcPts val="2900"/>
        </a:lnSpc>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0" fontAlgn="base" hangingPunct="0">
        <a:lnSpc>
          <a:spcPts val="2900"/>
        </a:lnSpc>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690688" y="1474788"/>
            <a:ext cx="71977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5123" name="Rectangle 3"/>
          <p:cNvSpPr>
            <a:spLocks noGrp="1" noChangeArrowheads="1"/>
          </p:cNvSpPr>
          <p:nvPr>
            <p:ph type="body" idx="1"/>
          </p:nvPr>
        </p:nvSpPr>
        <p:spPr bwMode="auto">
          <a:xfrm>
            <a:off x="1692275" y="2205038"/>
            <a:ext cx="71977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5124" name="Picture 4" descr="UOW Leading the Way white1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013" y="142875"/>
            <a:ext cx="1312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UOW Leading the Way claret15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013" y="142875"/>
            <a:ext cx="1312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7"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rtl="0" eaLnBrk="0" fontAlgn="base" hangingPunct="0">
        <a:lnSpc>
          <a:spcPts val="2600"/>
        </a:lnSpc>
        <a:spcBef>
          <a:spcPct val="0"/>
        </a:spcBef>
        <a:spcAft>
          <a:spcPct val="0"/>
        </a:spcAft>
        <a:defRPr sz="2400" b="1">
          <a:solidFill>
            <a:srgbClr val="6A1A41"/>
          </a:solidFill>
          <a:latin typeface="+mj-lt"/>
          <a:ea typeface="MS PGothic" panose="020B0600070205080204" pitchFamily="34" charset="-128"/>
          <a:cs typeface="ＭＳ Ｐゴシック" charset="0"/>
        </a:defRPr>
      </a:lvl1pPr>
      <a:lvl2pPr algn="l" rtl="0" eaLnBrk="0" fontAlgn="base" hangingPunct="0">
        <a:lnSpc>
          <a:spcPts val="2600"/>
        </a:lnSpc>
        <a:spcBef>
          <a:spcPct val="0"/>
        </a:spcBef>
        <a:spcAft>
          <a:spcPct val="0"/>
        </a:spcAft>
        <a:defRPr sz="2400" b="1">
          <a:solidFill>
            <a:srgbClr val="6A1A41"/>
          </a:solidFill>
          <a:latin typeface="Arial" pitchFamily="-105" charset="0"/>
          <a:ea typeface="MS PGothic" panose="020B0600070205080204" pitchFamily="34" charset="-128"/>
          <a:cs typeface="ＭＳ Ｐゴシック" charset="0"/>
        </a:defRPr>
      </a:lvl2pPr>
      <a:lvl3pPr algn="l" rtl="0" eaLnBrk="0" fontAlgn="base" hangingPunct="0">
        <a:lnSpc>
          <a:spcPts val="2600"/>
        </a:lnSpc>
        <a:spcBef>
          <a:spcPct val="0"/>
        </a:spcBef>
        <a:spcAft>
          <a:spcPct val="0"/>
        </a:spcAft>
        <a:defRPr sz="2400" b="1">
          <a:solidFill>
            <a:srgbClr val="6A1A41"/>
          </a:solidFill>
          <a:latin typeface="Arial" pitchFamily="-105" charset="0"/>
          <a:ea typeface="MS PGothic" panose="020B0600070205080204" pitchFamily="34" charset="-128"/>
          <a:cs typeface="ＭＳ Ｐゴシック" charset="0"/>
        </a:defRPr>
      </a:lvl3pPr>
      <a:lvl4pPr algn="l" rtl="0" eaLnBrk="0" fontAlgn="base" hangingPunct="0">
        <a:lnSpc>
          <a:spcPts val="2600"/>
        </a:lnSpc>
        <a:spcBef>
          <a:spcPct val="0"/>
        </a:spcBef>
        <a:spcAft>
          <a:spcPct val="0"/>
        </a:spcAft>
        <a:defRPr sz="2400" b="1">
          <a:solidFill>
            <a:srgbClr val="6A1A41"/>
          </a:solidFill>
          <a:latin typeface="Arial" pitchFamily="-105" charset="0"/>
          <a:ea typeface="MS PGothic" panose="020B0600070205080204" pitchFamily="34" charset="-128"/>
          <a:cs typeface="ＭＳ Ｐゴシック" charset="0"/>
        </a:defRPr>
      </a:lvl4pPr>
      <a:lvl5pPr algn="l" rtl="0" eaLnBrk="0" fontAlgn="base" hangingPunct="0">
        <a:lnSpc>
          <a:spcPts val="2600"/>
        </a:lnSpc>
        <a:spcBef>
          <a:spcPct val="0"/>
        </a:spcBef>
        <a:spcAft>
          <a:spcPct val="0"/>
        </a:spcAft>
        <a:defRPr sz="2400" b="1">
          <a:solidFill>
            <a:srgbClr val="6A1A41"/>
          </a:solidFill>
          <a:latin typeface="Arial" pitchFamily="-105" charset="0"/>
          <a:ea typeface="MS PGothic" panose="020B0600070205080204" pitchFamily="34" charset="-128"/>
          <a:cs typeface="ＭＳ Ｐゴシック" charset="0"/>
        </a:defRPr>
      </a:lvl5pPr>
      <a:lvl6pPr marL="457200" algn="l" rtl="0" fontAlgn="base">
        <a:lnSpc>
          <a:spcPts val="2600"/>
        </a:lnSpc>
        <a:spcBef>
          <a:spcPct val="0"/>
        </a:spcBef>
        <a:spcAft>
          <a:spcPct val="0"/>
        </a:spcAft>
        <a:defRPr sz="2400" b="1">
          <a:solidFill>
            <a:srgbClr val="6A1A41"/>
          </a:solidFill>
          <a:latin typeface="Arial" pitchFamily="-105" charset="0"/>
        </a:defRPr>
      </a:lvl6pPr>
      <a:lvl7pPr marL="914400" algn="l" rtl="0" fontAlgn="base">
        <a:lnSpc>
          <a:spcPts val="2600"/>
        </a:lnSpc>
        <a:spcBef>
          <a:spcPct val="0"/>
        </a:spcBef>
        <a:spcAft>
          <a:spcPct val="0"/>
        </a:spcAft>
        <a:defRPr sz="2400" b="1">
          <a:solidFill>
            <a:srgbClr val="6A1A41"/>
          </a:solidFill>
          <a:latin typeface="Arial" pitchFamily="-105" charset="0"/>
        </a:defRPr>
      </a:lvl7pPr>
      <a:lvl8pPr marL="1371600" algn="l" rtl="0" fontAlgn="base">
        <a:lnSpc>
          <a:spcPts val="2600"/>
        </a:lnSpc>
        <a:spcBef>
          <a:spcPct val="0"/>
        </a:spcBef>
        <a:spcAft>
          <a:spcPct val="0"/>
        </a:spcAft>
        <a:defRPr sz="2400" b="1">
          <a:solidFill>
            <a:srgbClr val="6A1A41"/>
          </a:solidFill>
          <a:latin typeface="Arial" pitchFamily="-105" charset="0"/>
        </a:defRPr>
      </a:lvl8pPr>
      <a:lvl9pPr marL="1828800" algn="l" rtl="0" fontAlgn="base">
        <a:lnSpc>
          <a:spcPts val="2600"/>
        </a:lnSpc>
        <a:spcBef>
          <a:spcPct val="0"/>
        </a:spcBef>
        <a:spcAft>
          <a:spcPct val="0"/>
        </a:spcAft>
        <a:defRPr sz="2400" b="1">
          <a:solidFill>
            <a:srgbClr val="6A1A41"/>
          </a:solidFill>
          <a:latin typeface="Arial" pitchFamily="-105" charset="0"/>
        </a:defRPr>
      </a:lvl9pPr>
    </p:titleStyle>
    <p:bodyStyle>
      <a:lvl1pPr marL="342900" indent="-342900" algn="l" rtl="0" eaLnBrk="0" fontAlgn="base" hangingPunct="0">
        <a:lnSpc>
          <a:spcPts val="2900"/>
        </a:lnSpc>
        <a:spcBef>
          <a:spcPct val="20000"/>
        </a:spcBef>
        <a:spcAft>
          <a:spcPct val="0"/>
        </a:spcAft>
        <a:buFont typeface="Arial" panose="020B0604020202020204" pitchFamily="34" charset="0"/>
        <a:buChar char="–"/>
        <a:defRPr sz="2400">
          <a:solidFill>
            <a:srgbClr val="7D9AAA"/>
          </a:solidFill>
          <a:latin typeface="+mn-lt"/>
          <a:ea typeface="MS PGothic" panose="020B0600070205080204" pitchFamily="34" charset="-128"/>
          <a:cs typeface="ＭＳ Ｐゴシック" charset="0"/>
        </a:defRPr>
      </a:lvl1pPr>
      <a:lvl2pPr marL="742950" indent="-285750" algn="l" rtl="0" eaLnBrk="0" fontAlgn="base" hangingPunct="0">
        <a:lnSpc>
          <a:spcPts val="2900"/>
        </a:lnSpc>
        <a:spcBef>
          <a:spcPct val="20000"/>
        </a:spcBef>
        <a:spcAft>
          <a:spcPct val="0"/>
        </a:spcAft>
        <a:buChar char="–"/>
        <a:defRPr sz="2400">
          <a:solidFill>
            <a:srgbClr val="7D9AAA"/>
          </a:solidFill>
          <a:latin typeface="+mn-lt"/>
          <a:ea typeface="MS PGothic" panose="020B0600070205080204" pitchFamily="34" charset="-128"/>
        </a:defRPr>
      </a:lvl2pPr>
      <a:lvl3pPr marL="1143000" indent="-228600" algn="l" rtl="0" eaLnBrk="0" fontAlgn="base" hangingPunct="0">
        <a:lnSpc>
          <a:spcPts val="2900"/>
        </a:lnSpc>
        <a:spcBef>
          <a:spcPct val="20000"/>
        </a:spcBef>
        <a:spcAft>
          <a:spcPct val="0"/>
        </a:spcAft>
        <a:buChar char="•"/>
        <a:defRPr sz="2400">
          <a:solidFill>
            <a:srgbClr val="7D9AAA"/>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rgbClr val="7D9AAA"/>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rgbClr val="7D9AAA"/>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rgbClr val="7D9AAA"/>
          </a:solidFill>
          <a:latin typeface="+mn-lt"/>
          <a:ea typeface="ＭＳ Ｐゴシック" pitchFamily="-105" charset="-128"/>
        </a:defRPr>
      </a:lvl6pPr>
      <a:lvl7pPr marL="2971800" indent="-228600" algn="l" rtl="0" fontAlgn="base">
        <a:spcBef>
          <a:spcPct val="20000"/>
        </a:spcBef>
        <a:spcAft>
          <a:spcPct val="0"/>
        </a:spcAft>
        <a:buChar char="»"/>
        <a:defRPr sz="2000">
          <a:solidFill>
            <a:srgbClr val="7D9AAA"/>
          </a:solidFill>
          <a:latin typeface="+mn-lt"/>
          <a:ea typeface="ＭＳ Ｐゴシック" pitchFamily="-105" charset="-128"/>
        </a:defRPr>
      </a:lvl7pPr>
      <a:lvl8pPr marL="3429000" indent="-228600" algn="l" rtl="0" fontAlgn="base">
        <a:spcBef>
          <a:spcPct val="20000"/>
        </a:spcBef>
        <a:spcAft>
          <a:spcPct val="0"/>
        </a:spcAft>
        <a:buChar char="»"/>
        <a:defRPr sz="2000">
          <a:solidFill>
            <a:srgbClr val="7D9AAA"/>
          </a:solidFill>
          <a:latin typeface="+mn-lt"/>
          <a:ea typeface="ＭＳ Ｐゴシック" pitchFamily="-105" charset="-128"/>
        </a:defRPr>
      </a:lvl8pPr>
      <a:lvl9pPr marL="3886200" indent="-228600" algn="l" rtl="0" fontAlgn="base">
        <a:spcBef>
          <a:spcPct val="20000"/>
        </a:spcBef>
        <a:spcAft>
          <a:spcPct val="0"/>
        </a:spcAft>
        <a:buChar char="»"/>
        <a:defRPr sz="2000">
          <a:solidFill>
            <a:srgbClr val="7D9AAA"/>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hyperlink" Target="https://www.oxentia.com/" TargetMode="External"/><Relationship Id="rId3" Type="http://schemas.openxmlformats.org/officeDocument/2006/relationships/slideLayout" Target="../slideLayouts/slideLayout24.xml"/><Relationship Id="rId7" Type="http://schemas.openxmlformats.org/officeDocument/2006/relationships/hyperlink" Target="mailto:Alex.bush@oxentia.com"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westminster.ac.uk/about-us/our-university/corporate-information/policies-and-documents-a-z/intellectual-property-rights" TargetMode="External"/><Relationship Id="rId5" Type="http://schemas.openxmlformats.org/officeDocument/2006/relationships/hyperlink" Target="mailto:n.haines@westminster.ac.uk" TargetMode="External"/><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www.westminster.ac.uk/about-us/our-university/corporate-information/policies-and-documents-a-z/intellectual-property-rights"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118704_9578+Burn72cropped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8" y="-29017"/>
            <a:ext cx="9255587" cy="694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le 1"/>
          <p:cNvSpPr>
            <a:spLocks noGrp="1"/>
          </p:cNvSpPr>
          <p:nvPr>
            <p:ph type="title"/>
          </p:nvPr>
        </p:nvSpPr>
        <p:spPr>
          <a:xfrm>
            <a:off x="899592" y="1412776"/>
            <a:ext cx="7197725" cy="5229324"/>
          </a:xfrm>
        </p:spPr>
        <p:txBody>
          <a:bodyPr/>
          <a:lstStyle/>
          <a:p>
            <a:pPr>
              <a:lnSpc>
                <a:spcPct val="100000"/>
              </a:lnSpc>
            </a:pPr>
            <a:r>
              <a:rPr lang="en-US" altLang="en-US" dirty="0"/>
              <a:t>Intellectual Property</a:t>
            </a:r>
            <a:br>
              <a:rPr lang="en-US" altLang="en-US" dirty="0"/>
            </a:br>
            <a:r>
              <a:rPr lang="en-US" altLang="en-US" sz="2800" i="1" dirty="0"/>
              <a:t>James Hudson </a:t>
            </a:r>
            <a:r>
              <a:rPr lang="en-US" altLang="en-US" sz="2000" b="0" i="1" dirty="0"/>
              <a:t>PhD</a:t>
            </a:r>
            <a:br>
              <a:rPr lang="en-US" altLang="en-US" sz="2000" b="0" i="1" dirty="0"/>
            </a:br>
            <a:r>
              <a:rPr lang="en-US" altLang="en-US" sz="2800" b="0" i="1" dirty="0" err="1"/>
              <a:t>Oxentia</a:t>
            </a:r>
            <a:r>
              <a:rPr lang="en-US" altLang="en-US" sz="2800" b="0" i="1" dirty="0"/>
              <a:t> Ltd</a:t>
            </a:r>
            <a:br>
              <a:rPr lang="en-US" altLang="en-US" sz="2800" i="1" dirty="0"/>
            </a:br>
            <a:br>
              <a:rPr lang="en-US" altLang="en-US" sz="2000" i="1" dirty="0"/>
            </a:br>
            <a:r>
              <a:rPr lang="en-US" altLang="en-US" sz="2000" b="0" i="1" dirty="0"/>
              <a:t>on behalf of </a:t>
            </a:r>
            <a:br>
              <a:rPr lang="en-US" altLang="en-US" sz="1800" dirty="0"/>
            </a:br>
            <a:r>
              <a:rPr lang="en-US" altLang="en-US" sz="1800" dirty="0"/>
              <a:t>Department of External Relations and Research</a:t>
            </a:r>
            <a:br>
              <a:rPr lang="en-US" altLang="en-US" sz="1800" dirty="0"/>
            </a:br>
            <a:br>
              <a:rPr lang="en-US" altLang="en-US" sz="1800" dirty="0"/>
            </a:br>
            <a:r>
              <a:rPr lang="en-GB" altLang="en-US" sz="1200" dirty="0"/>
              <a:t>Any commercial and/or public use of this material, or use outside of the University of Westminster is expressly prohibited. </a:t>
            </a:r>
            <a:r>
              <a:rPr lang="en-GB" altLang="en-US" sz="1200" dirty="0" err="1"/>
              <a:t>Oxentia</a:t>
            </a:r>
            <a:r>
              <a:rPr lang="en-GB" altLang="en-US" sz="1200" dirty="0"/>
              <a:t> retains all rights (including moral and intellectual property rights) in the Presentation.</a:t>
            </a:r>
            <a:endParaRPr lang="en-US" altLang="en-US" sz="1200" dirty="0"/>
          </a:p>
        </p:txBody>
      </p:sp>
      <p:pic>
        <p:nvPicPr>
          <p:cNvPr id="8195" name="Picture 7" descr="UOW Leading the Way white1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13" y="142875"/>
            <a:ext cx="13128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a:extLst>
              <a:ext uri="{FF2B5EF4-FFF2-40B4-BE49-F238E27FC236}">
                <a16:creationId xmlns:a16="http://schemas.microsoft.com/office/drawing/2014/main" id="{2E7016D1-3DF4-43A3-A778-940273D506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28"/>
    </mc:Choice>
    <mc:Fallback xmlns="">
      <p:transition spd="slow" advTm="7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5861" y="1047940"/>
            <a:ext cx="4681090" cy="461665"/>
          </a:xfrm>
          <a:prstGeom prst="rect">
            <a:avLst/>
          </a:prstGeom>
        </p:spPr>
        <p:txBody>
          <a:bodyPr wrap="none">
            <a:spAutoFit/>
          </a:bodyPr>
          <a:lstStyle/>
          <a:p>
            <a:r>
              <a:rPr lang="en-GB" altLang="en-US" sz="2400" b="1" kern="0" dirty="0">
                <a:solidFill>
                  <a:srgbClr val="6A1A41"/>
                </a:solidFill>
                <a:latin typeface="Arial"/>
              </a:rPr>
              <a:t>Can you patent? Three Criteria</a:t>
            </a:r>
            <a:endParaRPr lang="en-GB" dirty="0"/>
          </a:p>
        </p:txBody>
      </p:sp>
      <p:sp>
        <p:nvSpPr>
          <p:cNvPr id="5" name="Content Placeholder 2"/>
          <p:cNvSpPr txBox="1">
            <a:spLocks/>
          </p:cNvSpPr>
          <p:nvPr/>
        </p:nvSpPr>
        <p:spPr>
          <a:xfrm>
            <a:off x="467544" y="1835151"/>
            <a:ext cx="7197725" cy="4319587"/>
          </a:xfrm>
          <a:prstGeom prst="rect">
            <a:avLst/>
          </a:prstGeom>
        </p:spPr>
        <p:txBody>
          <a:bodyPr/>
          <a:lstStyle>
            <a:lvl1pPr marL="342900" indent="-342900" algn="l" rtl="0" eaLnBrk="0" fontAlgn="base" hangingPunct="0">
              <a:lnSpc>
                <a:spcPts val="2900"/>
              </a:lnSpc>
              <a:spcBef>
                <a:spcPct val="20000"/>
              </a:spcBef>
              <a:spcAft>
                <a:spcPct val="0"/>
              </a:spcAft>
              <a:buFont typeface="Arial" panose="020B0604020202020204" pitchFamily="34" charset="0"/>
              <a:buChar char="–"/>
              <a:defRPr sz="2400">
                <a:solidFill>
                  <a:srgbClr val="7D9AAA"/>
                </a:solidFill>
                <a:latin typeface="+mn-lt"/>
                <a:ea typeface="MS PGothic" panose="020B0600070205080204" pitchFamily="34" charset="-128"/>
                <a:cs typeface="ＭＳ Ｐゴシック" charset="0"/>
              </a:defRPr>
            </a:lvl1pPr>
            <a:lvl2pPr marL="742950" indent="-285750" algn="l" rtl="0" eaLnBrk="0" fontAlgn="base" hangingPunct="0">
              <a:lnSpc>
                <a:spcPts val="2900"/>
              </a:lnSpc>
              <a:spcBef>
                <a:spcPct val="20000"/>
              </a:spcBef>
              <a:spcAft>
                <a:spcPct val="0"/>
              </a:spcAft>
              <a:buChar char="–"/>
              <a:defRPr sz="2400">
                <a:solidFill>
                  <a:srgbClr val="7D9AAA"/>
                </a:solidFill>
                <a:latin typeface="+mn-lt"/>
                <a:ea typeface="MS PGothic" panose="020B0600070205080204" pitchFamily="34" charset="-128"/>
              </a:defRPr>
            </a:lvl2pPr>
            <a:lvl3pPr marL="1143000" indent="-228600" algn="l" rtl="0" eaLnBrk="0" fontAlgn="base" hangingPunct="0">
              <a:lnSpc>
                <a:spcPts val="2900"/>
              </a:lnSpc>
              <a:spcBef>
                <a:spcPct val="20000"/>
              </a:spcBef>
              <a:spcAft>
                <a:spcPct val="0"/>
              </a:spcAft>
              <a:buChar char="•"/>
              <a:defRPr sz="2400">
                <a:solidFill>
                  <a:srgbClr val="7D9AAA"/>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rgbClr val="7D9AAA"/>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rgbClr val="7D9AAA"/>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rgbClr val="7D9AAA"/>
                </a:solidFill>
                <a:latin typeface="+mn-lt"/>
                <a:ea typeface="ＭＳ Ｐゴシック" pitchFamily="-105" charset="-128"/>
              </a:defRPr>
            </a:lvl6pPr>
            <a:lvl7pPr marL="2971800" indent="-228600" algn="l" rtl="0" fontAlgn="base">
              <a:spcBef>
                <a:spcPct val="20000"/>
              </a:spcBef>
              <a:spcAft>
                <a:spcPct val="0"/>
              </a:spcAft>
              <a:buChar char="»"/>
              <a:defRPr sz="2000">
                <a:solidFill>
                  <a:srgbClr val="7D9AAA"/>
                </a:solidFill>
                <a:latin typeface="+mn-lt"/>
                <a:ea typeface="ＭＳ Ｐゴシック" pitchFamily="-105" charset="-128"/>
              </a:defRPr>
            </a:lvl7pPr>
            <a:lvl8pPr marL="3429000" indent="-228600" algn="l" rtl="0" fontAlgn="base">
              <a:spcBef>
                <a:spcPct val="20000"/>
              </a:spcBef>
              <a:spcAft>
                <a:spcPct val="0"/>
              </a:spcAft>
              <a:buChar char="»"/>
              <a:defRPr sz="2000">
                <a:solidFill>
                  <a:srgbClr val="7D9AAA"/>
                </a:solidFill>
                <a:latin typeface="+mn-lt"/>
                <a:ea typeface="ＭＳ Ｐゴシック" pitchFamily="-105" charset="-128"/>
              </a:defRPr>
            </a:lvl8pPr>
            <a:lvl9pPr marL="3886200" indent="-228600" algn="l" rtl="0" fontAlgn="base">
              <a:spcBef>
                <a:spcPct val="20000"/>
              </a:spcBef>
              <a:spcAft>
                <a:spcPct val="0"/>
              </a:spcAft>
              <a:buChar char="»"/>
              <a:defRPr sz="2000">
                <a:solidFill>
                  <a:srgbClr val="7D9AAA"/>
                </a:solidFill>
                <a:latin typeface="+mn-lt"/>
                <a:ea typeface="ＭＳ Ｐゴシック" pitchFamily="-105" charset="-128"/>
              </a:defRPr>
            </a:lvl9pPr>
          </a:lstStyle>
          <a:p>
            <a:pPr marL="0" indent="0">
              <a:buNone/>
            </a:pPr>
            <a:endParaRPr lang="en-GB" altLang="en-US" dirty="0"/>
          </a:p>
          <a:p>
            <a:pPr marL="355600" indent="-355600"/>
            <a:r>
              <a:rPr lang="en-GB" altLang="en-US" dirty="0"/>
              <a:t>Novel? = undisclosed</a:t>
            </a:r>
          </a:p>
          <a:p>
            <a:pPr marL="355600" lvl="1" indent="-355600"/>
            <a:endParaRPr lang="en-GB" altLang="en-US" dirty="0"/>
          </a:p>
          <a:p>
            <a:pPr marL="355600" indent="-355600"/>
            <a:r>
              <a:rPr lang="en-GB" altLang="en-US" dirty="0"/>
              <a:t>Inventive? = non obvious</a:t>
            </a:r>
          </a:p>
          <a:p>
            <a:pPr marL="355600" indent="-355600"/>
            <a:endParaRPr lang="en-GB" altLang="en-US" dirty="0"/>
          </a:p>
          <a:p>
            <a:pPr marL="355600" indent="-355600"/>
            <a:r>
              <a:rPr lang="en-GB" altLang="en-US" dirty="0"/>
              <a:t>Useful?</a:t>
            </a:r>
          </a:p>
          <a:p>
            <a:pPr marL="355600" indent="-355600">
              <a:buFont typeface="Arial" charset="0"/>
              <a:buNone/>
            </a:pPr>
            <a:endParaRPr lang="en-GB" altLang="en-US" dirty="0"/>
          </a:p>
          <a:p>
            <a:pPr marL="355600" indent="-355600"/>
            <a:r>
              <a:rPr lang="en-GB" altLang="en-US" dirty="0"/>
              <a:t>Also has to be.....</a:t>
            </a:r>
          </a:p>
          <a:p>
            <a:pPr marL="738188" lvl="2" indent="-355600"/>
            <a:r>
              <a:rPr lang="en-GB" altLang="en-US" dirty="0"/>
              <a:t>Sufficiently described</a:t>
            </a:r>
          </a:p>
          <a:p>
            <a:endParaRPr lang="en-GB" kern="0" dirty="0"/>
          </a:p>
        </p:txBody>
      </p:sp>
      <p:pic>
        <p:nvPicPr>
          <p:cNvPr id="4" name="Picture 2" descr="http://yourdailytrivia.com/wp-content/uploads/2012/09/patent3.jpg">
            <a:extLst>
              <a:ext uri="{FF2B5EF4-FFF2-40B4-BE49-F238E27FC236}">
                <a16:creationId xmlns:a16="http://schemas.microsoft.com/office/drawing/2014/main" id="{5EC2EEB4-15ED-4960-9442-DDC0E5F3B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174" y="1716352"/>
            <a:ext cx="3267830" cy="4786988"/>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B2B4130E-5C76-48CE-9064-76F6452BEB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3967417"/>
      </p:ext>
    </p:extLst>
  </p:cSld>
  <p:clrMapOvr>
    <a:masterClrMapping/>
  </p:clrMapOvr>
  <mc:AlternateContent xmlns:mc="http://schemas.openxmlformats.org/markup-compatibility/2006" xmlns:p14="http://schemas.microsoft.com/office/powerpoint/2010/main">
    <mc:Choice Requires="p14">
      <p:transition spd="slow" p14:dur="2000" advTm="83577"/>
    </mc:Choice>
    <mc:Fallback xmlns="">
      <p:transition spd="slow" advTm="8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7504" y="1628800"/>
            <a:ext cx="8922546" cy="4425962"/>
          </a:xfrm>
          <a:prstGeom prst="rect">
            <a:avLst/>
          </a:prstGeom>
        </p:spPr>
      </p:pic>
      <p:sp>
        <p:nvSpPr>
          <p:cNvPr id="3" name="Rectangle 2"/>
          <p:cNvSpPr/>
          <p:nvPr/>
        </p:nvSpPr>
        <p:spPr>
          <a:xfrm>
            <a:off x="971600" y="1167135"/>
            <a:ext cx="1636987" cy="461665"/>
          </a:xfrm>
          <a:prstGeom prst="rect">
            <a:avLst/>
          </a:prstGeom>
        </p:spPr>
        <p:txBody>
          <a:bodyPr wrap="none">
            <a:spAutoFit/>
          </a:bodyPr>
          <a:lstStyle/>
          <a:p>
            <a:r>
              <a:rPr lang="en-GB" altLang="en-US" sz="2400" b="1" kern="0" dirty="0">
                <a:solidFill>
                  <a:srgbClr val="6A1A41"/>
                </a:solidFill>
                <a:latin typeface="Arial"/>
              </a:rPr>
              <a:t>Copyright</a:t>
            </a:r>
            <a:endParaRPr lang="en-GB" sz="2400" dirty="0"/>
          </a:p>
        </p:txBody>
      </p:sp>
      <p:pic>
        <p:nvPicPr>
          <p:cNvPr id="4" name="Audio 3">
            <a:hlinkClick r:id="" action="ppaction://media"/>
            <a:extLst>
              <a:ext uri="{FF2B5EF4-FFF2-40B4-BE49-F238E27FC236}">
                <a16:creationId xmlns:a16="http://schemas.microsoft.com/office/drawing/2014/main" id="{2BCB1FCB-37FD-4BA6-962B-A8FD666E4A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62121953"/>
      </p:ext>
    </p:extLst>
  </p:cSld>
  <p:clrMapOvr>
    <a:masterClrMapping/>
  </p:clrMapOvr>
  <mc:AlternateContent xmlns:mc="http://schemas.openxmlformats.org/markup-compatibility/2006" xmlns:p14="http://schemas.microsoft.com/office/powerpoint/2010/main">
    <mc:Choice Requires="p14">
      <p:transition spd="slow" p14:dur="2000" advTm="49825"/>
    </mc:Choice>
    <mc:Fallback xmlns="">
      <p:transition spd="slow" advTm="4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5" y="1268760"/>
            <a:ext cx="7197725" cy="658812"/>
          </a:xfrm>
        </p:spPr>
        <p:txBody>
          <a:bodyPr/>
          <a:lstStyle/>
          <a:p>
            <a:r>
              <a:rPr lang="en-GB" dirty="0"/>
              <a:t>Things to remember</a:t>
            </a:r>
          </a:p>
        </p:txBody>
      </p:sp>
      <p:sp>
        <p:nvSpPr>
          <p:cNvPr id="3" name="Content Placeholder 2"/>
          <p:cNvSpPr>
            <a:spLocks noGrp="1"/>
          </p:cNvSpPr>
          <p:nvPr>
            <p:ph idx="1"/>
          </p:nvPr>
        </p:nvSpPr>
        <p:spPr>
          <a:xfrm>
            <a:off x="1115616" y="2116374"/>
            <a:ext cx="7197725" cy="4319587"/>
          </a:xfrm>
        </p:spPr>
        <p:txBody>
          <a:bodyPr/>
          <a:lstStyle/>
          <a:p>
            <a:r>
              <a:rPr lang="en-GB" dirty="0" err="1"/>
              <a:t>UoW</a:t>
            </a:r>
            <a:r>
              <a:rPr lang="en-GB" dirty="0"/>
              <a:t> research should not be discussed with outsiders unless:</a:t>
            </a:r>
          </a:p>
          <a:p>
            <a:pPr lvl="1"/>
            <a:r>
              <a:rPr lang="en-GB" dirty="0"/>
              <a:t>A decision not to patent already been taken</a:t>
            </a:r>
          </a:p>
          <a:p>
            <a:pPr lvl="1"/>
            <a:r>
              <a:rPr lang="en-GB" dirty="0"/>
              <a:t>A patent application has already been filed</a:t>
            </a:r>
          </a:p>
          <a:p>
            <a:pPr lvl="1"/>
            <a:r>
              <a:rPr lang="en-GB" dirty="0"/>
              <a:t>Any discussion of the work is taking place under confidentiality agreement that </a:t>
            </a:r>
            <a:r>
              <a:rPr lang="en-GB" dirty="0" err="1"/>
              <a:t>UoW</a:t>
            </a:r>
            <a:r>
              <a:rPr lang="en-GB" dirty="0"/>
              <a:t> has approved</a:t>
            </a:r>
          </a:p>
          <a:p>
            <a:r>
              <a:rPr lang="en-GB" dirty="0"/>
              <a:t>Keep a good notebook</a:t>
            </a:r>
          </a:p>
          <a:p>
            <a:pPr lvl="1"/>
            <a:r>
              <a:rPr lang="en-GB" dirty="0"/>
              <a:t>Good record keeping</a:t>
            </a:r>
          </a:p>
          <a:p>
            <a:pPr lvl="1"/>
            <a:r>
              <a:rPr lang="en-GB" dirty="0"/>
              <a:t>Date and detail</a:t>
            </a:r>
          </a:p>
        </p:txBody>
      </p:sp>
      <p:pic>
        <p:nvPicPr>
          <p:cNvPr id="10" name="Audio 9">
            <a:hlinkClick r:id="" action="ppaction://media"/>
            <a:extLst>
              <a:ext uri="{FF2B5EF4-FFF2-40B4-BE49-F238E27FC236}">
                <a16:creationId xmlns:a16="http://schemas.microsoft.com/office/drawing/2014/main" id="{4C121FE4-BF82-4EB3-8DB4-0FDC728AAD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91031936"/>
      </p:ext>
    </p:extLst>
  </p:cSld>
  <p:clrMapOvr>
    <a:masterClrMapping/>
  </p:clrMapOvr>
  <mc:AlternateContent xmlns:mc="http://schemas.openxmlformats.org/markup-compatibility/2006" xmlns:p14="http://schemas.microsoft.com/office/powerpoint/2010/main">
    <mc:Choice Requires="p14">
      <p:transition spd="slow" p14:dur="2000" advTm="18970"/>
    </mc:Choice>
    <mc:Fallback xmlns="">
      <p:transition spd="slow" advTm="18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52736"/>
            <a:ext cx="7197725" cy="658812"/>
          </a:xfrm>
        </p:spPr>
        <p:txBody>
          <a:bodyPr/>
          <a:lstStyle/>
          <a:p>
            <a:r>
              <a:rPr lang="en-GB" dirty="0"/>
              <a:t>Where can I find out more?</a:t>
            </a:r>
          </a:p>
        </p:txBody>
      </p:sp>
      <p:sp>
        <p:nvSpPr>
          <p:cNvPr id="3" name="Content Placeholder 2"/>
          <p:cNvSpPr>
            <a:spLocks noGrp="1"/>
          </p:cNvSpPr>
          <p:nvPr>
            <p:ph idx="1"/>
          </p:nvPr>
        </p:nvSpPr>
        <p:spPr>
          <a:xfrm>
            <a:off x="467544" y="1628800"/>
            <a:ext cx="8496943" cy="4319587"/>
          </a:xfrm>
        </p:spPr>
        <p:txBody>
          <a:bodyPr/>
          <a:lstStyle/>
          <a:p>
            <a:r>
              <a:rPr lang="en-GB" dirty="0"/>
              <a:t>Contacts</a:t>
            </a:r>
          </a:p>
          <a:p>
            <a:pPr marL="0" indent="0">
              <a:buNone/>
            </a:pPr>
            <a:r>
              <a:rPr lang="en-GB" dirty="0"/>
              <a:t>Nicola Haines</a:t>
            </a:r>
          </a:p>
          <a:p>
            <a:pPr marL="0" indent="0">
              <a:buNone/>
            </a:pPr>
            <a:r>
              <a:rPr lang="en-GB" dirty="0"/>
              <a:t>Email: </a:t>
            </a:r>
            <a:r>
              <a:rPr lang="en-US" dirty="0"/>
              <a:t> </a:t>
            </a:r>
            <a:r>
              <a:rPr lang="en-US" dirty="0">
                <a:hlinkClick r:id="rId5"/>
              </a:rPr>
              <a:t>n.haines@westminster.ac.uk</a:t>
            </a:r>
            <a:r>
              <a:rPr lang="en-US" dirty="0"/>
              <a:t> </a:t>
            </a:r>
          </a:p>
          <a:p>
            <a:r>
              <a:rPr lang="en-GB" dirty="0"/>
              <a:t>Link to information on our website:</a:t>
            </a:r>
          </a:p>
          <a:p>
            <a:pPr marL="0" indent="0">
              <a:buNone/>
            </a:pPr>
            <a:r>
              <a:rPr lang="en-GB" dirty="0">
                <a:hlinkClick r:id="rId6"/>
              </a:rPr>
              <a:t>http://www.westminster.ac.uk/about-us/our-university/corporate-information/policies-and-documents-a-z/intellectual-property-rights</a:t>
            </a:r>
            <a:endParaRPr lang="en-US" dirty="0"/>
          </a:p>
          <a:p>
            <a:pPr marL="0" indent="0">
              <a:buNone/>
            </a:pPr>
            <a:endParaRPr lang="en-US" dirty="0"/>
          </a:p>
          <a:p>
            <a:pPr marL="0" indent="0">
              <a:buNone/>
            </a:pPr>
            <a:r>
              <a:rPr lang="en-US" dirty="0"/>
              <a:t>Dr Alexandra Bush</a:t>
            </a:r>
          </a:p>
          <a:p>
            <a:pPr marL="0" indent="0">
              <a:buNone/>
            </a:pPr>
            <a:r>
              <a:rPr lang="en-US" dirty="0"/>
              <a:t>Oxentia Ltd – Innovation and IP Specialists</a:t>
            </a:r>
          </a:p>
          <a:p>
            <a:pPr marL="0" indent="0">
              <a:buNone/>
            </a:pPr>
            <a:r>
              <a:rPr lang="en-US" dirty="0">
                <a:hlinkClick r:id="rId7"/>
              </a:rPr>
              <a:t>alexandra.bush@oxentia.com</a:t>
            </a:r>
            <a:r>
              <a:rPr lang="en-US" dirty="0"/>
              <a:t> ; </a:t>
            </a:r>
            <a:r>
              <a:rPr lang="en-US" dirty="0">
                <a:hlinkClick r:id="rId8"/>
              </a:rPr>
              <a:t>www.oxentia</a:t>
            </a:r>
            <a:r>
              <a:rPr lang="en-US">
                <a:hlinkClick r:id="rId8"/>
              </a:rPr>
              <a:t>.com</a:t>
            </a:r>
            <a:r>
              <a:rPr lang="en-US"/>
              <a:t> </a:t>
            </a:r>
            <a:endParaRPr lang="en-GB" dirty="0"/>
          </a:p>
          <a:p>
            <a:endParaRPr lang="en-GB" dirty="0"/>
          </a:p>
          <a:p>
            <a:endParaRPr lang="en-GB" dirty="0"/>
          </a:p>
        </p:txBody>
      </p:sp>
      <p:sp>
        <p:nvSpPr>
          <p:cNvPr id="4" name="AutoShape 2">
            <a:extLst>
              <a:ext uri="{FF2B5EF4-FFF2-40B4-BE49-F238E27FC236}">
                <a16:creationId xmlns:a16="http://schemas.microsoft.com/office/drawing/2014/main" id="{5D615536-D005-4904-A60B-DD90F9F44A0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Audio 5">
            <a:hlinkClick r:id="" action="ppaction://media"/>
            <a:extLst>
              <a:ext uri="{FF2B5EF4-FFF2-40B4-BE49-F238E27FC236}">
                <a16:creationId xmlns:a16="http://schemas.microsoft.com/office/drawing/2014/main" id="{0356967C-2FEE-4ED1-9514-14223CC0DE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84176263"/>
      </p:ext>
    </p:extLst>
  </p:cSld>
  <p:clrMapOvr>
    <a:masterClrMapping/>
  </p:clrMapOvr>
  <mc:AlternateContent xmlns:mc="http://schemas.openxmlformats.org/markup-compatibility/2006" xmlns:p14="http://schemas.microsoft.com/office/powerpoint/2010/main">
    <mc:Choice Requires="p14">
      <p:transition spd="slow" p14:dur="2000" advTm="28200"/>
    </mc:Choice>
    <mc:Fallback xmlns="">
      <p:transition spd="slow" advTm="2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7849-41BF-44D3-AD21-E2F93597EA2E}"/>
              </a:ext>
            </a:extLst>
          </p:cNvPr>
          <p:cNvSpPr>
            <a:spLocks noGrp="1"/>
          </p:cNvSpPr>
          <p:nvPr>
            <p:ph type="title"/>
          </p:nvPr>
        </p:nvSpPr>
        <p:spPr>
          <a:xfrm>
            <a:off x="683568" y="980728"/>
            <a:ext cx="7197725" cy="658812"/>
          </a:xfrm>
        </p:spPr>
        <p:txBody>
          <a:bodyPr/>
          <a:lstStyle/>
          <a:p>
            <a:r>
              <a:rPr lang="en-US" dirty="0"/>
              <a:t>Overview</a:t>
            </a:r>
            <a:endParaRPr lang="en-GB" dirty="0"/>
          </a:p>
        </p:txBody>
      </p:sp>
      <p:sp>
        <p:nvSpPr>
          <p:cNvPr id="3" name="Content Placeholder 2">
            <a:extLst>
              <a:ext uri="{FF2B5EF4-FFF2-40B4-BE49-F238E27FC236}">
                <a16:creationId xmlns:a16="http://schemas.microsoft.com/office/drawing/2014/main" id="{D417D4CA-7D77-4AC8-B4FD-A4691CD845FE}"/>
              </a:ext>
            </a:extLst>
          </p:cNvPr>
          <p:cNvSpPr>
            <a:spLocks noGrp="1"/>
          </p:cNvSpPr>
          <p:nvPr>
            <p:ph idx="1"/>
          </p:nvPr>
        </p:nvSpPr>
        <p:spPr>
          <a:xfrm>
            <a:off x="656729" y="1658590"/>
            <a:ext cx="7197725" cy="4319587"/>
          </a:xfrm>
        </p:spPr>
        <p:txBody>
          <a:bodyPr/>
          <a:lstStyle/>
          <a:p>
            <a:r>
              <a:rPr lang="en-US" dirty="0"/>
              <a:t>Definition of intellectual property</a:t>
            </a:r>
          </a:p>
          <a:p>
            <a:r>
              <a:rPr lang="en-US" dirty="0"/>
              <a:t>Why it is relevant to you and the University</a:t>
            </a:r>
          </a:p>
          <a:p>
            <a:r>
              <a:rPr lang="en-US" dirty="0"/>
              <a:t>The different types of IP</a:t>
            </a:r>
          </a:p>
          <a:p>
            <a:r>
              <a:rPr lang="en-US" dirty="0"/>
              <a:t>Where to go in the University if you have further questions</a:t>
            </a:r>
            <a:endParaRPr lang="en-GB" dirty="0"/>
          </a:p>
        </p:txBody>
      </p:sp>
      <p:pic>
        <p:nvPicPr>
          <p:cNvPr id="12" name="Audio 11">
            <a:hlinkClick r:id="" action="ppaction://media"/>
            <a:extLst>
              <a:ext uri="{FF2B5EF4-FFF2-40B4-BE49-F238E27FC236}">
                <a16:creationId xmlns:a16="http://schemas.microsoft.com/office/drawing/2014/main" id="{F07835C0-2AFA-40CE-9053-429D86768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61787849"/>
      </p:ext>
    </p:extLst>
  </p:cSld>
  <p:clrMapOvr>
    <a:masterClrMapping/>
  </p:clrMapOvr>
  <mc:AlternateContent xmlns:mc="http://schemas.openxmlformats.org/markup-compatibility/2006" xmlns:p14="http://schemas.microsoft.com/office/powerpoint/2010/main">
    <mc:Choice Requires="p14">
      <p:transition spd="slow" p14:dur="2000" advTm="22556"/>
    </mc:Choice>
    <mc:Fallback xmlns="">
      <p:transition spd="slow" advTm="22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UOW Leading the Way white150"/>
          <p:cNvPicPr>
            <a:picLocks noChangeAspect="1" noChangeArrowheads="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920562" y="1074136"/>
            <a:ext cx="984647"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90985" y="2187458"/>
            <a:ext cx="7560840" cy="2723823"/>
          </a:xfrm>
          <a:prstGeom prst="rect">
            <a:avLst/>
          </a:prstGeom>
        </p:spPr>
        <p:txBody>
          <a:bodyPr wrap="square">
            <a:spAutoFit/>
          </a:bodyPr>
          <a:lstStyle/>
          <a:p>
            <a:endParaRPr lang="en-GB" sz="2400" dirty="0">
              <a:solidFill>
                <a:srgbClr val="007770"/>
              </a:solidFill>
            </a:endParaRPr>
          </a:p>
          <a:p>
            <a:r>
              <a:rPr lang="en-GB" sz="2400" dirty="0">
                <a:solidFill>
                  <a:srgbClr val="007770"/>
                </a:solidFill>
              </a:rPr>
              <a:t>“Intellectual property (IP) refers to creations of the </a:t>
            </a:r>
            <a:r>
              <a:rPr lang="en-GB" sz="3300" dirty="0">
                <a:solidFill>
                  <a:srgbClr val="CF7A30"/>
                </a:solidFill>
              </a:rPr>
              <a:t>mind</a:t>
            </a:r>
            <a:r>
              <a:rPr lang="en-GB" sz="2400" dirty="0">
                <a:solidFill>
                  <a:srgbClr val="007770"/>
                </a:solidFill>
              </a:rPr>
              <a:t>, such as: </a:t>
            </a:r>
            <a:r>
              <a:rPr lang="en-GB" sz="3300" dirty="0">
                <a:solidFill>
                  <a:srgbClr val="44687D"/>
                </a:solidFill>
              </a:rPr>
              <a:t>inventions</a:t>
            </a:r>
            <a:r>
              <a:rPr lang="en-GB" sz="2400" dirty="0">
                <a:solidFill>
                  <a:srgbClr val="007770"/>
                </a:solidFill>
              </a:rPr>
              <a:t>; </a:t>
            </a:r>
            <a:r>
              <a:rPr lang="en-GB" sz="3300" dirty="0">
                <a:solidFill>
                  <a:srgbClr val="CF7A30"/>
                </a:solidFill>
              </a:rPr>
              <a:t>literary</a:t>
            </a:r>
            <a:r>
              <a:rPr lang="en-GB" sz="3300" dirty="0">
                <a:solidFill>
                  <a:srgbClr val="007770"/>
                </a:solidFill>
              </a:rPr>
              <a:t> </a:t>
            </a:r>
            <a:r>
              <a:rPr lang="en-GB" sz="2400" dirty="0">
                <a:solidFill>
                  <a:srgbClr val="007770"/>
                </a:solidFill>
              </a:rPr>
              <a:t>and </a:t>
            </a:r>
            <a:r>
              <a:rPr lang="en-GB" sz="3300" dirty="0">
                <a:solidFill>
                  <a:srgbClr val="656565"/>
                </a:solidFill>
              </a:rPr>
              <a:t>artistic works</a:t>
            </a:r>
            <a:r>
              <a:rPr lang="en-GB" sz="2400" dirty="0">
                <a:solidFill>
                  <a:srgbClr val="007770"/>
                </a:solidFill>
              </a:rPr>
              <a:t>; </a:t>
            </a:r>
            <a:r>
              <a:rPr lang="en-GB" sz="3300" dirty="0">
                <a:solidFill>
                  <a:srgbClr val="CF7A30"/>
                </a:solidFill>
              </a:rPr>
              <a:t>designs</a:t>
            </a:r>
            <a:r>
              <a:rPr lang="en-GB" sz="2400" dirty="0">
                <a:solidFill>
                  <a:srgbClr val="007770"/>
                </a:solidFill>
              </a:rPr>
              <a:t>; and </a:t>
            </a:r>
            <a:r>
              <a:rPr lang="en-GB" sz="3300" dirty="0">
                <a:solidFill>
                  <a:srgbClr val="44687D"/>
                </a:solidFill>
              </a:rPr>
              <a:t>symbols</a:t>
            </a:r>
            <a:r>
              <a:rPr lang="en-GB" sz="2400" dirty="0">
                <a:solidFill>
                  <a:srgbClr val="007770"/>
                </a:solidFill>
              </a:rPr>
              <a:t>, </a:t>
            </a:r>
            <a:r>
              <a:rPr lang="en-GB" sz="3300" dirty="0">
                <a:solidFill>
                  <a:srgbClr val="CF7A30"/>
                </a:solidFill>
              </a:rPr>
              <a:t>names </a:t>
            </a:r>
            <a:r>
              <a:rPr lang="en-GB" sz="2400" dirty="0">
                <a:solidFill>
                  <a:srgbClr val="007770"/>
                </a:solidFill>
              </a:rPr>
              <a:t>and </a:t>
            </a:r>
            <a:r>
              <a:rPr lang="en-GB" sz="3300" dirty="0">
                <a:solidFill>
                  <a:srgbClr val="44687D"/>
                </a:solidFill>
              </a:rPr>
              <a:t>images</a:t>
            </a:r>
            <a:r>
              <a:rPr lang="en-GB" sz="3300" dirty="0">
                <a:solidFill>
                  <a:srgbClr val="007770"/>
                </a:solidFill>
              </a:rPr>
              <a:t> </a:t>
            </a:r>
            <a:r>
              <a:rPr lang="en-GB" sz="2400" dirty="0">
                <a:solidFill>
                  <a:srgbClr val="007770"/>
                </a:solidFill>
              </a:rPr>
              <a:t>used in commerce.”</a:t>
            </a:r>
          </a:p>
          <a:p>
            <a:pPr algn="r"/>
            <a:endParaRPr lang="en-GB" sz="2400" dirty="0">
              <a:solidFill>
                <a:srgbClr val="007770"/>
              </a:solidFill>
            </a:endParaRPr>
          </a:p>
        </p:txBody>
      </p:sp>
      <p:sp>
        <p:nvSpPr>
          <p:cNvPr id="4" name="Rectangle 3"/>
          <p:cNvSpPr/>
          <p:nvPr/>
        </p:nvSpPr>
        <p:spPr>
          <a:xfrm>
            <a:off x="6487071" y="4995769"/>
            <a:ext cx="1620958" cy="369332"/>
          </a:xfrm>
          <a:prstGeom prst="rect">
            <a:avLst/>
          </a:prstGeom>
        </p:spPr>
        <p:txBody>
          <a:bodyPr wrap="none">
            <a:spAutoFit/>
          </a:bodyPr>
          <a:lstStyle/>
          <a:p>
            <a:pPr algn="r"/>
            <a:r>
              <a:rPr lang="en-GB" dirty="0">
                <a:solidFill>
                  <a:srgbClr val="44687D"/>
                </a:solidFill>
              </a:rPr>
              <a:t>source: WIPO</a:t>
            </a:r>
          </a:p>
        </p:txBody>
      </p:sp>
      <p:sp>
        <p:nvSpPr>
          <p:cNvPr id="5" name="Title 1"/>
          <p:cNvSpPr>
            <a:spLocks noGrp="1"/>
          </p:cNvSpPr>
          <p:nvPr>
            <p:ph type="title"/>
          </p:nvPr>
        </p:nvSpPr>
        <p:spPr>
          <a:xfrm>
            <a:off x="628651" y="1023515"/>
            <a:ext cx="7021097" cy="786334"/>
          </a:xfrm>
        </p:spPr>
        <p:txBody>
          <a:bodyPr>
            <a:normAutofit/>
          </a:bodyPr>
          <a:lstStyle/>
          <a:p>
            <a:r>
              <a:rPr lang="en-GB" dirty="0"/>
              <a:t>What is Intellectual Property?</a:t>
            </a:r>
            <a:endParaRPr lang="en-US" dirty="0"/>
          </a:p>
        </p:txBody>
      </p:sp>
      <p:sp>
        <p:nvSpPr>
          <p:cNvPr id="7" name="TextBox 6"/>
          <p:cNvSpPr txBox="1"/>
          <p:nvPr/>
        </p:nvSpPr>
        <p:spPr>
          <a:xfrm>
            <a:off x="8710762" y="5771108"/>
            <a:ext cx="432048" cy="415498"/>
          </a:xfrm>
          <a:prstGeom prst="rect">
            <a:avLst/>
          </a:prstGeom>
          <a:noFill/>
        </p:spPr>
        <p:txBody>
          <a:bodyPr wrap="square" rtlCol="0">
            <a:spAutoFit/>
          </a:bodyPr>
          <a:lstStyle/>
          <a:p>
            <a:r>
              <a:rPr lang="en-GB" sz="1050" b="1" dirty="0"/>
              <a:t>2/23</a:t>
            </a:r>
          </a:p>
        </p:txBody>
      </p:sp>
      <p:pic>
        <p:nvPicPr>
          <p:cNvPr id="19" name="Audio 18">
            <a:hlinkClick r:id="" action="ppaction://media"/>
            <a:extLst>
              <a:ext uri="{FF2B5EF4-FFF2-40B4-BE49-F238E27FC236}">
                <a16:creationId xmlns:a16="http://schemas.microsoft.com/office/drawing/2014/main" id="{05CC5FC1-5A14-4D43-BC27-1EBD3394962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8580536"/>
      </p:ext>
    </p:extLst>
  </p:cSld>
  <p:clrMapOvr>
    <a:masterClrMapping/>
  </p:clrMapOvr>
  <mc:AlternateContent xmlns:mc="http://schemas.openxmlformats.org/markup-compatibility/2006" xmlns:p14="http://schemas.microsoft.com/office/powerpoint/2010/main">
    <mc:Choice Requires="p14">
      <p:transition spd="slow" p14:dur="2000" advTm="46101"/>
    </mc:Choice>
    <mc:Fallback xmlns="">
      <p:transition spd="slow" advTm="4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6585">
                <p:cTn id="13" fill="hold" display="0">
                  <p:stCondLst>
                    <p:cond delay="indefinite"/>
                  </p:stCondLst>
                  <p:endCondLst>
                    <p:cond evt="onStopAudio" delay="0">
                      <p:tgtEl>
                        <p:sldTgt/>
                      </p:tgtEl>
                    </p:cond>
                  </p:endCondLst>
                </p:cTn>
                <p:tgtEl>
                  <p:spTgt spid="19"/>
                </p:tgtEl>
              </p:cMediaNode>
            </p:audio>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UOW Leading the Way white150"/>
          <p:cNvPicPr>
            <a:picLocks noChangeAspect="1" noChangeArrowheads="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920562" y="1074136"/>
            <a:ext cx="984647"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92"/>
          <p:cNvSpPr>
            <a:spLocks noChangeArrowheads="1"/>
          </p:cNvSpPr>
          <p:nvPr/>
        </p:nvSpPr>
        <p:spPr bwMode="auto">
          <a:xfrm>
            <a:off x="4336668" y="2809023"/>
            <a:ext cx="477174" cy="477174"/>
          </a:xfrm>
          <a:prstGeom prst="ellipse">
            <a:avLst/>
          </a:prstGeom>
          <a:solidFill>
            <a:srgbClr val="8C8B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 name="Freeform 293"/>
          <p:cNvSpPr>
            <a:spLocks/>
          </p:cNvSpPr>
          <p:nvPr/>
        </p:nvSpPr>
        <p:spPr bwMode="auto">
          <a:xfrm>
            <a:off x="4009367" y="2343274"/>
            <a:ext cx="82666" cy="559840"/>
          </a:xfrm>
          <a:custGeom>
            <a:avLst/>
            <a:gdLst>
              <a:gd name="T0" fmla="*/ 85 w 123"/>
              <a:gd name="T1" fmla="*/ 833 h 833"/>
              <a:gd name="T2" fmla="*/ 0 w 123"/>
              <a:gd name="T3" fmla="*/ 3 h 833"/>
              <a:gd name="T4" fmla="*/ 35 w 123"/>
              <a:gd name="T5" fmla="*/ 0 h 833"/>
              <a:gd name="T6" fmla="*/ 123 w 123"/>
              <a:gd name="T7" fmla="*/ 828 h 833"/>
              <a:gd name="T8" fmla="*/ 85 w 123"/>
              <a:gd name="T9" fmla="*/ 833 h 833"/>
            </a:gdLst>
            <a:ahLst/>
            <a:cxnLst>
              <a:cxn ang="0">
                <a:pos x="T0" y="T1"/>
              </a:cxn>
              <a:cxn ang="0">
                <a:pos x="T2" y="T3"/>
              </a:cxn>
              <a:cxn ang="0">
                <a:pos x="T4" y="T5"/>
              </a:cxn>
              <a:cxn ang="0">
                <a:pos x="T6" y="T7"/>
              </a:cxn>
              <a:cxn ang="0">
                <a:pos x="T8" y="T9"/>
              </a:cxn>
            </a:cxnLst>
            <a:rect l="0" t="0" r="r" b="b"/>
            <a:pathLst>
              <a:path w="123" h="833">
                <a:moveTo>
                  <a:pt x="85" y="833"/>
                </a:moveTo>
                <a:lnTo>
                  <a:pt x="0" y="3"/>
                </a:lnTo>
                <a:lnTo>
                  <a:pt x="35" y="0"/>
                </a:lnTo>
                <a:lnTo>
                  <a:pt x="123" y="828"/>
                </a:lnTo>
                <a:lnTo>
                  <a:pt x="85" y="833"/>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 name="Freeform 294"/>
          <p:cNvSpPr>
            <a:spLocks/>
          </p:cNvSpPr>
          <p:nvPr/>
        </p:nvSpPr>
        <p:spPr bwMode="auto">
          <a:xfrm>
            <a:off x="3605448" y="2890345"/>
            <a:ext cx="478519" cy="209688"/>
          </a:xfrm>
          <a:custGeom>
            <a:avLst/>
            <a:gdLst>
              <a:gd name="T0" fmla="*/ 712 w 712"/>
              <a:gd name="T1" fmla="*/ 33 h 312"/>
              <a:gd name="T2" fmla="*/ 14 w 712"/>
              <a:gd name="T3" fmla="*/ 312 h 312"/>
              <a:gd name="T4" fmla="*/ 0 w 712"/>
              <a:gd name="T5" fmla="*/ 279 h 312"/>
              <a:gd name="T6" fmla="*/ 698 w 712"/>
              <a:gd name="T7" fmla="*/ 0 h 312"/>
              <a:gd name="T8" fmla="*/ 712 w 712"/>
              <a:gd name="T9" fmla="*/ 33 h 312"/>
            </a:gdLst>
            <a:ahLst/>
            <a:cxnLst>
              <a:cxn ang="0">
                <a:pos x="T0" y="T1"/>
              </a:cxn>
              <a:cxn ang="0">
                <a:pos x="T2" y="T3"/>
              </a:cxn>
              <a:cxn ang="0">
                <a:pos x="T4" y="T5"/>
              </a:cxn>
              <a:cxn ang="0">
                <a:pos x="T6" y="T7"/>
              </a:cxn>
              <a:cxn ang="0">
                <a:pos x="T8" y="T9"/>
              </a:cxn>
            </a:cxnLst>
            <a:rect l="0" t="0" r="r" b="b"/>
            <a:pathLst>
              <a:path w="712" h="312">
                <a:moveTo>
                  <a:pt x="712" y="33"/>
                </a:moveTo>
                <a:lnTo>
                  <a:pt x="14" y="312"/>
                </a:lnTo>
                <a:lnTo>
                  <a:pt x="0" y="279"/>
                </a:lnTo>
                <a:lnTo>
                  <a:pt x="698" y="0"/>
                </a:lnTo>
                <a:lnTo>
                  <a:pt x="712" y="33"/>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7" name="Freeform 295"/>
          <p:cNvSpPr>
            <a:spLocks/>
          </p:cNvSpPr>
          <p:nvPr/>
        </p:nvSpPr>
        <p:spPr bwMode="auto">
          <a:xfrm>
            <a:off x="4067837" y="2896394"/>
            <a:ext cx="289665" cy="817246"/>
          </a:xfrm>
          <a:custGeom>
            <a:avLst/>
            <a:gdLst>
              <a:gd name="T0" fmla="*/ 33 w 431"/>
              <a:gd name="T1" fmla="*/ 0 h 1216"/>
              <a:gd name="T2" fmla="*/ 431 w 431"/>
              <a:gd name="T3" fmla="*/ 1206 h 1216"/>
              <a:gd name="T4" fmla="*/ 395 w 431"/>
              <a:gd name="T5" fmla="*/ 1216 h 1216"/>
              <a:gd name="T6" fmla="*/ 0 w 431"/>
              <a:gd name="T7" fmla="*/ 12 h 1216"/>
              <a:gd name="T8" fmla="*/ 33 w 431"/>
              <a:gd name="T9" fmla="*/ 0 h 1216"/>
            </a:gdLst>
            <a:ahLst/>
            <a:cxnLst>
              <a:cxn ang="0">
                <a:pos x="T0" y="T1"/>
              </a:cxn>
              <a:cxn ang="0">
                <a:pos x="T2" y="T3"/>
              </a:cxn>
              <a:cxn ang="0">
                <a:pos x="T4" y="T5"/>
              </a:cxn>
              <a:cxn ang="0">
                <a:pos x="T6" y="T7"/>
              </a:cxn>
              <a:cxn ang="0">
                <a:pos x="T8" y="T9"/>
              </a:cxn>
            </a:cxnLst>
            <a:rect l="0" t="0" r="r" b="b"/>
            <a:pathLst>
              <a:path w="431" h="1216">
                <a:moveTo>
                  <a:pt x="33" y="0"/>
                </a:moveTo>
                <a:lnTo>
                  <a:pt x="431" y="1206"/>
                </a:lnTo>
                <a:lnTo>
                  <a:pt x="395" y="1216"/>
                </a:lnTo>
                <a:lnTo>
                  <a:pt x="0" y="12"/>
                </a:lnTo>
                <a:lnTo>
                  <a:pt x="33"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8" name="Freeform 296"/>
          <p:cNvSpPr>
            <a:spLocks/>
          </p:cNvSpPr>
          <p:nvPr/>
        </p:nvSpPr>
        <p:spPr bwMode="auto">
          <a:xfrm>
            <a:off x="4288950" y="3710278"/>
            <a:ext cx="68552" cy="666029"/>
          </a:xfrm>
          <a:custGeom>
            <a:avLst/>
            <a:gdLst>
              <a:gd name="T0" fmla="*/ 102 w 102"/>
              <a:gd name="T1" fmla="*/ 2 h 991"/>
              <a:gd name="T2" fmla="*/ 38 w 102"/>
              <a:gd name="T3" fmla="*/ 991 h 991"/>
              <a:gd name="T4" fmla="*/ 0 w 102"/>
              <a:gd name="T5" fmla="*/ 991 h 991"/>
              <a:gd name="T6" fmla="*/ 66 w 102"/>
              <a:gd name="T7" fmla="*/ 0 h 991"/>
              <a:gd name="T8" fmla="*/ 102 w 102"/>
              <a:gd name="T9" fmla="*/ 2 h 991"/>
            </a:gdLst>
            <a:ahLst/>
            <a:cxnLst>
              <a:cxn ang="0">
                <a:pos x="T0" y="T1"/>
              </a:cxn>
              <a:cxn ang="0">
                <a:pos x="T2" y="T3"/>
              </a:cxn>
              <a:cxn ang="0">
                <a:pos x="T4" y="T5"/>
              </a:cxn>
              <a:cxn ang="0">
                <a:pos x="T6" y="T7"/>
              </a:cxn>
              <a:cxn ang="0">
                <a:pos x="T8" y="T9"/>
              </a:cxn>
            </a:cxnLst>
            <a:rect l="0" t="0" r="r" b="b"/>
            <a:pathLst>
              <a:path w="102" h="991">
                <a:moveTo>
                  <a:pt x="102" y="2"/>
                </a:moveTo>
                <a:lnTo>
                  <a:pt x="38" y="991"/>
                </a:lnTo>
                <a:lnTo>
                  <a:pt x="0" y="991"/>
                </a:lnTo>
                <a:lnTo>
                  <a:pt x="66" y="0"/>
                </a:lnTo>
                <a:lnTo>
                  <a:pt x="102" y="2"/>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9" name="Freeform 297"/>
          <p:cNvSpPr>
            <a:spLocks/>
          </p:cNvSpPr>
          <p:nvPr/>
        </p:nvSpPr>
        <p:spPr bwMode="auto">
          <a:xfrm>
            <a:off x="5016809" y="3073149"/>
            <a:ext cx="446931" cy="448275"/>
          </a:xfrm>
          <a:custGeom>
            <a:avLst/>
            <a:gdLst>
              <a:gd name="T0" fmla="*/ 665 w 665"/>
              <a:gd name="T1" fmla="*/ 26 h 667"/>
              <a:gd name="T2" fmla="*/ 26 w 665"/>
              <a:gd name="T3" fmla="*/ 667 h 667"/>
              <a:gd name="T4" fmla="*/ 0 w 665"/>
              <a:gd name="T5" fmla="*/ 643 h 667"/>
              <a:gd name="T6" fmla="*/ 639 w 665"/>
              <a:gd name="T7" fmla="*/ 0 h 667"/>
              <a:gd name="T8" fmla="*/ 665 w 665"/>
              <a:gd name="T9" fmla="*/ 26 h 667"/>
            </a:gdLst>
            <a:ahLst/>
            <a:cxnLst>
              <a:cxn ang="0">
                <a:pos x="T0" y="T1"/>
              </a:cxn>
              <a:cxn ang="0">
                <a:pos x="T2" y="T3"/>
              </a:cxn>
              <a:cxn ang="0">
                <a:pos x="T4" y="T5"/>
              </a:cxn>
              <a:cxn ang="0">
                <a:pos x="T6" y="T7"/>
              </a:cxn>
              <a:cxn ang="0">
                <a:pos x="T8" y="T9"/>
              </a:cxn>
            </a:cxnLst>
            <a:rect l="0" t="0" r="r" b="b"/>
            <a:pathLst>
              <a:path w="665" h="667">
                <a:moveTo>
                  <a:pt x="665" y="26"/>
                </a:moveTo>
                <a:lnTo>
                  <a:pt x="26" y="667"/>
                </a:lnTo>
                <a:lnTo>
                  <a:pt x="0" y="643"/>
                </a:lnTo>
                <a:lnTo>
                  <a:pt x="639" y="0"/>
                </a:lnTo>
                <a:lnTo>
                  <a:pt x="665" y="26"/>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0" name="Freeform 298"/>
          <p:cNvSpPr>
            <a:spLocks/>
          </p:cNvSpPr>
          <p:nvPr/>
        </p:nvSpPr>
        <p:spPr bwMode="auto">
          <a:xfrm>
            <a:off x="4335324" y="2772732"/>
            <a:ext cx="481207" cy="942251"/>
          </a:xfrm>
          <a:custGeom>
            <a:avLst/>
            <a:gdLst>
              <a:gd name="T0" fmla="*/ 0 w 716"/>
              <a:gd name="T1" fmla="*/ 1388 h 1402"/>
              <a:gd name="T2" fmla="*/ 683 w 716"/>
              <a:gd name="T3" fmla="*/ 0 h 1402"/>
              <a:gd name="T4" fmla="*/ 716 w 716"/>
              <a:gd name="T5" fmla="*/ 16 h 1402"/>
              <a:gd name="T6" fmla="*/ 33 w 716"/>
              <a:gd name="T7" fmla="*/ 1402 h 1402"/>
              <a:gd name="T8" fmla="*/ 0 w 716"/>
              <a:gd name="T9" fmla="*/ 1388 h 1402"/>
            </a:gdLst>
            <a:ahLst/>
            <a:cxnLst>
              <a:cxn ang="0">
                <a:pos x="T0" y="T1"/>
              </a:cxn>
              <a:cxn ang="0">
                <a:pos x="T2" y="T3"/>
              </a:cxn>
              <a:cxn ang="0">
                <a:pos x="T4" y="T5"/>
              </a:cxn>
              <a:cxn ang="0">
                <a:pos x="T6" y="T7"/>
              </a:cxn>
              <a:cxn ang="0">
                <a:pos x="T8" y="T9"/>
              </a:cxn>
            </a:cxnLst>
            <a:rect l="0" t="0" r="r" b="b"/>
            <a:pathLst>
              <a:path w="716" h="1402">
                <a:moveTo>
                  <a:pt x="0" y="1388"/>
                </a:moveTo>
                <a:lnTo>
                  <a:pt x="683" y="0"/>
                </a:lnTo>
                <a:lnTo>
                  <a:pt x="716" y="16"/>
                </a:lnTo>
                <a:lnTo>
                  <a:pt x="33" y="1402"/>
                </a:lnTo>
                <a:lnTo>
                  <a:pt x="0" y="1388"/>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 name="Freeform 299"/>
          <p:cNvSpPr>
            <a:spLocks/>
          </p:cNvSpPr>
          <p:nvPr/>
        </p:nvSpPr>
        <p:spPr bwMode="auto">
          <a:xfrm>
            <a:off x="4343388" y="3501934"/>
            <a:ext cx="686191" cy="219770"/>
          </a:xfrm>
          <a:custGeom>
            <a:avLst/>
            <a:gdLst>
              <a:gd name="T0" fmla="*/ 0 w 1021"/>
              <a:gd name="T1" fmla="*/ 293 h 327"/>
              <a:gd name="T2" fmla="*/ 1009 w 1021"/>
              <a:gd name="T3" fmla="*/ 0 h 327"/>
              <a:gd name="T4" fmla="*/ 1021 w 1021"/>
              <a:gd name="T5" fmla="*/ 33 h 327"/>
              <a:gd name="T6" fmla="*/ 9 w 1021"/>
              <a:gd name="T7" fmla="*/ 327 h 327"/>
              <a:gd name="T8" fmla="*/ 0 w 1021"/>
              <a:gd name="T9" fmla="*/ 293 h 327"/>
            </a:gdLst>
            <a:ahLst/>
            <a:cxnLst>
              <a:cxn ang="0">
                <a:pos x="T0" y="T1"/>
              </a:cxn>
              <a:cxn ang="0">
                <a:pos x="T2" y="T3"/>
              </a:cxn>
              <a:cxn ang="0">
                <a:pos x="T4" y="T5"/>
              </a:cxn>
              <a:cxn ang="0">
                <a:pos x="T6" y="T7"/>
              </a:cxn>
              <a:cxn ang="0">
                <a:pos x="T8" y="T9"/>
              </a:cxn>
            </a:cxnLst>
            <a:rect l="0" t="0" r="r" b="b"/>
            <a:pathLst>
              <a:path w="1021" h="327">
                <a:moveTo>
                  <a:pt x="0" y="293"/>
                </a:moveTo>
                <a:lnTo>
                  <a:pt x="1009" y="0"/>
                </a:lnTo>
                <a:lnTo>
                  <a:pt x="1021" y="33"/>
                </a:lnTo>
                <a:lnTo>
                  <a:pt x="9" y="327"/>
                </a:lnTo>
                <a:lnTo>
                  <a:pt x="0" y="293"/>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 name="Freeform 300"/>
          <p:cNvSpPr>
            <a:spLocks/>
          </p:cNvSpPr>
          <p:nvPr/>
        </p:nvSpPr>
        <p:spPr bwMode="auto">
          <a:xfrm>
            <a:off x="4069853" y="2122833"/>
            <a:ext cx="567233" cy="784986"/>
          </a:xfrm>
          <a:custGeom>
            <a:avLst/>
            <a:gdLst>
              <a:gd name="T0" fmla="*/ 844 w 844"/>
              <a:gd name="T1" fmla="*/ 19 h 1168"/>
              <a:gd name="T2" fmla="*/ 28 w 844"/>
              <a:gd name="T3" fmla="*/ 1168 h 1168"/>
              <a:gd name="T4" fmla="*/ 0 w 844"/>
              <a:gd name="T5" fmla="*/ 1147 h 1168"/>
              <a:gd name="T6" fmla="*/ 813 w 844"/>
              <a:gd name="T7" fmla="*/ 0 h 1168"/>
              <a:gd name="T8" fmla="*/ 844 w 844"/>
              <a:gd name="T9" fmla="*/ 19 h 1168"/>
            </a:gdLst>
            <a:ahLst/>
            <a:cxnLst>
              <a:cxn ang="0">
                <a:pos x="T0" y="T1"/>
              </a:cxn>
              <a:cxn ang="0">
                <a:pos x="T2" y="T3"/>
              </a:cxn>
              <a:cxn ang="0">
                <a:pos x="T4" y="T5"/>
              </a:cxn>
              <a:cxn ang="0">
                <a:pos x="T6" y="T7"/>
              </a:cxn>
              <a:cxn ang="0">
                <a:pos x="T8" y="T9"/>
              </a:cxn>
            </a:cxnLst>
            <a:rect l="0" t="0" r="r" b="b"/>
            <a:pathLst>
              <a:path w="844" h="1168">
                <a:moveTo>
                  <a:pt x="844" y="19"/>
                </a:moveTo>
                <a:lnTo>
                  <a:pt x="28" y="1168"/>
                </a:lnTo>
                <a:lnTo>
                  <a:pt x="0" y="1147"/>
                </a:lnTo>
                <a:lnTo>
                  <a:pt x="813" y="0"/>
                </a:lnTo>
                <a:lnTo>
                  <a:pt x="844" y="19"/>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 name="Freeform 301"/>
          <p:cNvSpPr>
            <a:spLocks/>
          </p:cNvSpPr>
          <p:nvPr/>
        </p:nvSpPr>
        <p:spPr bwMode="auto">
          <a:xfrm>
            <a:off x="4338012" y="3700869"/>
            <a:ext cx="485240" cy="461045"/>
          </a:xfrm>
          <a:custGeom>
            <a:avLst/>
            <a:gdLst>
              <a:gd name="T0" fmla="*/ 698 w 722"/>
              <a:gd name="T1" fmla="*/ 686 h 686"/>
              <a:gd name="T2" fmla="*/ 0 w 722"/>
              <a:gd name="T3" fmla="*/ 28 h 686"/>
              <a:gd name="T4" fmla="*/ 24 w 722"/>
              <a:gd name="T5" fmla="*/ 0 h 686"/>
              <a:gd name="T6" fmla="*/ 722 w 722"/>
              <a:gd name="T7" fmla="*/ 660 h 686"/>
              <a:gd name="T8" fmla="*/ 698 w 722"/>
              <a:gd name="T9" fmla="*/ 686 h 686"/>
            </a:gdLst>
            <a:ahLst/>
            <a:cxnLst>
              <a:cxn ang="0">
                <a:pos x="T0" y="T1"/>
              </a:cxn>
              <a:cxn ang="0">
                <a:pos x="T2" y="T3"/>
              </a:cxn>
              <a:cxn ang="0">
                <a:pos x="T4" y="T5"/>
              </a:cxn>
              <a:cxn ang="0">
                <a:pos x="T6" y="T7"/>
              </a:cxn>
              <a:cxn ang="0">
                <a:pos x="T8" y="T9"/>
              </a:cxn>
            </a:cxnLst>
            <a:rect l="0" t="0" r="r" b="b"/>
            <a:pathLst>
              <a:path w="722" h="686">
                <a:moveTo>
                  <a:pt x="698" y="686"/>
                </a:moveTo>
                <a:lnTo>
                  <a:pt x="0" y="28"/>
                </a:lnTo>
                <a:lnTo>
                  <a:pt x="24" y="0"/>
                </a:lnTo>
                <a:lnTo>
                  <a:pt x="722" y="660"/>
                </a:lnTo>
                <a:lnTo>
                  <a:pt x="698" y="686"/>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 name="Freeform 302"/>
          <p:cNvSpPr>
            <a:spLocks/>
          </p:cNvSpPr>
          <p:nvPr/>
        </p:nvSpPr>
        <p:spPr bwMode="auto">
          <a:xfrm>
            <a:off x="5282280" y="2473657"/>
            <a:ext cx="184822" cy="612263"/>
          </a:xfrm>
          <a:custGeom>
            <a:avLst/>
            <a:gdLst>
              <a:gd name="T0" fmla="*/ 36 w 275"/>
              <a:gd name="T1" fmla="*/ 0 h 911"/>
              <a:gd name="T2" fmla="*/ 275 w 275"/>
              <a:gd name="T3" fmla="*/ 901 h 911"/>
              <a:gd name="T4" fmla="*/ 239 w 275"/>
              <a:gd name="T5" fmla="*/ 911 h 911"/>
              <a:gd name="T6" fmla="*/ 0 w 275"/>
              <a:gd name="T7" fmla="*/ 10 h 911"/>
              <a:gd name="T8" fmla="*/ 36 w 275"/>
              <a:gd name="T9" fmla="*/ 0 h 911"/>
            </a:gdLst>
            <a:ahLst/>
            <a:cxnLst>
              <a:cxn ang="0">
                <a:pos x="T0" y="T1"/>
              </a:cxn>
              <a:cxn ang="0">
                <a:pos x="T2" y="T3"/>
              </a:cxn>
              <a:cxn ang="0">
                <a:pos x="T4" y="T5"/>
              </a:cxn>
              <a:cxn ang="0">
                <a:pos x="T6" y="T7"/>
              </a:cxn>
              <a:cxn ang="0">
                <a:pos x="T8" y="T9"/>
              </a:cxn>
            </a:cxnLst>
            <a:rect l="0" t="0" r="r" b="b"/>
            <a:pathLst>
              <a:path w="275" h="911">
                <a:moveTo>
                  <a:pt x="36" y="0"/>
                </a:moveTo>
                <a:lnTo>
                  <a:pt x="275" y="901"/>
                </a:lnTo>
                <a:lnTo>
                  <a:pt x="239" y="911"/>
                </a:lnTo>
                <a:lnTo>
                  <a:pt x="0" y="10"/>
                </a:lnTo>
                <a:lnTo>
                  <a:pt x="36"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 name="Freeform 303"/>
          <p:cNvSpPr>
            <a:spLocks/>
          </p:cNvSpPr>
          <p:nvPr/>
        </p:nvSpPr>
        <p:spPr bwMode="auto">
          <a:xfrm>
            <a:off x="4805777" y="4145785"/>
            <a:ext cx="288993" cy="356201"/>
          </a:xfrm>
          <a:custGeom>
            <a:avLst/>
            <a:gdLst>
              <a:gd name="T0" fmla="*/ 402 w 430"/>
              <a:gd name="T1" fmla="*/ 530 h 530"/>
              <a:gd name="T2" fmla="*/ 0 w 430"/>
              <a:gd name="T3" fmla="*/ 24 h 530"/>
              <a:gd name="T4" fmla="*/ 28 w 430"/>
              <a:gd name="T5" fmla="*/ 0 h 530"/>
              <a:gd name="T6" fmla="*/ 430 w 430"/>
              <a:gd name="T7" fmla="*/ 508 h 530"/>
              <a:gd name="T8" fmla="*/ 402 w 430"/>
              <a:gd name="T9" fmla="*/ 530 h 530"/>
            </a:gdLst>
            <a:ahLst/>
            <a:cxnLst>
              <a:cxn ang="0">
                <a:pos x="T0" y="T1"/>
              </a:cxn>
              <a:cxn ang="0">
                <a:pos x="T2" y="T3"/>
              </a:cxn>
              <a:cxn ang="0">
                <a:pos x="T4" y="T5"/>
              </a:cxn>
              <a:cxn ang="0">
                <a:pos x="T6" y="T7"/>
              </a:cxn>
              <a:cxn ang="0">
                <a:pos x="T8" y="T9"/>
              </a:cxn>
            </a:cxnLst>
            <a:rect l="0" t="0" r="r" b="b"/>
            <a:pathLst>
              <a:path w="430" h="530">
                <a:moveTo>
                  <a:pt x="402" y="530"/>
                </a:moveTo>
                <a:lnTo>
                  <a:pt x="0" y="24"/>
                </a:lnTo>
                <a:lnTo>
                  <a:pt x="28" y="0"/>
                </a:lnTo>
                <a:lnTo>
                  <a:pt x="430" y="508"/>
                </a:lnTo>
                <a:lnTo>
                  <a:pt x="402" y="53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6" name="Freeform 304"/>
          <p:cNvSpPr>
            <a:spLocks/>
          </p:cNvSpPr>
          <p:nvPr/>
        </p:nvSpPr>
        <p:spPr bwMode="auto">
          <a:xfrm>
            <a:off x="3762714" y="3634334"/>
            <a:ext cx="585379" cy="88714"/>
          </a:xfrm>
          <a:custGeom>
            <a:avLst/>
            <a:gdLst>
              <a:gd name="T0" fmla="*/ 3 w 871"/>
              <a:gd name="T1" fmla="*/ 0 h 132"/>
              <a:gd name="T2" fmla="*/ 871 w 871"/>
              <a:gd name="T3" fmla="*/ 94 h 132"/>
              <a:gd name="T4" fmla="*/ 866 w 871"/>
              <a:gd name="T5" fmla="*/ 132 h 132"/>
              <a:gd name="T6" fmla="*/ 0 w 871"/>
              <a:gd name="T7" fmla="*/ 35 h 132"/>
              <a:gd name="T8" fmla="*/ 3 w 871"/>
              <a:gd name="T9" fmla="*/ 0 h 132"/>
            </a:gdLst>
            <a:ahLst/>
            <a:cxnLst>
              <a:cxn ang="0">
                <a:pos x="T0" y="T1"/>
              </a:cxn>
              <a:cxn ang="0">
                <a:pos x="T2" y="T3"/>
              </a:cxn>
              <a:cxn ang="0">
                <a:pos x="T4" y="T5"/>
              </a:cxn>
              <a:cxn ang="0">
                <a:pos x="T6" y="T7"/>
              </a:cxn>
              <a:cxn ang="0">
                <a:pos x="T8" y="T9"/>
              </a:cxn>
            </a:cxnLst>
            <a:rect l="0" t="0" r="r" b="b"/>
            <a:pathLst>
              <a:path w="871" h="132">
                <a:moveTo>
                  <a:pt x="3" y="0"/>
                </a:moveTo>
                <a:lnTo>
                  <a:pt x="871" y="94"/>
                </a:lnTo>
                <a:lnTo>
                  <a:pt x="866" y="132"/>
                </a:lnTo>
                <a:lnTo>
                  <a:pt x="0" y="35"/>
                </a:lnTo>
                <a:lnTo>
                  <a:pt x="3"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7" name="Freeform 305"/>
          <p:cNvSpPr>
            <a:spLocks/>
          </p:cNvSpPr>
          <p:nvPr/>
        </p:nvSpPr>
        <p:spPr bwMode="auto">
          <a:xfrm>
            <a:off x="4794352" y="2197433"/>
            <a:ext cx="284961" cy="584708"/>
          </a:xfrm>
          <a:custGeom>
            <a:avLst/>
            <a:gdLst>
              <a:gd name="T0" fmla="*/ 424 w 424"/>
              <a:gd name="T1" fmla="*/ 14 h 870"/>
              <a:gd name="T2" fmla="*/ 33 w 424"/>
              <a:gd name="T3" fmla="*/ 870 h 870"/>
              <a:gd name="T4" fmla="*/ 0 w 424"/>
              <a:gd name="T5" fmla="*/ 856 h 870"/>
              <a:gd name="T6" fmla="*/ 390 w 424"/>
              <a:gd name="T7" fmla="*/ 0 h 870"/>
              <a:gd name="T8" fmla="*/ 424 w 424"/>
              <a:gd name="T9" fmla="*/ 14 h 870"/>
            </a:gdLst>
            <a:ahLst/>
            <a:cxnLst>
              <a:cxn ang="0">
                <a:pos x="T0" y="T1"/>
              </a:cxn>
              <a:cxn ang="0">
                <a:pos x="T2" y="T3"/>
              </a:cxn>
              <a:cxn ang="0">
                <a:pos x="T4" y="T5"/>
              </a:cxn>
              <a:cxn ang="0">
                <a:pos x="T6" y="T7"/>
              </a:cxn>
              <a:cxn ang="0">
                <a:pos x="T8" y="T9"/>
              </a:cxn>
            </a:cxnLst>
            <a:rect l="0" t="0" r="r" b="b"/>
            <a:pathLst>
              <a:path w="424" h="870">
                <a:moveTo>
                  <a:pt x="424" y="14"/>
                </a:moveTo>
                <a:lnTo>
                  <a:pt x="33" y="870"/>
                </a:lnTo>
                <a:lnTo>
                  <a:pt x="0" y="856"/>
                </a:lnTo>
                <a:lnTo>
                  <a:pt x="390" y="0"/>
                </a:lnTo>
                <a:lnTo>
                  <a:pt x="424" y="14"/>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8" name="Freeform 306"/>
          <p:cNvSpPr>
            <a:spLocks/>
          </p:cNvSpPr>
          <p:nvPr/>
        </p:nvSpPr>
        <p:spPr bwMode="auto">
          <a:xfrm>
            <a:off x="4195489" y="3208238"/>
            <a:ext cx="87370" cy="611590"/>
          </a:xfrm>
          <a:custGeom>
            <a:avLst/>
            <a:gdLst>
              <a:gd name="T0" fmla="*/ 130 w 130"/>
              <a:gd name="T1" fmla="*/ 5 h 910"/>
              <a:gd name="T2" fmla="*/ 36 w 130"/>
              <a:gd name="T3" fmla="*/ 910 h 910"/>
              <a:gd name="T4" fmla="*/ 0 w 130"/>
              <a:gd name="T5" fmla="*/ 906 h 910"/>
              <a:gd name="T6" fmla="*/ 95 w 130"/>
              <a:gd name="T7" fmla="*/ 0 h 910"/>
              <a:gd name="T8" fmla="*/ 130 w 130"/>
              <a:gd name="T9" fmla="*/ 5 h 910"/>
            </a:gdLst>
            <a:ahLst/>
            <a:cxnLst>
              <a:cxn ang="0">
                <a:pos x="T0" y="T1"/>
              </a:cxn>
              <a:cxn ang="0">
                <a:pos x="T2" y="T3"/>
              </a:cxn>
              <a:cxn ang="0">
                <a:pos x="T4" y="T5"/>
              </a:cxn>
              <a:cxn ang="0">
                <a:pos x="T6" y="T7"/>
              </a:cxn>
              <a:cxn ang="0">
                <a:pos x="T8" y="T9"/>
              </a:cxn>
            </a:cxnLst>
            <a:rect l="0" t="0" r="r" b="b"/>
            <a:pathLst>
              <a:path w="130" h="910">
                <a:moveTo>
                  <a:pt x="130" y="5"/>
                </a:moveTo>
                <a:lnTo>
                  <a:pt x="36" y="910"/>
                </a:lnTo>
                <a:lnTo>
                  <a:pt x="0" y="906"/>
                </a:lnTo>
                <a:lnTo>
                  <a:pt x="95" y="0"/>
                </a:lnTo>
                <a:lnTo>
                  <a:pt x="130" y="5"/>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9" name="Freeform 307"/>
          <p:cNvSpPr>
            <a:spLocks/>
          </p:cNvSpPr>
          <p:nvPr/>
        </p:nvSpPr>
        <p:spPr bwMode="auto">
          <a:xfrm>
            <a:off x="4340029" y="2079820"/>
            <a:ext cx="287648" cy="61832"/>
          </a:xfrm>
          <a:custGeom>
            <a:avLst/>
            <a:gdLst>
              <a:gd name="T0" fmla="*/ 5 w 428"/>
              <a:gd name="T1" fmla="*/ 0 h 92"/>
              <a:gd name="T2" fmla="*/ 428 w 428"/>
              <a:gd name="T3" fmla="*/ 54 h 92"/>
              <a:gd name="T4" fmla="*/ 423 w 428"/>
              <a:gd name="T5" fmla="*/ 92 h 92"/>
              <a:gd name="T6" fmla="*/ 0 w 428"/>
              <a:gd name="T7" fmla="*/ 35 h 92"/>
              <a:gd name="T8" fmla="*/ 5 w 428"/>
              <a:gd name="T9" fmla="*/ 0 h 92"/>
            </a:gdLst>
            <a:ahLst/>
            <a:cxnLst>
              <a:cxn ang="0">
                <a:pos x="T0" y="T1"/>
              </a:cxn>
              <a:cxn ang="0">
                <a:pos x="T2" y="T3"/>
              </a:cxn>
              <a:cxn ang="0">
                <a:pos x="T4" y="T5"/>
              </a:cxn>
              <a:cxn ang="0">
                <a:pos x="T6" y="T7"/>
              </a:cxn>
              <a:cxn ang="0">
                <a:pos x="T8" y="T9"/>
              </a:cxn>
            </a:cxnLst>
            <a:rect l="0" t="0" r="r" b="b"/>
            <a:pathLst>
              <a:path w="428" h="92">
                <a:moveTo>
                  <a:pt x="5" y="0"/>
                </a:moveTo>
                <a:lnTo>
                  <a:pt x="428" y="54"/>
                </a:lnTo>
                <a:lnTo>
                  <a:pt x="423" y="92"/>
                </a:lnTo>
                <a:lnTo>
                  <a:pt x="0" y="35"/>
                </a:lnTo>
                <a:lnTo>
                  <a:pt x="5"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0" name="Freeform 308"/>
          <p:cNvSpPr>
            <a:spLocks/>
          </p:cNvSpPr>
          <p:nvPr/>
        </p:nvSpPr>
        <p:spPr bwMode="auto">
          <a:xfrm>
            <a:off x="4963044" y="3511345"/>
            <a:ext cx="74600" cy="365609"/>
          </a:xfrm>
          <a:custGeom>
            <a:avLst/>
            <a:gdLst>
              <a:gd name="T0" fmla="*/ 0 w 111"/>
              <a:gd name="T1" fmla="*/ 540 h 544"/>
              <a:gd name="T2" fmla="*/ 76 w 111"/>
              <a:gd name="T3" fmla="*/ 0 h 544"/>
              <a:gd name="T4" fmla="*/ 111 w 111"/>
              <a:gd name="T5" fmla="*/ 5 h 544"/>
              <a:gd name="T6" fmla="*/ 35 w 111"/>
              <a:gd name="T7" fmla="*/ 544 h 544"/>
              <a:gd name="T8" fmla="*/ 0 w 111"/>
              <a:gd name="T9" fmla="*/ 540 h 544"/>
            </a:gdLst>
            <a:ahLst/>
            <a:cxnLst>
              <a:cxn ang="0">
                <a:pos x="T0" y="T1"/>
              </a:cxn>
              <a:cxn ang="0">
                <a:pos x="T2" y="T3"/>
              </a:cxn>
              <a:cxn ang="0">
                <a:pos x="T4" y="T5"/>
              </a:cxn>
              <a:cxn ang="0">
                <a:pos x="T6" y="T7"/>
              </a:cxn>
              <a:cxn ang="0">
                <a:pos x="T8" y="T9"/>
              </a:cxn>
            </a:cxnLst>
            <a:rect l="0" t="0" r="r" b="b"/>
            <a:pathLst>
              <a:path w="111" h="544">
                <a:moveTo>
                  <a:pt x="0" y="540"/>
                </a:moveTo>
                <a:lnTo>
                  <a:pt x="76" y="0"/>
                </a:lnTo>
                <a:lnTo>
                  <a:pt x="111" y="5"/>
                </a:lnTo>
                <a:lnTo>
                  <a:pt x="35" y="544"/>
                </a:lnTo>
                <a:lnTo>
                  <a:pt x="0" y="54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1" name="Freeform 309"/>
          <p:cNvSpPr>
            <a:spLocks/>
          </p:cNvSpPr>
          <p:nvPr/>
        </p:nvSpPr>
        <p:spPr bwMode="auto">
          <a:xfrm>
            <a:off x="5018827" y="3503951"/>
            <a:ext cx="390476" cy="258750"/>
          </a:xfrm>
          <a:custGeom>
            <a:avLst/>
            <a:gdLst>
              <a:gd name="T0" fmla="*/ 563 w 581"/>
              <a:gd name="T1" fmla="*/ 385 h 385"/>
              <a:gd name="T2" fmla="*/ 0 w 581"/>
              <a:gd name="T3" fmla="*/ 30 h 385"/>
              <a:gd name="T4" fmla="*/ 21 w 581"/>
              <a:gd name="T5" fmla="*/ 0 h 385"/>
              <a:gd name="T6" fmla="*/ 581 w 581"/>
              <a:gd name="T7" fmla="*/ 354 h 385"/>
              <a:gd name="T8" fmla="*/ 563 w 581"/>
              <a:gd name="T9" fmla="*/ 385 h 385"/>
            </a:gdLst>
            <a:ahLst/>
            <a:cxnLst>
              <a:cxn ang="0">
                <a:pos x="T0" y="T1"/>
              </a:cxn>
              <a:cxn ang="0">
                <a:pos x="T2" y="T3"/>
              </a:cxn>
              <a:cxn ang="0">
                <a:pos x="T4" y="T5"/>
              </a:cxn>
              <a:cxn ang="0">
                <a:pos x="T6" y="T7"/>
              </a:cxn>
              <a:cxn ang="0">
                <a:pos x="T8" y="T9"/>
              </a:cxn>
            </a:cxnLst>
            <a:rect l="0" t="0" r="r" b="b"/>
            <a:pathLst>
              <a:path w="581" h="385">
                <a:moveTo>
                  <a:pt x="563" y="385"/>
                </a:moveTo>
                <a:lnTo>
                  <a:pt x="0" y="30"/>
                </a:lnTo>
                <a:lnTo>
                  <a:pt x="21" y="0"/>
                </a:lnTo>
                <a:lnTo>
                  <a:pt x="581" y="354"/>
                </a:lnTo>
                <a:lnTo>
                  <a:pt x="563" y="385"/>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2" name="Freeform 310"/>
          <p:cNvSpPr>
            <a:spLocks/>
          </p:cNvSpPr>
          <p:nvPr/>
        </p:nvSpPr>
        <p:spPr bwMode="auto">
          <a:xfrm>
            <a:off x="3604104" y="3079198"/>
            <a:ext cx="352840" cy="246652"/>
          </a:xfrm>
          <a:custGeom>
            <a:avLst/>
            <a:gdLst>
              <a:gd name="T0" fmla="*/ 19 w 525"/>
              <a:gd name="T1" fmla="*/ 0 h 367"/>
              <a:gd name="T2" fmla="*/ 525 w 525"/>
              <a:gd name="T3" fmla="*/ 336 h 367"/>
              <a:gd name="T4" fmla="*/ 506 w 525"/>
              <a:gd name="T5" fmla="*/ 367 h 367"/>
              <a:gd name="T6" fmla="*/ 0 w 525"/>
              <a:gd name="T7" fmla="*/ 31 h 367"/>
              <a:gd name="T8" fmla="*/ 19 w 525"/>
              <a:gd name="T9" fmla="*/ 0 h 367"/>
            </a:gdLst>
            <a:ahLst/>
            <a:cxnLst>
              <a:cxn ang="0">
                <a:pos x="T0" y="T1"/>
              </a:cxn>
              <a:cxn ang="0">
                <a:pos x="T2" y="T3"/>
              </a:cxn>
              <a:cxn ang="0">
                <a:pos x="T4" y="T5"/>
              </a:cxn>
              <a:cxn ang="0">
                <a:pos x="T6" y="T7"/>
              </a:cxn>
              <a:cxn ang="0">
                <a:pos x="T8" y="T9"/>
              </a:cxn>
            </a:cxnLst>
            <a:rect l="0" t="0" r="r" b="b"/>
            <a:pathLst>
              <a:path w="525" h="367">
                <a:moveTo>
                  <a:pt x="19" y="0"/>
                </a:moveTo>
                <a:lnTo>
                  <a:pt x="525" y="336"/>
                </a:lnTo>
                <a:lnTo>
                  <a:pt x="506" y="367"/>
                </a:lnTo>
                <a:lnTo>
                  <a:pt x="0" y="31"/>
                </a:lnTo>
                <a:lnTo>
                  <a:pt x="19"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3" name="Freeform 311"/>
          <p:cNvSpPr>
            <a:spLocks/>
          </p:cNvSpPr>
          <p:nvPr/>
        </p:nvSpPr>
        <p:spPr bwMode="auto">
          <a:xfrm>
            <a:off x="3629643" y="2333866"/>
            <a:ext cx="398542" cy="311843"/>
          </a:xfrm>
          <a:custGeom>
            <a:avLst/>
            <a:gdLst>
              <a:gd name="T0" fmla="*/ 0 w 593"/>
              <a:gd name="T1" fmla="*/ 435 h 464"/>
              <a:gd name="T2" fmla="*/ 572 w 593"/>
              <a:gd name="T3" fmla="*/ 0 h 464"/>
              <a:gd name="T4" fmla="*/ 593 w 593"/>
              <a:gd name="T5" fmla="*/ 31 h 464"/>
              <a:gd name="T6" fmla="*/ 21 w 593"/>
              <a:gd name="T7" fmla="*/ 464 h 464"/>
              <a:gd name="T8" fmla="*/ 0 w 593"/>
              <a:gd name="T9" fmla="*/ 435 h 464"/>
            </a:gdLst>
            <a:ahLst/>
            <a:cxnLst>
              <a:cxn ang="0">
                <a:pos x="T0" y="T1"/>
              </a:cxn>
              <a:cxn ang="0">
                <a:pos x="T2" y="T3"/>
              </a:cxn>
              <a:cxn ang="0">
                <a:pos x="T4" y="T5"/>
              </a:cxn>
              <a:cxn ang="0">
                <a:pos x="T6" y="T7"/>
              </a:cxn>
              <a:cxn ang="0">
                <a:pos x="T8" y="T9"/>
              </a:cxn>
            </a:cxnLst>
            <a:rect l="0" t="0" r="r" b="b"/>
            <a:pathLst>
              <a:path w="593" h="464">
                <a:moveTo>
                  <a:pt x="0" y="435"/>
                </a:moveTo>
                <a:lnTo>
                  <a:pt x="572" y="0"/>
                </a:lnTo>
                <a:lnTo>
                  <a:pt x="593" y="31"/>
                </a:lnTo>
                <a:lnTo>
                  <a:pt x="21" y="464"/>
                </a:lnTo>
                <a:lnTo>
                  <a:pt x="0" y="435"/>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4" name="Freeform 312"/>
          <p:cNvSpPr>
            <a:spLocks/>
          </p:cNvSpPr>
          <p:nvPr/>
        </p:nvSpPr>
        <p:spPr bwMode="auto">
          <a:xfrm>
            <a:off x="3564452" y="3419269"/>
            <a:ext cx="207671" cy="235227"/>
          </a:xfrm>
          <a:custGeom>
            <a:avLst/>
            <a:gdLst>
              <a:gd name="T0" fmla="*/ 28 w 309"/>
              <a:gd name="T1" fmla="*/ 0 h 350"/>
              <a:gd name="T2" fmla="*/ 309 w 309"/>
              <a:gd name="T3" fmla="*/ 327 h 350"/>
              <a:gd name="T4" fmla="*/ 283 w 309"/>
              <a:gd name="T5" fmla="*/ 350 h 350"/>
              <a:gd name="T6" fmla="*/ 0 w 309"/>
              <a:gd name="T7" fmla="*/ 24 h 350"/>
              <a:gd name="T8" fmla="*/ 28 w 309"/>
              <a:gd name="T9" fmla="*/ 0 h 350"/>
            </a:gdLst>
            <a:ahLst/>
            <a:cxnLst>
              <a:cxn ang="0">
                <a:pos x="T0" y="T1"/>
              </a:cxn>
              <a:cxn ang="0">
                <a:pos x="T2" y="T3"/>
              </a:cxn>
              <a:cxn ang="0">
                <a:pos x="T4" y="T5"/>
              </a:cxn>
              <a:cxn ang="0">
                <a:pos x="T6" y="T7"/>
              </a:cxn>
              <a:cxn ang="0">
                <a:pos x="T8" y="T9"/>
              </a:cxn>
            </a:cxnLst>
            <a:rect l="0" t="0" r="r" b="b"/>
            <a:pathLst>
              <a:path w="309" h="350">
                <a:moveTo>
                  <a:pt x="28" y="0"/>
                </a:moveTo>
                <a:lnTo>
                  <a:pt x="309" y="327"/>
                </a:lnTo>
                <a:lnTo>
                  <a:pt x="283" y="350"/>
                </a:lnTo>
                <a:lnTo>
                  <a:pt x="0" y="24"/>
                </a:lnTo>
                <a:lnTo>
                  <a:pt x="28"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5" name="Freeform 313"/>
          <p:cNvSpPr>
            <a:spLocks/>
          </p:cNvSpPr>
          <p:nvPr/>
        </p:nvSpPr>
        <p:spPr bwMode="auto">
          <a:xfrm>
            <a:off x="4778894" y="4153849"/>
            <a:ext cx="49062" cy="546398"/>
          </a:xfrm>
          <a:custGeom>
            <a:avLst/>
            <a:gdLst>
              <a:gd name="T0" fmla="*/ 0 w 73"/>
              <a:gd name="T1" fmla="*/ 811 h 813"/>
              <a:gd name="T2" fmla="*/ 35 w 73"/>
              <a:gd name="T3" fmla="*/ 0 h 813"/>
              <a:gd name="T4" fmla="*/ 73 w 73"/>
              <a:gd name="T5" fmla="*/ 0 h 813"/>
              <a:gd name="T6" fmla="*/ 35 w 73"/>
              <a:gd name="T7" fmla="*/ 813 h 813"/>
              <a:gd name="T8" fmla="*/ 0 w 73"/>
              <a:gd name="T9" fmla="*/ 811 h 813"/>
            </a:gdLst>
            <a:ahLst/>
            <a:cxnLst>
              <a:cxn ang="0">
                <a:pos x="T0" y="T1"/>
              </a:cxn>
              <a:cxn ang="0">
                <a:pos x="T2" y="T3"/>
              </a:cxn>
              <a:cxn ang="0">
                <a:pos x="T4" y="T5"/>
              </a:cxn>
              <a:cxn ang="0">
                <a:pos x="T6" y="T7"/>
              </a:cxn>
              <a:cxn ang="0">
                <a:pos x="T8" y="T9"/>
              </a:cxn>
            </a:cxnLst>
            <a:rect l="0" t="0" r="r" b="b"/>
            <a:pathLst>
              <a:path w="73" h="813">
                <a:moveTo>
                  <a:pt x="0" y="811"/>
                </a:moveTo>
                <a:lnTo>
                  <a:pt x="35" y="0"/>
                </a:lnTo>
                <a:lnTo>
                  <a:pt x="73" y="0"/>
                </a:lnTo>
                <a:lnTo>
                  <a:pt x="35" y="813"/>
                </a:lnTo>
                <a:lnTo>
                  <a:pt x="0" y="811"/>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6" name="Freeform 314"/>
          <p:cNvSpPr>
            <a:spLocks/>
          </p:cNvSpPr>
          <p:nvPr/>
        </p:nvSpPr>
        <p:spPr bwMode="auto">
          <a:xfrm>
            <a:off x="3885032" y="3700870"/>
            <a:ext cx="469110" cy="419375"/>
          </a:xfrm>
          <a:custGeom>
            <a:avLst/>
            <a:gdLst>
              <a:gd name="T0" fmla="*/ 698 w 698"/>
              <a:gd name="T1" fmla="*/ 28 h 624"/>
              <a:gd name="T2" fmla="*/ 24 w 698"/>
              <a:gd name="T3" fmla="*/ 624 h 624"/>
              <a:gd name="T4" fmla="*/ 0 w 698"/>
              <a:gd name="T5" fmla="*/ 596 h 624"/>
              <a:gd name="T6" fmla="*/ 674 w 698"/>
              <a:gd name="T7" fmla="*/ 0 h 624"/>
              <a:gd name="T8" fmla="*/ 698 w 698"/>
              <a:gd name="T9" fmla="*/ 28 h 624"/>
            </a:gdLst>
            <a:ahLst/>
            <a:cxnLst>
              <a:cxn ang="0">
                <a:pos x="T0" y="T1"/>
              </a:cxn>
              <a:cxn ang="0">
                <a:pos x="T2" y="T3"/>
              </a:cxn>
              <a:cxn ang="0">
                <a:pos x="T4" y="T5"/>
              </a:cxn>
              <a:cxn ang="0">
                <a:pos x="T6" y="T7"/>
              </a:cxn>
              <a:cxn ang="0">
                <a:pos x="T8" y="T9"/>
              </a:cxn>
            </a:cxnLst>
            <a:rect l="0" t="0" r="r" b="b"/>
            <a:pathLst>
              <a:path w="698" h="624">
                <a:moveTo>
                  <a:pt x="698" y="28"/>
                </a:moveTo>
                <a:lnTo>
                  <a:pt x="24" y="624"/>
                </a:lnTo>
                <a:lnTo>
                  <a:pt x="0" y="596"/>
                </a:lnTo>
                <a:lnTo>
                  <a:pt x="674" y="0"/>
                </a:lnTo>
                <a:lnTo>
                  <a:pt x="698" y="28"/>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7" name="Freeform 315"/>
          <p:cNvSpPr>
            <a:spLocks/>
          </p:cNvSpPr>
          <p:nvPr/>
        </p:nvSpPr>
        <p:spPr bwMode="auto">
          <a:xfrm>
            <a:off x="4115554" y="4369586"/>
            <a:ext cx="197591" cy="343431"/>
          </a:xfrm>
          <a:custGeom>
            <a:avLst/>
            <a:gdLst>
              <a:gd name="T0" fmla="*/ 294 w 294"/>
              <a:gd name="T1" fmla="*/ 19 h 511"/>
              <a:gd name="T2" fmla="*/ 33 w 294"/>
              <a:gd name="T3" fmla="*/ 511 h 511"/>
              <a:gd name="T4" fmla="*/ 0 w 294"/>
              <a:gd name="T5" fmla="*/ 495 h 511"/>
              <a:gd name="T6" fmla="*/ 260 w 294"/>
              <a:gd name="T7" fmla="*/ 0 h 511"/>
              <a:gd name="T8" fmla="*/ 294 w 294"/>
              <a:gd name="T9" fmla="*/ 19 h 511"/>
            </a:gdLst>
            <a:ahLst/>
            <a:cxnLst>
              <a:cxn ang="0">
                <a:pos x="T0" y="T1"/>
              </a:cxn>
              <a:cxn ang="0">
                <a:pos x="T2" y="T3"/>
              </a:cxn>
              <a:cxn ang="0">
                <a:pos x="T4" y="T5"/>
              </a:cxn>
              <a:cxn ang="0">
                <a:pos x="T6" y="T7"/>
              </a:cxn>
              <a:cxn ang="0">
                <a:pos x="T8" y="T9"/>
              </a:cxn>
            </a:cxnLst>
            <a:rect l="0" t="0" r="r" b="b"/>
            <a:pathLst>
              <a:path w="294" h="511">
                <a:moveTo>
                  <a:pt x="294" y="19"/>
                </a:moveTo>
                <a:lnTo>
                  <a:pt x="33" y="511"/>
                </a:lnTo>
                <a:lnTo>
                  <a:pt x="0" y="495"/>
                </a:lnTo>
                <a:lnTo>
                  <a:pt x="260" y="0"/>
                </a:lnTo>
                <a:lnTo>
                  <a:pt x="294" y="19"/>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8" name="Freeform 316"/>
          <p:cNvSpPr>
            <a:spLocks/>
          </p:cNvSpPr>
          <p:nvPr/>
        </p:nvSpPr>
        <p:spPr bwMode="auto">
          <a:xfrm>
            <a:off x="4896508" y="2108047"/>
            <a:ext cx="180789" cy="117614"/>
          </a:xfrm>
          <a:custGeom>
            <a:avLst/>
            <a:gdLst>
              <a:gd name="T0" fmla="*/ 253 w 269"/>
              <a:gd name="T1" fmla="*/ 175 h 175"/>
              <a:gd name="T2" fmla="*/ 0 w 269"/>
              <a:gd name="T3" fmla="*/ 33 h 175"/>
              <a:gd name="T4" fmla="*/ 18 w 269"/>
              <a:gd name="T5" fmla="*/ 0 h 175"/>
              <a:gd name="T6" fmla="*/ 269 w 269"/>
              <a:gd name="T7" fmla="*/ 145 h 175"/>
              <a:gd name="T8" fmla="*/ 253 w 269"/>
              <a:gd name="T9" fmla="*/ 175 h 175"/>
            </a:gdLst>
            <a:ahLst/>
            <a:cxnLst>
              <a:cxn ang="0">
                <a:pos x="T0" y="T1"/>
              </a:cxn>
              <a:cxn ang="0">
                <a:pos x="T2" y="T3"/>
              </a:cxn>
              <a:cxn ang="0">
                <a:pos x="T4" y="T5"/>
              </a:cxn>
              <a:cxn ang="0">
                <a:pos x="T6" y="T7"/>
              </a:cxn>
              <a:cxn ang="0">
                <a:pos x="T8" y="T9"/>
              </a:cxn>
            </a:cxnLst>
            <a:rect l="0" t="0" r="r" b="b"/>
            <a:pathLst>
              <a:path w="269" h="175">
                <a:moveTo>
                  <a:pt x="253" y="175"/>
                </a:moveTo>
                <a:lnTo>
                  <a:pt x="0" y="33"/>
                </a:lnTo>
                <a:lnTo>
                  <a:pt x="18" y="0"/>
                </a:lnTo>
                <a:lnTo>
                  <a:pt x="269" y="145"/>
                </a:lnTo>
                <a:lnTo>
                  <a:pt x="253" y="175"/>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9" name="Freeform 317"/>
          <p:cNvSpPr>
            <a:spLocks/>
          </p:cNvSpPr>
          <p:nvPr/>
        </p:nvSpPr>
        <p:spPr bwMode="auto">
          <a:xfrm>
            <a:off x="5442906" y="2721654"/>
            <a:ext cx="82666" cy="362249"/>
          </a:xfrm>
          <a:custGeom>
            <a:avLst/>
            <a:gdLst>
              <a:gd name="T0" fmla="*/ 123 w 123"/>
              <a:gd name="T1" fmla="*/ 5 h 539"/>
              <a:gd name="T2" fmla="*/ 36 w 123"/>
              <a:gd name="T3" fmla="*/ 539 h 539"/>
              <a:gd name="T4" fmla="*/ 0 w 123"/>
              <a:gd name="T5" fmla="*/ 535 h 539"/>
              <a:gd name="T6" fmla="*/ 88 w 123"/>
              <a:gd name="T7" fmla="*/ 0 h 539"/>
              <a:gd name="T8" fmla="*/ 123 w 123"/>
              <a:gd name="T9" fmla="*/ 5 h 539"/>
            </a:gdLst>
            <a:ahLst/>
            <a:cxnLst>
              <a:cxn ang="0">
                <a:pos x="T0" y="T1"/>
              </a:cxn>
              <a:cxn ang="0">
                <a:pos x="T2" y="T3"/>
              </a:cxn>
              <a:cxn ang="0">
                <a:pos x="T4" y="T5"/>
              </a:cxn>
              <a:cxn ang="0">
                <a:pos x="T6" y="T7"/>
              </a:cxn>
              <a:cxn ang="0">
                <a:pos x="T8" y="T9"/>
              </a:cxn>
            </a:cxnLst>
            <a:rect l="0" t="0" r="r" b="b"/>
            <a:pathLst>
              <a:path w="123" h="539">
                <a:moveTo>
                  <a:pt x="123" y="5"/>
                </a:moveTo>
                <a:lnTo>
                  <a:pt x="36" y="539"/>
                </a:lnTo>
                <a:lnTo>
                  <a:pt x="0" y="535"/>
                </a:lnTo>
                <a:lnTo>
                  <a:pt x="88" y="0"/>
                </a:lnTo>
                <a:lnTo>
                  <a:pt x="123" y="5"/>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0" name="Freeform 318"/>
          <p:cNvSpPr>
            <a:spLocks/>
          </p:cNvSpPr>
          <p:nvPr/>
        </p:nvSpPr>
        <p:spPr bwMode="auto">
          <a:xfrm>
            <a:off x="5008745" y="3139686"/>
            <a:ext cx="111565" cy="377035"/>
          </a:xfrm>
          <a:custGeom>
            <a:avLst/>
            <a:gdLst>
              <a:gd name="T0" fmla="*/ 166 w 166"/>
              <a:gd name="T1" fmla="*/ 10 h 561"/>
              <a:gd name="T2" fmla="*/ 36 w 166"/>
              <a:gd name="T3" fmla="*/ 561 h 561"/>
              <a:gd name="T4" fmla="*/ 0 w 166"/>
              <a:gd name="T5" fmla="*/ 553 h 561"/>
              <a:gd name="T6" fmla="*/ 131 w 166"/>
              <a:gd name="T7" fmla="*/ 0 h 561"/>
              <a:gd name="T8" fmla="*/ 166 w 166"/>
              <a:gd name="T9" fmla="*/ 10 h 561"/>
            </a:gdLst>
            <a:ahLst/>
            <a:cxnLst>
              <a:cxn ang="0">
                <a:pos x="T0" y="T1"/>
              </a:cxn>
              <a:cxn ang="0">
                <a:pos x="T2" y="T3"/>
              </a:cxn>
              <a:cxn ang="0">
                <a:pos x="T4" y="T5"/>
              </a:cxn>
              <a:cxn ang="0">
                <a:pos x="T6" y="T7"/>
              </a:cxn>
              <a:cxn ang="0">
                <a:pos x="T8" y="T9"/>
              </a:cxn>
            </a:cxnLst>
            <a:rect l="0" t="0" r="r" b="b"/>
            <a:pathLst>
              <a:path w="166" h="561">
                <a:moveTo>
                  <a:pt x="166" y="10"/>
                </a:moveTo>
                <a:lnTo>
                  <a:pt x="36" y="561"/>
                </a:lnTo>
                <a:lnTo>
                  <a:pt x="0" y="553"/>
                </a:lnTo>
                <a:lnTo>
                  <a:pt x="131" y="0"/>
                </a:lnTo>
                <a:lnTo>
                  <a:pt x="166" y="1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1" name="Freeform 319"/>
          <p:cNvSpPr>
            <a:spLocks/>
          </p:cNvSpPr>
          <p:nvPr/>
        </p:nvSpPr>
        <p:spPr bwMode="auto">
          <a:xfrm>
            <a:off x="5024874" y="3352734"/>
            <a:ext cx="526236" cy="173396"/>
          </a:xfrm>
          <a:custGeom>
            <a:avLst/>
            <a:gdLst>
              <a:gd name="T0" fmla="*/ 783 w 783"/>
              <a:gd name="T1" fmla="*/ 33 h 258"/>
              <a:gd name="T2" fmla="*/ 12 w 783"/>
              <a:gd name="T3" fmla="*/ 258 h 258"/>
              <a:gd name="T4" fmla="*/ 0 w 783"/>
              <a:gd name="T5" fmla="*/ 222 h 258"/>
              <a:gd name="T6" fmla="*/ 771 w 783"/>
              <a:gd name="T7" fmla="*/ 0 h 258"/>
              <a:gd name="T8" fmla="*/ 783 w 783"/>
              <a:gd name="T9" fmla="*/ 33 h 258"/>
            </a:gdLst>
            <a:ahLst/>
            <a:cxnLst>
              <a:cxn ang="0">
                <a:pos x="T0" y="T1"/>
              </a:cxn>
              <a:cxn ang="0">
                <a:pos x="T2" y="T3"/>
              </a:cxn>
              <a:cxn ang="0">
                <a:pos x="T4" y="T5"/>
              </a:cxn>
              <a:cxn ang="0">
                <a:pos x="T6" y="T7"/>
              </a:cxn>
              <a:cxn ang="0">
                <a:pos x="T8" y="T9"/>
              </a:cxn>
            </a:cxnLst>
            <a:rect l="0" t="0" r="r" b="b"/>
            <a:pathLst>
              <a:path w="783" h="258">
                <a:moveTo>
                  <a:pt x="783" y="33"/>
                </a:moveTo>
                <a:lnTo>
                  <a:pt x="12" y="258"/>
                </a:lnTo>
                <a:lnTo>
                  <a:pt x="0" y="222"/>
                </a:lnTo>
                <a:lnTo>
                  <a:pt x="771" y="0"/>
                </a:lnTo>
                <a:lnTo>
                  <a:pt x="783" y="33"/>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2" name="Freeform 320"/>
          <p:cNvSpPr>
            <a:spLocks/>
          </p:cNvSpPr>
          <p:nvPr/>
        </p:nvSpPr>
        <p:spPr bwMode="auto">
          <a:xfrm>
            <a:off x="4753355" y="2774076"/>
            <a:ext cx="66536" cy="446932"/>
          </a:xfrm>
          <a:custGeom>
            <a:avLst/>
            <a:gdLst>
              <a:gd name="T0" fmla="*/ 0 w 99"/>
              <a:gd name="T1" fmla="*/ 660 h 665"/>
              <a:gd name="T2" fmla="*/ 61 w 99"/>
              <a:gd name="T3" fmla="*/ 0 h 665"/>
              <a:gd name="T4" fmla="*/ 99 w 99"/>
              <a:gd name="T5" fmla="*/ 5 h 665"/>
              <a:gd name="T6" fmla="*/ 35 w 99"/>
              <a:gd name="T7" fmla="*/ 665 h 665"/>
              <a:gd name="T8" fmla="*/ 0 w 99"/>
              <a:gd name="T9" fmla="*/ 660 h 665"/>
            </a:gdLst>
            <a:ahLst/>
            <a:cxnLst>
              <a:cxn ang="0">
                <a:pos x="T0" y="T1"/>
              </a:cxn>
              <a:cxn ang="0">
                <a:pos x="T2" y="T3"/>
              </a:cxn>
              <a:cxn ang="0">
                <a:pos x="T4" y="T5"/>
              </a:cxn>
              <a:cxn ang="0">
                <a:pos x="T6" y="T7"/>
              </a:cxn>
              <a:cxn ang="0">
                <a:pos x="T8" y="T9"/>
              </a:cxn>
            </a:cxnLst>
            <a:rect l="0" t="0" r="r" b="b"/>
            <a:pathLst>
              <a:path w="99" h="665">
                <a:moveTo>
                  <a:pt x="0" y="660"/>
                </a:moveTo>
                <a:lnTo>
                  <a:pt x="61" y="0"/>
                </a:lnTo>
                <a:lnTo>
                  <a:pt x="99" y="5"/>
                </a:lnTo>
                <a:lnTo>
                  <a:pt x="35" y="665"/>
                </a:lnTo>
                <a:lnTo>
                  <a:pt x="0" y="66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3" name="Freeform 321"/>
          <p:cNvSpPr>
            <a:spLocks/>
          </p:cNvSpPr>
          <p:nvPr/>
        </p:nvSpPr>
        <p:spPr bwMode="auto">
          <a:xfrm>
            <a:off x="4025497" y="2313031"/>
            <a:ext cx="255389" cy="45029"/>
          </a:xfrm>
          <a:custGeom>
            <a:avLst/>
            <a:gdLst>
              <a:gd name="T0" fmla="*/ 380 w 380"/>
              <a:gd name="T1" fmla="*/ 36 h 67"/>
              <a:gd name="T2" fmla="*/ 4 w 380"/>
              <a:gd name="T3" fmla="*/ 67 h 67"/>
              <a:gd name="T4" fmla="*/ 0 w 380"/>
              <a:gd name="T5" fmla="*/ 31 h 67"/>
              <a:gd name="T6" fmla="*/ 378 w 380"/>
              <a:gd name="T7" fmla="*/ 0 h 67"/>
              <a:gd name="T8" fmla="*/ 380 w 380"/>
              <a:gd name="T9" fmla="*/ 36 h 67"/>
            </a:gdLst>
            <a:ahLst/>
            <a:cxnLst>
              <a:cxn ang="0">
                <a:pos x="T0" y="T1"/>
              </a:cxn>
              <a:cxn ang="0">
                <a:pos x="T2" y="T3"/>
              </a:cxn>
              <a:cxn ang="0">
                <a:pos x="T4" y="T5"/>
              </a:cxn>
              <a:cxn ang="0">
                <a:pos x="T6" y="T7"/>
              </a:cxn>
              <a:cxn ang="0">
                <a:pos x="T8" y="T9"/>
              </a:cxn>
            </a:cxnLst>
            <a:rect l="0" t="0" r="r" b="b"/>
            <a:pathLst>
              <a:path w="380" h="67">
                <a:moveTo>
                  <a:pt x="380" y="36"/>
                </a:moveTo>
                <a:lnTo>
                  <a:pt x="4" y="67"/>
                </a:lnTo>
                <a:lnTo>
                  <a:pt x="0" y="31"/>
                </a:lnTo>
                <a:lnTo>
                  <a:pt x="378" y="0"/>
                </a:lnTo>
                <a:lnTo>
                  <a:pt x="380" y="36"/>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4" name="Freeform 322"/>
          <p:cNvSpPr>
            <a:spLocks/>
          </p:cNvSpPr>
          <p:nvPr/>
        </p:nvSpPr>
        <p:spPr bwMode="auto">
          <a:xfrm>
            <a:off x="3535552" y="2882280"/>
            <a:ext cx="68552" cy="219097"/>
          </a:xfrm>
          <a:custGeom>
            <a:avLst/>
            <a:gdLst>
              <a:gd name="T0" fmla="*/ 66 w 102"/>
              <a:gd name="T1" fmla="*/ 326 h 326"/>
              <a:gd name="T2" fmla="*/ 0 w 102"/>
              <a:gd name="T3" fmla="*/ 7 h 326"/>
              <a:gd name="T4" fmla="*/ 36 w 102"/>
              <a:gd name="T5" fmla="*/ 0 h 326"/>
              <a:gd name="T6" fmla="*/ 102 w 102"/>
              <a:gd name="T7" fmla="*/ 322 h 326"/>
              <a:gd name="T8" fmla="*/ 66 w 102"/>
              <a:gd name="T9" fmla="*/ 326 h 326"/>
            </a:gdLst>
            <a:ahLst/>
            <a:cxnLst>
              <a:cxn ang="0">
                <a:pos x="T0" y="T1"/>
              </a:cxn>
              <a:cxn ang="0">
                <a:pos x="T2" y="T3"/>
              </a:cxn>
              <a:cxn ang="0">
                <a:pos x="T4" y="T5"/>
              </a:cxn>
              <a:cxn ang="0">
                <a:pos x="T6" y="T7"/>
              </a:cxn>
              <a:cxn ang="0">
                <a:pos x="T8" y="T9"/>
              </a:cxn>
            </a:cxnLst>
            <a:rect l="0" t="0" r="r" b="b"/>
            <a:pathLst>
              <a:path w="102" h="326">
                <a:moveTo>
                  <a:pt x="66" y="326"/>
                </a:moveTo>
                <a:lnTo>
                  <a:pt x="0" y="7"/>
                </a:lnTo>
                <a:lnTo>
                  <a:pt x="36" y="0"/>
                </a:lnTo>
                <a:lnTo>
                  <a:pt x="102" y="322"/>
                </a:lnTo>
                <a:lnTo>
                  <a:pt x="66" y="326"/>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5" name="Freeform 323"/>
          <p:cNvSpPr>
            <a:spLocks/>
          </p:cNvSpPr>
          <p:nvPr/>
        </p:nvSpPr>
        <p:spPr bwMode="auto">
          <a:xfrm>
            <a:off x="4766125" y="3839317"/>
            <a:ext cx="61832" cy="284288"/>
          </a:xfrm>
          <a:custGeom>
            <a:avLst/>
            <a:gdLst>
              <a:gd name="T0" fmla="*/ 35 w 92"/>
              <a:gd name="T1" fmla="*/ 0 h 423"/>
              <a:gd name="T2" fmla="*/ 92 w 92"/>
              <a:gd name="T3" fmla="*/ 421 h 423"/>
              <a:gd name="T4" fmla="*/ 54 w 92"/>
              <a:gd name="T5" fmla="*/ 423 h 423"/>
              <a:gd name="T6" fmla="*/ 0 w 92"/>
              <a:gd name="T7" fmla="*/ 4 h 423"/>
              <a:gd name="T8" fmla="*/ 35 w 92"/>
              <a:gd name="T9" fmla="*/ 0 h 423"/>
            </a:gdLst>
            <a:ahLst/>
            <a:cxnLst>
              <a:cxn ang="0">
                <a:pos x="T0" y="T1"/>
              </a:cxn>
              <a:cxn ang="0">
                <a:pos x="T2" y="T3"/>
              </a:cxn>
              <a:cxn ang="0">
                <a:pos x="T4" y="T5"/>
              </a:cxn>
              <a:cxn ang="0">
                <a:pos x="T6" y="T7"/>
              </a:cxn>
              <a:cxn ang="0">
                <a:pos x="T8" y="T9"/>
              </a:cxn>
            </a:cxnLst>
            <a:rect l="0" t="0" r="r" b="b"/>
            <a:pathLst>
              <a:path w="92" h="423">
                <a:moveTo>
                  <a:pt x="35" y="0"/>
                </a:moveTo>
                <a:lnTo>
                  <a:pt x="92" y="421"/>
                </a:lnTo>
                <a:lnTo>
                  <a:pt x="54" y="423"/>
                </a:lnTo>
                <a:lnTo>
                  <a:pt x="0" y="4"/>
                </a:lnTo>
                <a:lnTo>
                  <a:pt x="35"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6" name="Freeform 325"/>
          <p:cNvSpPr>
            <a:spLocks/>
          </p:cNvSpPr>
          <p:nvPr/>
        </p:nvSpPr>
        <p:spPr bwMode="auto">
          <a:xfrm>
            <a:off x="4015416" y="4356816"/>
            <a:ext cx="281600" cy="32260"/>
          </a:xfrm>
          <a:custGeom>
            <a:avLst/>
            <a:gdLst>
              <a:gd name="T0" fmla="*/ 417 w 419"/>
              <a:gd name="T1" fmla="*/ 48 h 48"/>
              <a:gd name="T2" fmla="*/ 0 w 419"/>
              <a:gd name="T3" fmla="*/ 36 h 48"/>
              <a:gd name="T4" fmla="*/ 0 w 419"/>
              <a:gd name="T5" fmla="*/ 0 h 48"/>
              <a:gd name="T6" fmla="*/ 419 w 419"/>
              <a:gd name="T7" fmla="*/ 12 h 48"/>
              <a:gd name="T8" fmla="*/ 417 w 419"/>
              <a:gd name="T9" fmla="*/ 48 h 48"/>
            </a:gdLst>
            <a:ahLst/>
            <a:cxnLst>
              <a:cxn ang="0">
                <a:pos x="T0" y="T1"/>
              </a:cxn>
              <a:cxn ang="0">
                <a:pos x="T2" y="T3"/>
              </a:cxn>
              <a:cxn ang="0">
                <a:pos x="T4" y="T5"/>
              </a:cxn>
              <a:cxn ang="0">
                <a:pos x="T6" y="T7"/>
              </a:cxn>
              <a:cxn ang="0">
                <a:pos x="T8" y="T9"/>
              </a:cxn>
            </a:cxnLst>
            <a:rect l="0" t="0" r="r" b="b"/>
            <a:pathLst>
              <a:path w="419" h="48">
                <a:moveTo>
                  <a:pt x="417" y="48"/>
                </a:moveTo>
                <a:lnTo>
                  <a:pt x="0" y="36"/>
                </a:lnTo>
                <a:lnTo>
                  <a:pt x="0" y="0"/>
                </a:lnTo>
                <a:lnTo>
                  <a:pt x="419" y="12"/>
                </a:lnTo>
                <a:lnTo>
                  <a:pt x="417" y="48"/>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7" name="Freeform 326"/>
          <p:cNvSpPr>
            <a:spLocks/>
          </p:cNvSpPr>
          <p:nvPr/>
        </p:nvSpPr>
        <p:spPr bwMode="auto">
          <a:xfrm>
            <a:off x="3753305" y="3516720"/>
            <a:ext cx="196919" cy="144497"/>
          </a:xfrm>
          <a:custGeom>
            <a:avLst/>
            <a:gdLst>
              <a:gd name="T0" fmla="*/ 0 w 293"/>
              <a:gd name="T1" fmla="*/ 184 h 215"/>
              <a:gd name="T2" fmla="*/ 272 w 293"/>
              <a:gd name="T3" fmla="*/ 0 h 215"/>
              <a:gd name="T4" fmla="*/ 293 w 293"/>
              <a:gd name="T5" fmla="*/ 30 h 215"/>
              <a:gd name="T6" fmla="*/ 21 w 293"/>
              <a:gd name="T7" fmla="*/ 215 h 215"/>
              <a:gd name="T8" fmla="*/ 0 w 293"/>
              <a:gd name="T9" fmla="*/ 184 h 215"/>
            </a:gdLst>
            <a:ahLst/>
            <a:cxnLst>
              <a:cxn ang="0">
                <a:pos x="T0" y="T1"/>
              </a:cxn>
              <a:cxn ang="0">
                <a:pos x="T2" y="T3"/>
              </a:cxn>
              <a:cxn ang="0">
                <a:pos x="T4" y="T5"/>
              </a:cxn>
              <a:cxn ang="0">
                <a:pos x="T6" y="T7"/>
              </a:cxn>
              <a:cxn ang="0">
                <a:pos x="T8" y="T9"/>
              </a:cxn>
            </a:cxnLst>
            <a:rect l="0" t="0" r="r" b="b"/>
            <a:pathLst>
              <a:path w="293" h="215">
                <a:moveTo>
                  <a:pt x="0" y="184"/>
                </a:moveTo>
                <a:lnTo>
                  <a:pt x="272" y="0"/>
                </a:lnTo>
                <a:lnTo>
                  <a:pt x="293" y="30"/>
                </a:lnTo>
                <a:lnTo>
                  <a:pt x="21" y="215"/>
                </a:lnTo>
                <a:lnTo>
                  <a:pt x="0" y="184"/>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8" name="Freeform 327"/>
          <p:cNvSpPr>
            <a:spLocks/>
          </p:cNvSpPr>
          <p:nvPr/>
        </p:nvSpPr>
        <p:spPr bwMode="auto">
          <a:xfrm>
            <a:off x="4831316" y="4110835"/>
            <a:ext cx="377708" cy="39653"/>
          </a:xfrm>
          <a:custGeom>
            <a:avLst/>
            <a:gdLst>
              <a:gd name="T0" fmla="*/ 562 w 562"/>
              <a:gd name="T1" fmla="*/ 35 h 59"/>
              <a:gd name="T2" fmla="*/ 2 w 562"/>
              <a:gd name="T3" fmla="*/ 59 h 59"/>
              <a:gd name="T4" fmla="*/ 0 w 562"/>
              <a:gd name="T5" fmla="*/ 24 h 59"/>
              <a:gd name="T6" fmla="*/ 560 w 562"/>
              <a:gd name="T7" fmla="*/ 0 h 59"/>
              <a:gd name="T8" fmla="*/ 562 w 562"/>
              <a:gd name="T9" fmla="*/ 35 h 59"/>
            </a:gdLst>
            <a:ahLst/>
            <a:cxnLst>
              <a:cxn ang="0">
                <a:pos x="T0" y="T1"/>
              </a:cxn>
              <a:cxn ang="0">
                <a:pos x="T2" y="T3"/>
              </a:cxn>
              <a:cxn ang="0">
                <a:pos x="T4" y="T5"/>
              </a:cxn>
              <a:cxn ang="0">
                <a:pos x="T6" y="T7"/>
              </a:cxn>
              <a:cxn ang="0">
                <a:pos x="T8" y="T9"/>
              </a:cxn>
            </a:cxnLst>
            <a:rect l="0" t="0" r="r" b="b"/>
            <a:pathLst>
              <a:path w="562" h="59">
                <a:moveTo>
                  <a:pt x="562" y="35"/>
                </a:moveTo>
                <a:lnTo>
                  <a:pt x="2" y="59"/>
                </a:lnTo>
                <a:lnTo>
                  <a:pt x="0" y="24"/>
                </a:lnTo>
                <a:lnTo>
                  <a:pt x="560" y="0"/>
                </a:lnTo>
                <a:lnTo>
                  <a:pt x="562" y="35"/>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39" name="Freeform 328"/>
          <p:cNvSpPr>
            <a:spLocks/>
          </p:cNvSpPr>
          <p:nvPr/>
        </p:nvSpPr>
        <p:spPr bwMode="auto">
          <a:xfrm>
            <a:off x="4095392" y="4787617"/>
            <a:ext cx="956366" cy="848834"/>
          </a:xfrm>
          <a:custGeom>
            <a:avLst/>
            <a:gdLst>
              <a:gd name="T0" fmla="*/ 293 w 602"/>
              <a:gd name="T1" fmla="*/ 534 h 534"/>
              <a:gd name="T2" fmla="*/ 143 w 602"/>
              <a:gd name="T3" fmla="*/ 515 h 534"/>
              <a:gd name="T4" fmla="*/ 87 w 602"/>
              <a:gd name="T5" fmla="*/ 468 h 534"/>
              <a:gd name="T6" fmla="*/ 38 w 602"/>
              <a:gd name="T7" fmla="*/ 403 h 534"/>
              <a:gd name="T8" fmla="*/ 31 w 602"/>
              <a:gd name="T9" fmla="*/ 367 h 534"/>
              <a:gd name="T10" fmla="*/ 32 w 602"/>
              <a:gd name="T11" fmla="*/ 346 h 534"/>
              <a:gd name="T12" fmla="*/ 38 w 602"/>
              <a:gd name="T13" fmla="*/ 313 h 534"/>
              <a:gd name="T14" fmla="*/ 32 w 602"/>
              <a:gd name="T15" fmla="*/ 292 h 534"/>
              <a:gd name="T16" fmla="*/ 29 w 602"/>
              <a:gd name="T17" fmla="*/ 270 h 534"/>
              <a:gd name="T18" fmla="*/ 37 w 602"/>
              <a:gd name="T19" fmla="*/ 240 h 534"/>
              <a:gd name="T20" fmla="*/ 31 w 602"/>
              <a:gd name="T21" fmla="*/ 213 h 534"/>
              <a:gd name="T22" fmla="*/ 35 w 602"/>
              <a:gd name="T23" fmla="*/ 191 h 534"/>
              <a:gd name="T24" fmla="*/ 41 w 602"/>
              <a:gd name="T25" fmla="*/ 168 h 534"/>
              <a:gd name="T26" fmla="*/ 44 w 602"/>
              <a:gd name="T27" fmla="*/ 144 h 534"/>
              <a:gd name="T28" fmla="*/ 17 w 602"/>
              <a:gd name="T29" fmla="*/ 125 h 534"/>
              <a:gd name="T30" fmla="*/ 0 w 602"/>
              <a:gd name="T31" fmla="*/ 0 h 534"/>
              <a:gd name="T32" fmla="*/ 602 w 602"/>
              <a:gd name="T33" fmla="*/ 0 h 534"/>
              <a:gd name="T34" fmla="*/ 590 w 602"/>
              <a:gd name="T35" fmla="*/ 94 h 534"/>
              <a:gd name="T36" fmla="*/ 563 w 602"/>
              <a:gd name="T37" fmla="*/ 113 h 534"/>
              <a:gd name="T38" fmla="*/ 566 w 602"/>
              <a:gd name="T39" fmla="*/ 137 h 534"/>
              <a:gd name="T40" fmla="*/ 572 w 602"/>
              <a:gd name="T41" fmla="*/ 159 h 534"/>
              <a:gd name="T42" fmla="*/ 577 w 602"/>
              <a:gd name="T43" fmla="*/ 182 h 534"/>
              <a:gd name="T44" fmla="*/ 571 w 602"/>
              <a:gd name="T45" fmla="*/ 209 h 534"/>
              <a:gd name="T46" fmla="*/ 578 w 602"/>
              <a:gd name="T47" fmla="*/ 238 h 534"/>
              <a:gd name="T48" fmla="*/ 575 w 602"/>
              <a:gd name="T49" fmla="*/ 261 h 534"/>
              <a:gd name="T50" fmla="*/ 569 w 602"/>
              <a:gd name="T51" fmla="*/ 282 h 534"/>
              <a:gd name="T52" fmla="*/ 575 w 602"/>
              <a:gd name="T53" fmla="*/ 315 h 534"/>
              <a:gd name="T54" fmla="*/ 577 w 602"/>
              <a:gd name="T55" fmla="*/ 335 h 534"/>
              <a:gd name="T56" fmla="*/ 569 w 602"/>
              <a:gd name="T57" fmla="*/ 371 h 534"/>
              <a:gd name="T58" fmla="*/ 580 w 602"/>
              <a:gd name="T59" fmla="*/ 391 h 534"/>
              <a:gd name="T60" fmla="*/ 524 w 602"/>
              <a:gd name="T61" fmla="*/ 468 h 534"/>
              <a:gd name="T62" fmla="*/ 469 w 602"/>
              <a:gd name="T63" fmla="*/ 515 h 534"/>
              <a:gd name="T64" fmla="*/ 293 w 602"/>
              <a:gd name="T65"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4">
                <a:moveTo>
                  <a:pt x="293" y="534"/>
                </a:moveTo>
                <a:cubicBezTo>
                  <a:pt x="246" y="534"/>
                  <a:pt x="146" y="530"/>
                  <a:pt x="143" y="515"/>
                </a:cubicBezTo>
                <a:cubicBezTo>
                  <a:pt x="140" y="500"/>
                  <a:pt x="125" y="491"/>
                  <a:pt x="87" y="468"/>
                </a:cubicBezTo>
                <a:cubicBezTo>
                  <a:pt x="50" y="446"/>
                  <a:pt x="38" y="419"/>
                  <a:pt x="38" y="403"/>
                </a:cubicBezTo>
                <a:cubicBezTo>
                  <a:pt x="38" y="386"/>
                  <a:pt x="50" y="374"/>
                  <a:pt x="31" y="367"/>
                </a:cubicBezTo>
                <a:cubicBezTo>
                  <a:pt x="11" y="359"/>
                  <a:pt x="16" y="352"/>
                  <a:pt x="32" y="346"/>
                </a:cubicBezTo>
                <a:cubicBezTo>
                  <a:pt x="48" y="340"/>
                  <a:pt x="38" y="329"/>
                  <a:pt x="38" y="313"/>
                </a:cubicBezTo>
                <a:cubicBezTo>
                  <a:pt x="38" y="297"/>
                  <a:pt x="56" y="294"/>
                  <a:pt x="32" y="292"/>
                </a:cubicBezTo>
                <a:cubicBezTo>
                  <a:pt x="8" y="291"/>
                  <a:pt x="11" y="276"/>
                  <a:pt x="29" y="270"/>
                </a:cubicBezTo>
                <a:cubicBezTo>
                  <a:pt x="47" y="264"/>
                  <a:pt x="37" y="253"/>
                  <a:pt x="37" y="240"/>
                </a:cubicBezTo>
                <a:cubicBezTo>
                  <a:pt x="37" y="226"/>
                  <a:pt x="47" y="217"/>
                  <a:pt x="31" y="213"/>
                </a:cubicBezTo>
                <a:cubicBezTo>
                  <a:pt x="14" y="209"/>
                  <a:pt x="16" y="195"/>
                  <a:pt x="35" y="191"/>
                </a:cubicBezTo>
                <a:cubicBezTo>
                  <a:pt x="54" y="186"/>
                  <a:pt x="43" y="179"/>
                  <a:pt x="41" y="168"/>
                </a:cubicBezTo>
                <a:cubicBezTo>
                  <a:pt x="40" y="158"/>
                  <a:pt x="54" y="144"/>
                  <a:pt x="44" y="144"/>
                </a:cubicBezTo>
                <a:cubicBezTo>
                  <a:pt x="34" y="144"/>
                  <a:pt x="19" y="137"/>
                  <a:pt x="17" y="125"/>
                </a:cubicBezTo>
                <a:cubicBezTo>
                  <a:pt x="0" y="0"/>
                  <a:pt x="0" y="0"/>
                  <a:pt x="0" y="0"/>
                </a:cubicBezTo>
                <a:cubicBezTo>
                  <a:pt x="602" y="0"/>
                  <a:pt x="602" y="0"/>
                  <a:pt x="602" y="0"/>
                </a:cubicBezTo>
                <a:cubicBezTo>
                  <a:pt x="590" y="94"/>
                  <a:pt x="590" y="94"/>
                  <a:pt x="590" y="94"/>
                </a:cubicBezTo>
                <a:cubicBezTo>
                  <a:pt x="589" y="105"/>
                  <a:pt x="574" y="113"/>
                  <a:pt x="563" y="113"/>
                </a:cubicBezTo>
                <a:cubicBezTo>
                  <a:pt x="553" y="113"/>
                  <a:pt x="568" y="126"/>
                  <a:pt x="566" y="137"/>
                </a:cubicBezTo>
                <a:cubicBezTo>
                  <a:pt x="565" y="147"/>
                  <a:pt x="553" y="155"/>
                  <a:pt x="572" y="159"/>
                </a:cubicBezTo>
                <a:cubicBezTo>
                  <a:pt x="592" y="164"/>
                  <a:pt x="593" y="177"/>
                  <a:pt x="577" y="182"/>
                </a:cubicBezTo>
                <a:cubicBezTo>
                  <a:pt x="560" y="186"/>
                  <a:pt x="571" y="195"/>
                  <a:pt x="571" y="209"/>
                </a:cubicBezTo>
                <a:cubicBezTo>
                  <a:pt x="571" y="222"/>
                  <a:pt x="560" y="232"/>
                  <a:pt x="578" y="238"/>
                </a:cubicBezTo>
                <a:cubicBezTo>
                  <a:pt x="596" y="244"/>
                  <a:pt x="599" y="259"/>
                  <a:pt x="575" y="261"/>
                </a:cubicBezTo>
                <a:cubicBezTo>
                  <a:pt x="551" y="262"/>
                  <a:pt x="569" y="265"/>
                  <a:pt x="569" y="282"/>
                </a:cubicBezTo>
                <a:cubicBezTo>
                  <a:pt x="569" y="298"/>
                  <a:pt x="559" y="309"/>
                  <a:pt x="575" y="315"/>
                </a:cubicBezTo>
                <a:cubicBezTo>
                  <a:pt x="592" y="321"/>
                  <a:pt x="596" y="328"/>
                  <a:pt x="577" y="335"/>
                </a:cubicBezTo>
                <a:cubicBezTo>
                  <a:pt x="557" y="343"/>
                  <a:pt x="569" y="355"/>
                  <a:pt x="569" y="371"/>
                </a:cubicBezTo>
                <a:cubicBezTo>
                  <a:pt x="569" y="376"/>
                  <a:pt x="582" y="381"/>
                  <a:pt x="580" y="391"/>
                </a:cubicBezTo>
                <a:cubicBezTo>
                  <a:pt x="576" y="416"/>
                  <a:pt x="553" y="445"/>
                  <a:pt x="524" y="468"/>
                </a:cubicBezTo>
                <a:cubicBezTo>
                  <a:pt x="496" y="492"/>
                  <a:pt x="472" y="500"/>
                  <a:pt x="469" y="515"/>
                </a:cubicBezTo>
                <a:cubicBezTo>
                  <a:pt x="466" y="530"/>
                  <a:pt x="341" y="534"/>
                  <a:pt x="293" y="534"/>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0" name="Freeform 329"/>
          <p:cNvSpPr>
            <a:spLocks/>
          </p:cNvSpPr>
          <p:nvPr/>
        </p:nvSpPr>
        <p:spPr bwMode="auto">
          <a:xfrm>
            <a:off x="4300376" y="4787617"/>
            <a:ext cx="270175" cy="848834"/>
          </a:xfrm>
          <a:custGeom>
            <a:avLst/>
            <a:gdLst>
              <a:gd name="T0" fmla="*/ 82 w 170"/>
              <a:gd name="T1" fmla="*/ 534 h 534"/>
              <a:gd name="T2" fmla="*/ 38 w 170"/>
              <a:gd name="T3" fmla="*/ 515 h 534"/>
              <a:gd name="T4" fmla="*/ 22 w 170"/>
              <a:gd name="T5" fmla="*/ 468 h 534"/>
              <a:gd name="T6" fmla="*/ 8 w 170"/>
              <a:gd name="T7" fmla="*/ 403 h 534"/>
              <a:gd name="T8" fmla="*/ 6 w 170"/>
              <a:gd name="T9" fmla="*/ 367 h 534"/>
              <a:gd name="T10" fmla="*/ 7 w 170"/>
              <a:gd name="T11" fmla="*/ 346 h 534"/>
              <a:gd name="T12" fmla="*/ 8 w 170"/>
              <a:gd name="T13" fmla="*/ 313 h 534"/>
              <a:gd name="T14" fmla="*/ 7 w 170"/>
              <a:gd name="T15" fmla="*/ 292 h 534"/>
              <a:gd name="T16" fmla="*/ 6 w 170"/>
              <a:gd name="T17" fmla="*/ 270 h 534"/>
              <a:gd name="T18" fmla="*/ 8 w 170"/>
              <a:gd name="T19" fmla="*/ 240 h 534"/>
              <a:gd name="T20" fmla="*/ 6 w 170"/>
              <a:gd name="T21" fmla="*/ 213 h 534"/>
              <a:gd name="T22" fmla="*/ 7 w 170"/>
              <a:gd name="T23" fmla="*/ 191 h 534"/>
              <a:gd name="T24" fmla="*/ 9 w 170"/>
              <a:gd name="T25" fmla="*/ 168 h 534"/>
              <a:gd name="T26" fmla="*/ 10 w 170"/>
              <a:gd name="T27" fmla="*/ 144 h 534"/>
              <a:gd name="T28" fmla="*/ 2 w 170"/>
              <a:gd name="T29" fmla="*/ 125 h 534"/>
              <a:gd name="T30" fmla="*/ 5 w 170"/>
              <a:gd name="T31" fmla="*/ 89 h 534"/>
              <a:gd name="T32" fmla="*/ 4 w 170"/>
              <a:gd name="T33" fmla="*/ 43 h 534"/>
              <a:gd name="T34" fmla="*/ 0 w 170"/>
              <a:gd name="T35" fmla="*/ 0 h 534"/>
              <a:gd name="T36" fmla="*/ 170 w 170"/>
              <a:gd name="T37" fmla="*/ 0 h 534"/>
              <a:gd name="T38" fmla="*/ 168 w 170"/>
              <a:gd name="T39" fmla="*/ 22 h 534"/>
              <a:gd name="T40" fmla="*/ 164 w 170"/>
              <a:gd name="T41" fmla="*/ 58 h 534"/>
              <a:gd name="T42" fmla="*/ 167 w 170"/>
              <a:gd name="T43" fmla="*/ 94 h 534"/>
              <a:gd name="T44" fmla="*/ 159 w 170"/>
              <a:gd name="T45" fmla="*/ 113 h 534"/>
              <a:gd name="T46" fmla="*/ 160 w 170"/>
              <a:gd name="T47" fmla="*/ 137 h 534"/>
              <a:gd name="T48" fmla="*/ 162 w 170"/>
              <a:gd name="T49" fmla="*/ 159 h 534"/>
              <a:gd name="T50" fmla="*/ 163 w 170"/>
              <a:gd name="T51" fmla="*/ 182 h 534"/>
              <a:gd name="T52" fmla="*/ 161 w 170"/>
              <a:gd name="T53" fmla="*/ 209 h 534"/>
              <a:gd name="T54" fmla="*/ 163 w 170"/>
              <a:gd name="T55" fmla="*/ 238 h 534"/>
              <a:gd name="T56" fmla="*/ 163 w 170"/>
              <a:gd name="T57" fmla="*/ 261 h 534"/>
              <a:gd name="T58" fmla="*/ 161 w 170"/>
              <a:gd name="T59" fmla="*/ 282 h 534"/>
              <a:gd name="T60" fmla="*/ 163 w 170"/>
              <a:gd name="T61" fmla="*/ 315 h 534"/>
              <a:gd name="T62" fmla="*/ 163 w 170"/>
              <a:gd name="T63" fmla="*/ 335 h 534"/>
              <a:gd name="T64" fmla="*/ 161 w 170"/>
              <a:gd name="T65" fmla="*/ 371 h 534"/>
              <a:gd name="T66" fmla="*/ 164 w 170"/>
              <a:gd name="T67" fmla="*/ 391 h 534"/>
              <a:gd name="T68" fmla="*/ 148 w 170"/>
              <a:gd name="T69" fmla="*/ 468 h 534"/>
              <a:gd name="T70" fmla="*/ 132 w 170"/>
              <a:gd name="T71" fmla="*/ 515 h 534"/>
              <a:gd name="T72" fmla="*/ 82 w 170"/>
              <a:gd name="T73"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4">
                <a:moveTo>
                  <a:pt x="82" y="534"/>
                </a:moveTo>
                <a:cubicBezTo>
                  <a:pt x="68" y="534"/>
                  <a:pt x="39" y="530"/>
                  <a:pt x="38" y="515"/>
                </a:cubicBezTo>
                <a:cubicBezTo>
                  <a:pt x="37" y="500"/>
                  <a:pt x="33" y="491"/>
                  <a:pt x="22" y="468"/>
                </a:cubicBezTo>
                <a:cubicBezTo>
                  <a:pt x="12" y="446"/>
                  <a:pt x="8" y="419"/>
                  <a:pt x="8" y="403"/>
                </a:cubicBezTo>
                <a:cubicBezTo>
                  <a:pt x="8" y="386"/>
                  <a:pt x="12" y="374"/>
                  <a:pt x="6" y="367"/>
                </a:cubicBezTo>
                <a:cubicBezTo>
                  <a:pt x="1" y="359"/>
                  <a:pt x="2" y="352"/>
                  <a:pt x="7" y="346"/>
                </a:cubicBezTo>
                <a:cubicBezTo>
                  <a:pt x="11" y="340"/>
                  <a:pt x="8" y="329"/>
                  <a:pt x="8" y="313"/>
                </a:cubicBezTo>
                <a:cubicBezTo>
                  <a:pt x="8" y="297"/>
                  <a:pt x="13" y="294"/>
                  <a:pt x="7" y="292"/>
                </a:cubicBezTo>
                <a:cubicBezTo>
                  <a:pt x="0" y="291"/>
                  <a:pt x="1" y="276"/>
                  <a:pt x="6" y="270"/>
                </a:cubicBezTo>
                <a:cubicBezTo>
                  <a:pt x="11" y="264"/>
                  <a:pt x="8" y="253"/>
                  <a:pt x="8" y="240"/>
                </a:cubicBezTo>
                <a:cubicBezTo>
                  <a:pt x="8" y="226"/>
                  <a:pt x="11" y="217"/>
                  <a:pt x="6" y="213"/>
                </a:cubicBezTo>
                <a:cubicBezTo>
                  <a:pt x="1" y="209"/>
                  <a:pt x="2" y="195"/>
                  <a:pt x="7" y="191"/>
                </a:cubicBezTo>
                <a:cubicBezTo>
                  <a:pt x="13" y="186"/>
                  <a:pt x="10" y="179"/>
                  <a:pt x="9" y="168"/>
                </a:cubicBezTo>
                <a:cubicBezTo>
                  <a:pt x="9" y="158"/>
                  <a:pt x="13" y="144"/>
                  <a:pt x="10" y="144"/>
                </a:cubicBezTo>
                <a:cubicBezTo>
                  <a:pt x="7" y="144"/>
                  <a:pt x="2" y="137"/>
                  <a:pt x="2" y="125"/>
                </a:cubicBezTo>
                <a:cubicBezTo>
                  <a:pt x="2" y="113"/>
                  <a:pt x="5" y="105"/>
                  <a:pt x="5" y="89"/>
                </a:cubicBezTo>
                <a:cubicBezTo>
                  <a:pt x="5" y="73"/>
                  <a:pt x="6" y="55"/>
                  <a:pt x="4" y="43"/>
                </a:cubicBezTo>
                <a:cubicBezTo>
                  <a:pt x="3" y="32"/>
                  <a:pt x="1" y="12"/>
                  <a:pt x="0" y="0"/>
                </a:cubicBezTo>
                <a:cubicBezTo>
                  <a:pt x="170" y="0"/>
                  <a:pt x="170" y="0"/>
                  <a:pt x="170" y="0"/>
                </a:cubicBezTo>
                <a:cubicBezTo>
                  <a:pt x="170" y="9"/>
                  <a:pt x="170" y="17"/>
                  <a:pt x="168" y="22"/>
                </a:cubicBezTo>
                <a:cubicBezTo>
                  <a:pt x="164" y="34"/>
                  <a:pt x="164" y="41"/>
                  <a:pt x="164" y="58"/>
                </a:cubicBezTo>
                <a:cubicBezTo>
                  <a:pt x="164" y="74"/>
                  <a:pt x="167" y="82"/>
                  <a:pt x="167" y="94"/>
                </a:cubicBezTo>
                <a:cubicBezTo>
                  <a:pt x="167" y="105"/>
                  <a:pt x="162" y="113"/>
                  <a:pt x="159" y="113"/>
                </a:cubicBezTo>
                <a:cubicBezTo>
                  <a:pt x="156" y="113"/>
                  <a:pt x="160" y="126"/>
                  <a:pt x="160" y="137"/>
                </a:cubicBezTo>
                <a:cubicBezTo>
                  <a:pt x="160" y="147"/>
                  <a:pt x="156" y="155"/>
                  <a:pt x="162" y="159"/>
                </a:cubicBezTo>
                <a:cubicBezTo>
                  <a:pt x="167" y="164"/>
                  <a:pt x="168" y="177"/>
                  <a:pt x="163" y="182"/>
                </a:cubicBezTo>
                <a:cubicBezTo>
                  <a:pt x="158" y="186"/>
                  <a:pt x="161" y="195"/>
                  <a:pt x="161" y="209"/>
                </a:cubicBezTo>
                <a:cubicBezTo>
                  <a:pt x="161" y="222"/>
                  <a:pt x="158" y="232"/>
                  <a:pt x="163" y="238"/>
                </a:cubicBezTo>
                <a:cubicBezTo>
                  <a:pt x="169" y="244"/>
                  <a:pt x="169" y="259"/>
                  <a:pt x="163" y="261"/>
                </a:cubicBezTo>
                <a:cubicBezTo>
                  <a:pt x="156" y="262"/>
                  <a:pt x="161" y="265"/>
                  <a:pt x="161" y="282"/>
                </a:cubicBezTo>
                <a:cubicBezTo>
                  <a:pt x="161" y="298"/>
                  <a:pt x="158" y="309"/>
                  <a:pt x="163" y="315"/>
                </a:cubicBezTo>
                <a:cubicBezTo>
                  <a:pt x="167" y="321"/>
                  <a:pt x="169" y="328"/>
                  <a:pt x="163" y="335"/>
                </a:cubicBezTo>
                <a:cubicBezTo>
                  <a:pt x="157" y="343"/>
                  <a:pt x="161" y="355"/>
                  <a:pt x="161" y="371"/>
                </a:cubicBezTo>
                <a:cubicBezTo>
                  <a:pt x="161" y="376"/>
                  <a:pt x="165" y="381"/>
                  <a:pt x="164" y="391"/>
                </a:cubicBezTo>
                <a:cubicBezTo>
                  <a:pt x="163" y="416"/>
                  <a:pt x="156" y="445"/>
                  <a:pt x="148" y="468"/>
                </a:cubicBezTo>
                <a:cubicBezTo>
                  <a:pt x="140" y="492"/>
                  <a:pt x="133" y="500"/>
                  <a:pt x="132" y="515"/>
                </a:cubicBezTo>
                <a:cubicBezTo>
                  <a:pt x="131" y="530"/>
                  <a:pt x="95" y="534"/>
                  <a:pt x="82" y="534"/>
                </a:cubicBezTo>
                <a:close/>
              </a:path>
            </a:pathLst>
          </a:custGeom>
          <a:solidFill>
            <a:srgbClr val="B1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1" name="Oval 330"/>
          <p:cNvSpPr>
            <a:spLocks noChangeArrowheads="1"/>
          </p:cNvSpPr>
          <p:nvPr/>
        </p:nvSpPr>
        <p:spPr bwMode="auto">
          <a:xfrm>
            <a:off x="4471755" y="5630402"/>
            <a:ext cx="217753" cy="95435"/>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2" name="Oval 331"/>
          <p:cNvSpPr>
            <a:spLocks noChangeArrowheads="1"/>
          </p:cNvSpPr>
          <p:nvPr/>
        </p:nvSpPr>
        <p:spPr bwMode="auto">
          <a:xfrm>
            <a:off x="4390434" y="5585372"/>
            <a:ext cx="380395" cy="105516"/>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3" name="Freeform 332"/>
          <p:cNvSpPr>
            <a:spLocks/>
          </p:cNvSpPr>
          <p:nvPr/>
        </p:nvSpPr>
        <p:spPr bwMode="auto">
          <a:xfrm>
            <a:off x="4340028" y="5617632"/>
            <a:ext cx="481207" cy="37637"/>
          </a:xfrm>
          <a:custGeom>
            <a:avLst/>
            <a:gdLst>
              <a:gd name="T0" fmla="*/ 140 w 303"/>
              <a:gd name="T1" fmla="*/ 24 h 24"/>
              <a:gd name="T2" fmla="*/ 2 w 303"/>
              <a:gd name="T3" fmla="*/ 6 h 24"/>
              <a:gd name="T4" fmla="*/ 0 w 303"/>
              <a:gd name="T5" fmla="*/ 0 h 24"/>
              <a:gd name="T6" fmla="*/ 139 w 303"/>
              <a:gd name="T7" fmla="*/ 12 h 24"/>
              <a:gd name="T8" fmla="*/ 303 w 303"/>
              <a:gd name="T9" fmla="*/ 0 h 24"/>
              <a:gd name="T10" fmla="*/ 301 w 303"/>
              <a:gd name="T11" fmla="*/ 6 h 24"/>
              <a:gd name="T12" fmla="*/ 140 w 30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03" h="24">
                <a:moveTo>
                  <a:pt x="140" y="24"/>
                </a:moveTo>
                <a:cubicBezTo>
                  <a:pt x="96" y="24"/>
                  <a:pt x="4" y="20"/>
                  <a:pt x="2" y="6"/>
                </a:cubicBezTo>
                <a:cubicBezTo>
                  <a:pt x="1" y="5"/>
                  <a:pt x="1" y="3"/>
                  <a:pt x="0" y="0"/>
                </a:cubicBezTo>
                <a:cubicBezTo>
                  <a:pt x="28" y="9"/>
                  <a:pt x="101" y="12"/>
                  <a:pt x="139" y="12"/>
                </a:cubicBezTo>
                <a:cubicBezTo>
                  <a:pt x="179" y="12"/>
                  <a:pt x="271" y="9"/>
                  <a:pt x="303" y="0"/>
                </a:cubicBezTo>
                <a:cubicBezTo>
                  <a:pt x="302" y="2"/>
                  <a:pt x="302" y="4"/>
                  <a:pt x="301" y="6"/>
                </a:cubicBezTo>
                <a:cubicBezTo>
                  <a:pt x="299" y="20"/>
                  <a:pt x="184" y="24"/>
                  <a:pt x="140" y="24"/>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4" name="Freeform 333"/>
          <p:cNvSpPr>
            <a:spLocks/>
          </p:cNvSpPr>
          <p:nvPr/>
        </p:nvSpPr>
        <p:spPr bwMode="auto">
          <a:xfrm>
            <a:off x="4143110" y="5027548"/>
            <a:ext cx="883781" cy="65192"/>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40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10"/>
                  <a:pt x="553" y="12"/>
                  <a:pt x="556" y="15"/>
                </a:cubicBezTo>
                <a:cubicBezTo>
                  <a:pt x="0" y="41"/>
                  <a:pt x="0" y="41"/>
                  <a:pt x="0" y="41"/>
                </a:cubicBezTo>
                <a:cubicBezTo>
                  <a:pt x="1" y="41"/>
                  <a:pt x="3" y="40"/>
                  <a:pt x="5" y="40"/>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5" name="Freeform 334"/>
          <p:cNvSpPr>
            <a:spLocks/>
          </p:cNvSpPr>
          <p:nvPr/>
        </p:nvSpPr>
        <p:spPr bwMode="auto">
          <a:xfrm>
            <a:off x="4125636" y="4954964"/>
            <a:ext cx="897895" cy="66536"/>
          </a:xfrm>
          <a:custGeom>
            <a:avLst/>
            <a:gdLst>
              <a:gd name="T0" fmla="*/ 0 w 565"/>
              <a:gd name="T1" fmla="*/ 27 h 42"/>
              <a:gd name="T2" fmla="*/ 565 w 565"/>
              <a:gd name="T3" fmla="*/ 0 h 42"/>
              <a:gd name="T4" fmla="*/ 544 w 565"/>
              <a:gd name="T5" fmla="*/ 8 h 42"/>
              <a:gd name="T6" fmla="*/ 543 w 565"/>
              <a:gd name="T7" fmla="*/ 18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8"/>
                </a:cubicBezTo>
                <a:cubicBezTo>
                  <a:pt x="29" y="42"/>
                  <a:pt x="29" y="42"/>
                  <a:pt x="29" y="42"/>
                </a:cubicBezTo>
                <a:cubicBezTo>
                  <a:pt x="29" y="40"/>
                  <a:pt x="28" y="39"/>
                  <a:pt x="25" y="39"/>
                </a:cubicBezTo>
                <a:cubicBezTo>
                  <a:pt x="17" y="39"/>
                  <a:pt x="5" y="35"/>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6" name="Freeform 335"/>
          <p:cNvSpPr>
            <a:spLocks/>
          </p:cNvSpPr>
          <p:nvPr/>
        </p:nvSpPr>
        <p:spPr bwMode="auto">
          <a:xfrm>
            <a:off x="4145797" y="5086692"/>
            <a:ext cx="855554" cy="65192"/>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10"/>
                  <a:pt x="538" y="16"/>
                </a:cubicBezTo>
                <a:cubicBezTo>
                  <a:pt x="6" y="41"/>
                  <a:pt x="6" y="41"/>
                  <a:pt x="6" y="41"/>
                </a:cubicBezTo>
                <a:cubicBezTo>
                  <a:pt x="8" y="34"/>
                  <a:pt x="10" y="29"/>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7" name="Freeform 336"/>
          <p:cNvSpPr>
            <a:spLocks/>
          </p:cNvSpPr>
          <p:nvPr/>
        </p:nvSpPr>
        <p:spPr bwMode="auto">
          <a:xfrm>
            <a:off x="4152519" y="5145162"/>
            <a:ext cx="868996" cy="65192"/>
          </a:xfrm>
          <a:custGeom>
            <a:avLst/>
            <a:gdLst>
              <a:gd name="T0" fmla="*/ 2 w 547"/>
              <a:gd name="T1" fmla="*/ 25 h 41"/>
              <a:gd name="T2" fmla="*/ 532 w 547"/>
              <a:gd name="T3" fmla="*/ 0 h 41"/>
              <a:gd name="T4" fmla="*/ 542 w 547"/>
              <a:gd name="T5" fmla="*/ 13 h 41"/>
              <a:gd name="T6" fmla="*/ 547 w 547"/>
              <a:gd name="T7" fmla="*/ 15 h 41"/>
              <a:gd name="T8" fmla="*/ 0 w 547"/>
              <a:gd name="T9" fmla="*/ 41 h 41"/>
              <a:gd name="T10" fmla="*/ 2 w 547"/>
              <a:gd name="T11" fmla="*/ 25 h 41"/>
            </a:gdLst>
            <a:ahLst/>
            <a:cxnLst>
              <a:cxn ang="0">
                <a:pos x="T0" y="T1"/>
              </a:cxn>
              <a:cxn ang="0">
                <a:pos x="T2" y="T3"/>
              </a:cxn>
              <a:cxn ang="0">
                <a:pos x="T4" y="T5"/>
              </a:cxn>
              <a:cxn ang="0">
                <a:pos x="T6" y="T7"/>
              </a:cxn>
              <a:cxn ang="0">
                <a:pos x="T8" y="T9"/>
              </a:cxn>
              <a:cxn ang="0">
                <a:pos x="T10" y="T11"/>
              </a:cxn>
            </a:cxnLst>
            <a:rect l="0" t="0" r="r" b="b"/>
            <a:pathLst>
              <a:path w="547" h="41">
                <a:moveTo>
                  <a:pt x="2" y="25"/>
                </a:moveTo>
                <a:cubicBezTo>
                  <a:pt x="532" y="0"/>
                  <a:pt x="532" y="0"/>
                  <a:pt x="532" y="0"/>
                </a:cubicBezTo>
                <a:cubicBezTo>
                  <a:pt x="531" y="6"/>
                  <a:pt x="532" y="10"/>
                  <a:pt x="542" y="13"/>
                </a:cubicBezTo>
                <a:cubicBezTo>
                  <a:pt x="544" y="14"/>
                  <a:pt x="545" y="15"/>
                  <a:pt x="547" y="15"/>
                </a:cubicBezTo>
                <a:cubicBezTo>
                  <a:pt x="0" y="41"/>
                  <a:pt x="0" y="41"/>
                  <a:pt x="0" y="41"/>
                </a:cubicBezTo>
                <a:cubicBezTo>
                  <a:pt x="5" y="37"/>
                  <a:pt x="4" y="31"/>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8" name="Freeform 337"/>
          <p:cNvSpPr>
            <a:spLocks/>
          </p:cNvSpPr>
          <p:nvPr/>
        </p:nvSpPr>
        <p:spPr bwMode="auto">
          <a:xfrm>
            <a:off x="4145797" y="5212370"/>
            <a:ext cx="853538" cy="65192"/>
          </a:xfrm>
          <a:custGeom>
            <a:avLst/>
            <a:gdLst>
              <a:gd name="T0" fmla="*/ 0 w 537"/>
              <a:gd name="T1" fmla="*/ 25 h 41"/>
              <a:gd name="T2" fmla="*/ 532 w 537"/>
              <a:gd name="T3" fmla="*/ 0 h 41"/>
              <a:gd name="T4" fmla="*/ 537 w 537"/>
              <a:gd name="T5" fmla="*/ 15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8"/>
                  <a:pt x="537" y="15"/>
                </a:cubicBezTo>
                <a:cubicBezTo>
                  <a:pt x="537" y="15"/>
                  <a:pt x="537" y="16"/>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49" name="Freeform 338"/>
          <p:cNvSpPr>
            <a:spLocks/>
          </p:cNvSpPr>
          <p:nvPr/>
        </p:nvSpPr>
        <p:spPr bwMode="auto">
          <a:xfrm>
            <a:off x="4143110" y="5272857"/>
            <a:ext cx="885125" cy="66536"/>
          </a:xfrm>
          <a:custGeom>
            <a:avLst/>
            <a:gdLst>
              <a:gd name="T0" fmla="*/ 11 w 557"/>
              <a:gd name="T1" fmla="*/ 25 h 42"/>
              <a:gd name="T2" fmla="*/ 536 w 557"/>
              <a:gd name="T3" fmla="*/ 0 h 42"/>
              <a:gd name="T4" fmla="*/ 545 w 557"/>
              <a:gd name="T5" fmla="*/ 10 h 42"/>
              <a:gd name="T6" fmla="*/ 557 w 557"/>
              <a:gd name="T7" fmla="*/ 15 h 42"/>
              <a:gd name="T8" fmla="*/ 0 w 557"/>
              <a:gd name="T9" fmla="*/ 42 h 42"/>
              <a:gd name="T10" fmla="*/ 2 w 557"/>
              <a:gd name="T11" fmla="*/ 41 h 42"/>
              <a:gd name="T12" fmla="*/ 11 w 557"/>
              <a:gd name="T13" fmla="*/ 25 h 42"/>
            </a:gdLst>
            <a:ahLst/>
            <a:cxnLst>
              <a:cxn ang="0">
                <a:pos x="T0" y="T1"/>
              </a:cxn>
              <a:cxn ang="0">
                <a:pos x="T2" y="T3"/>
              </a:cxn>
              <a:cxn ang="0">
                <a:pos x="T4" y="T5"/>
              </a:cxn>
              <a:cxn ang="0">
                <a:pos x="T6" y="T7"/>
              </a:cxn>
              <a:cxn ang="0">
                <a:pos x="T8" y="T9"/>
              </a:cxn>
              <a:cxn ang="0">
                <a:pos x="T10" y="T11"/>
              </a:cxn>
              <a:cxn ang="0">
                <a:pos x="T12" y="T13"/>
              </a:cxn>
            </a:cxnLst>
            <a:rect l="0" t="0" r="r" b="b"/>
            <a:pathLst>
              <a:path w="557" h="42">
                <a:moveTo>
                  <a:pt x="11" y="25"/>
                </a:moveTo>
                <a:cubicBezTo>
                  <a:pt x="536" y="0"/>
                  <a:pt x="536" y="0"/>
                  <a:pt x="536" y="0"/>
                </a:cubicBezTo>
                <a:cubicBezTo>
                  <a:pt x="536" y="4"/>
                  <a:pt x="539" y="7"/>
                  <a:pt x="545" y="10"/>
                </a:cubicBezTo>
                <a:cubicBezTo>
                  <a:pt x="550" y="11"/>
                  <a:pt x="554" y="13"/>
                  <a:pt x="557" y="15"/>
                </a:cubicBezTo>
                <a:cubicBezTo>
                  <a:pt x="0" y="42"/>
                  <a:pt x="0" y="42"/>
                  <a:pt x="0" y="42"/>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0" name="Freeform 339"/>
          <p:cNvSpPr>
            <a:spLocks/>
          </p:cNvSpPr>
          <p:nvPr/>
        </p:nvSpPr>
        <p:spPr bwMode="auto">
          <a:xfrm>
            <a:off x="4152519" y="5336032"/>
            <a:ext cx="845472" cy="65192"/>
          </a:xfrm>
          <a:custGeom>
            <a:avLst/>
            <a:gdLst>
              <a:gd name="T0" fmla="*/ 0 w 532"/>
              <a:gd name="T1" fmla="*/ 25 h 41"/>
              <a:gd name="T2" fmla="*/ 530 w 532"/>
              <a:gd name="T3" fmla="*/ 0 h 41"/>
              <a:gd name="T4" fmla="*/ 532 w 532"/>
              <a:gd name="T5" fmla="*/ 16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4"/>
                  <a:pt x="530" y="10"/>
                  <a:pt x="532" y="16"/>
                </a:cubicBezTo>
                <a:cubicBezTo>
                  <a:pt x="5" y="41"/>
                  <a:pt x="5" y="41"/>
                  <a:pt x="5" y="41"/>
                </a:cubicBezTo>
                <a:cubicBezTo>
                  <a:pt x="6" y="34"/>
                  <a:pt x="6" y="29"/>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1" name="Freeform 340"/>
          <p:cNvSpPr>
            <a:spLocks/>
          </p:cNvSpPr>
          <p:nvPr/>
        </p:nvSpPr>
        <p:spPr bwMode="auto">
          <a:xfrm>
            <a:off x="4166632" y="5425419"/>
            <a:ext cx="845472" cy="211033"/>
          </a:xfrm>
          <a:custGeom>
            <a:avLst/>
            <a:gdLst>
              <a:gd name="T0" fmla="*/ 248 w 532"/>
              <a:gd name="T1" fmla="*/ 133 h 133"/>
              <a:gd name="T2" fmla="*/ 98 w 532"/>
              <a:gd name="T3" fmla="*/ 114 h 133"/>
              <a:gd name="T4" fmla="*/ 42 w 532"/>
              <a:gd name="T5" fmla="*/ 67 h 133"/>
              <a:gd name="T6" fmla="*/ 0 w 532"/>
              <a:gd name="T7" fmla="*/ 25 h 133"/>
              <a:gd name="T8" fmla="*/ 532 w 532"/>
              <a:gd name="T9" fmla="*/ 0 h 133"/>
              <a:gd name="T10" fmla="*/ 479 w 532"/>
              <a:gd name="T11" fmla="*/ 67 h 133"/>
              <a:gd name="T12" fmla="*/ 424 w 532"/>
              <a:gd name="T13" fmla="*/ 114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9"/>
                  <a:pt x="98" y="114"/>
                </a:cubicBezTo>
                <a:cubicBezTo>
                  <a:pt x="95" y="99"/>
                  <a:pt x="80" y="90"/>
                  <a:pt x="42" y="67"/>
                </a:cubicBezTo>
                <a:cubicBezTo>
                  <a:pt x="20" y="54"/>
                  <a:pt x="7" y="39"/>
                  <a:pt x="0" y="25"/>
                </a:cubicBezTo>
                <a:cubicBezTo>
                  <a:pt x="532" y="0"/>
                  <a:pt x="532" y="0"/>
                  <a:pt x="532" y="0"/>
                </a:cubicBezTo>
                <a:cubicBezTo>
                  <a:pt x="525" y="22"/>
                  <a:pt x="504" y="47"/>
                  <a:pt x="479" y="67"/>
                </a:cubicBezTo>
                <a:cubicBezTo>
                  <a:pt x="451" y="91"/>
                  <a:pt x="427" y="99"/>
                  <a:pt x="424" y="114"/>
                </a:cubicBezTo>
                <a:cubicBezTo>
                  <a:pt x="421" y="129"/>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2" name="Freeform 341"/>
          <p:cNvSpPr>
            <a:spLocks/>
          </p:cNvSpPr>
          <p:nvPr/>
        </p:nvSpPr>
        <p:spPr bwMode="auto">
          <a:xfrm>
            <a:off x="4315833" y="5447597"/>
            <a:ext cx="245308" cy="188853"/>
          </a:xfrm>
          <a:custGeom>
            <a:avLst/>
            <a:gdLst>
              <a:gd name="T0" fmla="*/ 55 w 154"/>
              <a:gd name="T1" fmla="*/ 114 h 119"/>
              <a:gd name="T2" fmla="*/ 24 w 154"/>
              <a:gd name="T3" fmla="*/ 54 h 119"/>
              <a:gd name="T4" fmla="*/ 0 w 154"/>
              <a:gd name="T5" fmla="*/ 7 h 119"/>
              <a:gd name="T6" fmla="*/ 152 w 154"/>
              <a:gd name="T7" fmla="*/ 0 h 119"/>
              <a:gd name="T8" fmla="*/ 154 w 154"/>
              <a:gd name="T9" fmla="*/ 54 h 119"/>
              <a:gd name="T10" fmla="*/ 153 w 154"/>
              <a:gd name="T11" fmla="*/ 116 h 119"/>
              <a:gd name="T12" fmla="*/ 153 w 154"/>
              <a:gd name="T13" fmla="*/ 119 h 119"/>
              <a:gd name="T14" fmla="*/ 55 w 154"/>
              <a:gd name="T15" fmla="*/ 114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19">
                <a:moveTo>
                  <a:pt x="55" y="114"/>
                </a:moveTo>
                <a:cubicBezTo>
                  <a:pt x="49" y="95"/>
                  <a:pt x="41" y="83"/>
                  <a:pt x="24" y="54"/>
                </a:cubicBezTo>
                <a:cubicBezTo>
                  <a:pt x="14" y="39"/>
                  <a:pt x="6" y="23"/>
                  <a:pt x="0" y="7"/>
                </a:cubicBezTo>
                <a:cubicBezTo>
                  <a:pt x="152" y="0"/>
                  <a:pt x="152" y="0"/>
                  <a:pt x="152" y="0"/>
                </a:cubicBezTo>
                <a:cubicBezTo>
                  <a:pt x="154" y="19"/>
                  <a:pt x="154" y="37"/>
                  <a:pt x="154" y="54"/>
                </a:cubicBezTo>
                <a:cubicBezTo>
                  <a:pt x="153" y="86"/>
                  <a:pt x="149" y="96"/>
                  <a:pt x="153" y="116"/>
                </a:cubicBezTo>
                <a:cubicBezTo>
                  <a:pt x="153" y="117"/>
                  <a:pt x="153" y="118"/>
                  <a:pt x="153" y="119"/>
                </a:cubicBezTo>
                <a:cubicBezTo>
                  <a:pt x="127" y="119"/>
                  <a:pt x="87" y="118"/>
                  <a:pt x="55" y="114"/>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3" name="Oval 355"/>
          <p:cNvSpPr>
            <a:spLocks noChangeArrowheads="1"/>
          </p:cNvSpPr>
          <p:nvPr/>
        </p:nvSpPr>
        <p:spPr bwMode="auto">
          <a:xfrm>
            <a:off x="5347471" y="3697509"/>
            <a:ext cx="111565" cy="111565"/>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4" name="Oval 356"/>
          <p:cNvSpPr>
            <a:spLocks noChangeArrowheads="1"/>
          </p:cNvSpPr>
          <p:nvPr/>
        </p:nvSpPr>
        <p:spPr bwMode="auto">
          <a:xfrm>
            <a:off x="4285590" y="2036808"/>
            <a:ext cx="111565" cy="111565"/>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5" name="Oval 357"/>
          <p:cNvSpPr>
            <a:spLocks noChangeArrowheads="1"/>
          </p:cNvSpPr>
          <p:nvPr/>
        </p:nvSpPr>
        <p:spPr bwMode="auto">
          <a:xfrm>
            <a:off x="3518079" y="3371552"/>
            <a:ext cx="111565" cy="111565"/>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6" name="Oval 358"/>
          <p:cNvSpPr>
            <a:spLocks noChangeArrowheads="1"/>
          </p:cNvSpPr>
          <p:nvPr/>
        </p:nvSpPr>
        <p:spPr bwMode="auto">
          <a:xfrm>
            <a:off x="3579910" y="2580517"/>
            <a:ext cx="111565" cy="110893"/>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7" name="Oval 359"/>
          <p:cNvSpPr>
            <a:spLocks noChangeArrowheads="1"/>
          </p:cNvSpPr>
          <p:nvPr/>
        </p:nvSpPr>
        <p:spPr bwMode="auto">
          <a:xfrm>
            <a:off x="5012105" y="2146356"/>
            <a:ext cx="111565" cy="111565"/>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8" name="Oval 360"/>
          <p:cNvSpPr>
            <a:spLocks noChangeArrowheads="1"/>
          </p:cNvSpPr>
          <p:nvPr/>
        </p:nvSpPr>
        <p:spPr bwMode="auto">
          <a:xfrm>
            <a:off x="4071198" y="4652530"/>
            <a:ext cx="111565" cy="111565"/>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59" name="Oval 361"/>
          <p:cNvSpPr>
            <a:spLocks noChangeArrowheads="1"/>
          </p:cNvSpPr>
          <p:nvPr/>
        </p:nvSpPr>
        <p:spPr bwMode="auto">
          <a:xfrm>
            <a:off x="4733865" y="4645137"/>
            <a:ext cx="111565" cy="110893"/>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60" name="Oval 362"/>
          <p:cNvSpPr>
            <a:spLocks noChangeArrowheads="1"/>
          </p:cNvSpPr>
          <p:nvPr/>
        </p:nvSpPr>
        <p:spPr bwMode="auto">
          <a:xfrm>
            <a:off x="3837315" y="4055054"/>
            <a:ext cx="111565" cy="111565"/>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61" name="Oval 363"/>
          <p:cNvSpPr>
            <a:spLocks noChangeArrowheads="1"/>
          </p:cNvSpPr>
          <p:nvPr/>
        </p:nvSpPr>
        <p:spPr bwMode="auto">
          <a:xfrm>
            <a:off x="4352798" y="3046267"/>
            <a:ext cx="112909" cy="110893"/>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62" name="Oval 364"/>
          <p:cNvSpPr>
            <a:spLocks noChangeArrowheads="1"/>
          </p:cNvSpPr>
          <p:nvPr/>
        </p:nvSpPr>
        <p:spPr bwMode="auto">
          <a:xfrm>
            <a:off x="4918687" y="3819828"/>
            <a:ext cx="112909" cy="111565"/>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63" name="Oval 365"/>
          <p:cNvSpPr>
            <a:spLocks noChangeArrowheads="1"/>
          </p:cNvSpPr>
          <p:nvPr/>
        </p:nvSpPr>
        <p:spPr bwMode="auto">
          <a:xfrm>
            <a:off x="3895113" y="3260660"/>
            <a:ext cx="110892" cy="110893"/>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64" name="Rectangle 367"/>
          <p:cNvSpPr>
            <a:spLocks noChangeArrowheads="1"/>
          </p:cNvSpPr>
          <p:nvPr/>
        </p:nvSpPr>
        <p:spPr bwMode="auto">
          <a:xfrm>
            <a:off x="4770829" y="2811039"/>
            <a:ext cx="67880" cy="26884"/>
          </a:xfrm>
          <a:prstGeom prst="rect">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65" name="Oval 348"/>
          <p:cNvSpPr>
            <a:spLocks noChangeArrowheads="1"/>
          </p:cNvSpPr>
          <p:nvPr/>
        </p:nvSpPr>
        <p:spPr bwMode="auto">
          <a:xfrm>
            <a:off x="4514768" y="2488443"/>
            <a:ext cx="580002" cy="580002"/>
          </a:xfrm>
          <a:prstGeom prst="ellipse">
            <a:avLst/>
          </a:prstGeom>
          <a:solidFill>
            <a:srgbClr val="CF7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nvGrpSpPr>
          <p:cNvPr id="66" name="Group 65"/>
          <p:cNvGrpSpPr/>
          <p:nvPr/>
        </p:nvGrpSpPr>
        <p:grpSpPr>
          <a:xfrm>
            <a:off x="4624318" y="2600680"/>
            <a:ext cx="362249" cy="303778"/>
            <a:chOff x="6182924" y="2150940"/>
            <a:chExt cx="482999" cy="405037"/>
          </a:xfrm>
        </p:grpSpPr>
        <p:sp>
          <p:nvSpPr>
            <p:cNvPr id="67" name="Freeform 366"/>
            <p:cNvSpPr>
              <a:spLocks/>
            </p:cNvSpPr>
            <p:nvPr/>
          </p:nvSpPr>
          <p:spPr bwMode="auto">
            <a:xfrm>
              <a:off x="6182924" y="2431419"/>
              <a:ext cx="482999" cy="124558"/>
            </a:xfrm>
            <a:custGeom>
              <a:avLst/>
              <a:gdLst>
                <a:gd name="T0" fmla="*/ 350 w 539"/>
                <a:gd name="T1" fmla="*/ 71 h 139"/>
                <a:gd name="T2" fmla="*/ 187 w 539"/>
                <a:gd name="T3" fmla="*/ 71 h 139"/>
                <a:gd name="T4" fmla="*/ 187 w 539"/>
                <a:gd name="T5" fmla="*/ 0 h 139"/>
                <a:gd name="T6" fmla="*/ 0 w 539"/>
                <a:gd name="T7" fmla="*/ 0 h 139"/>
                <a:gd name="T8" fmla="*/ 0 w 539"/>
                <a:gd name="T9" fmla="*/ 139 h 139"/>
                <a:gd name="T10" fmla="*/ 539 w 539"/>
                <a:gd name="T11" fmla="*/ 139 h 139"/>
                <a:gd name="T12" fmla="*/ 539 w 539"/>
                <a:gd name="T13" fmla="*/ 0 h 139"/>
                <a:gd name="T14" fmla="*/ 350 w 539"/>
                <a:gd name="T15" fmla="*/ 0 h 139"/>
                <a:gd name="T16" fmla="*/ 350 w 539"/>
                <a:gd name="T17" fmla="*/ 7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9" h="139">
                  <a:moveTo>
                    <a:pt x="350" y="71"/>
                  </a:moveTo>
                  <a:lnTo>
                    <a:pt x="187" y="71"/>
                  </a:lnTo>
                  <a:lnTo>
                    <a:pt x="187" y="0"/>
                  </a:lnTo>
                  <a:lnTo>
                    <a:pt x="0" y="0"/>
                  </a:lnTo>
                  <a:lnTo>
                    <a:pt x="0" y="139"/>
                  </a:lnTo>
                  <a:lnTo>
                    <a:pt x="539" y="139"/>
                  </a:lnTo>
                  <a:lnTo>
                    <a:pt x="539" y="0"/>
                  </a:lnTo>
                  <a:lnTo>
                    <a:pt x="350" y="0"/>
                  </a:lnTo>
                  <a:lnTo>
                    <a:pt x="350" y="7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68" name="Freeform 368"/>
            <p:cNvSpPr>
              <a:spLocks noEditPoints="1"/>
            </p:cNvSpPr>
            <p:nvPr/>
          </p:nvSpPr>
          <p:spPr bwMode="auto">
            <a:xfrm>
              <a:off x="6182924" y="2150940"/>
              <a:ext cx="482999" cy="252701"/>
            </a:xfrm>
            <a:custGeom>
              <a:avLst/>
              <a:gdLst>
                <a:gd name="T0" fmla="*/ 400 w 539"/>
                <a:gd name="T1" fmla="*/ 0 h 282"/>
                <a:gd name="T2" fmla="*/ 270 w 539"/>
                <a:gd name="T3" fmla="*/ 0 h 282"/>
                <a:gd name="T4" fmla="*/ 270 w 539"/>
                <a:gd name="T5" fmla="*/ 45 h 282"/>
                <a:gd name="T6" fmla="*/ 355 w 539"/>
                <a:gd name="T7" fmla="*/ 45 h 282"/>
                <a:gd name="T8" fmla="*/ 355 w 539"/>
                <a:gd name="T9" fmla="*/ 102 h 282"/>
                <a:gd name="T10" fmla="*/ 270 w 539"/>
                <a:gd name="T11" fmla="*/ 102 h 282"/>
                <a:gd name="T12" fmla="*/ 270 w 539"/>
                <a:gd name="T13" fmla="*/ 282 h 282"/>
                <a:gd name="T14" fmla="*/ 350 w 539"/>
                <a:gd name="T15" fmla="*/ 282 h 282"/>
                <a:gd name="T16" fmla="*/ 539 w 539"/>
                <a:gd name="T17" fmla="*/ 282 h 282"/>
                <a:gd name="T18" fmla="*/ 539 w 539"/>
                <a:gd name="T19" fmla="*/ 102 h 282"/>
                <a:gd name="T20" fmla="*/ 400 w 539"/>
                <a:gd name="T21" fmla="*/ 102 h 282"/>
                <a:gd name="T22" fmla="*/ 400 w 539"/>
                <a:gd name="T23" fmla="*/ 0 h 282"/>
                <a:gd name="T24" fmla="*/ 270 w 539"/>
                <a:gd name="T25" fmla="*/ 0 h 282"/>
                <a:gd name="T26" fmla="*/ 137 w 539"/>
                <a:gd name="T27" fmla="*/ 0 h 282"/>
                <a:gd name="T28" fmla="*/ 137 w 539"/>
                <a:gd name="T29" fmla="*/ 102 h 282"/>
                <a:gd name="T30" fmla="*/ 0 w 539"/>
                <a:gd name="T31" fmla="*/ 102 h 282"/>
                <a:gd name="T32" fmla="*/ 0 w 539"/>
                <a:gd name="T33" fmla="*/ 282 h 282"/>
                <a:gd name="T34" fmla="*/ 187 w 539"/>
                <a:gd name="T35" fmla="*/ 282 h 282"/>
                <a:gd name="T36" fmla="*/ 270 w 539"/>
                <a:gd name="T37" fmla="*/ 282 h 282"/>
                <a:gd name="T38" fmla="*/ 270 w 539"/>
                <a:gd name="T39" fmla="*/ 102 h 282"/>
                <a:gd name="T40" fmla="*/ 185 w 539"/>
                <a:gd name="T41" fmla="*/ 102 h 282"/>
                <a:gd name="T42" fmla="*/ 185 w 539"/>
                <a:gd name="T43" fmla="*/ 102 h 282"/>
                <a:gd name="T44" fmla="*/ 185 w 539"/>
                <a:gd name="T45" fmla="*/ 45 h 282"/>
                <a:gd name="T46" fmla="*/ 270 w 539"/>
                <a:gd name="T47" fmla="*/ 45 h 282"/>
                <a:gd name="T48" fmla="*/ 270 w 539"/>
                <a:gd name="T49"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9" h="282">
                  <a:moveTo>
                    <a:pt x="400" y="0"/>
                  </a:moveTo>
                  <a:lnTo>
                    <a:pt x="270" y="0"/>
                  </a:lnTo>
                  <a:lnTo>
                    <a:pt x="270" y="45"/>
                  </a:lnTo>
                  <a:lnTo>
                    <a:pt x="355" y="45"/>
                  </a:lnTo>
                  <a:lnTo>
                    <a:pt x="355" y="102"/>
                  </a:lnTo>
                  <a:lnTo>
                    <a:pt x="270" y="102"/>
                  </a:lnTo>
                  <a:lnTo>
                    <a:pt x="270" y="282"/>
                  </a:lnTo>
                  <a:lnTo>
                    <a:pt x="350" y="282"/>
                  </a:lnTo>
                  <a:lnTo>
                    <a:pt x="539" y="282"/>
                  </a:lnTo>
                  <a:lnTo>
                    <a:pt x="539" y="102"/>
                  </a:lnTo>
                  <a:lnTo>
                    <a:pt x="400" y="102"/>
                  </a:lnTo>
                  <a:lnTo>
                    <a:pt x="400" y="0"/>
                  </a:lnTo>
                  <a:close/>
                  <a:moveTo>
                    <a:pt x="270" y="0"/>
                  </a:moveTo>
                  <a:lnTo>
                    <a:pt x="137" y="0"/>
                  </a:lnTo>
                  <a:lnTo>
                    <a:pt x="137" y="102"/>
                  </a:lnTo>
                  <a:lnTo>
                    <a:pt x="0" y="102"/>
                  </a:lnTo>
                  <a:lnTo>
                    <a:pt x="0" y="282"/>
                  </a:lnTo>
                  <a:lnTo>
                    <a:pt x="187" y="282"/>
                  </a:lnTo>
                  <a:lnTo>
                    <a:pt x="270" y="282"/>
                  </a:lnTo>
                  <a:lnTo>
                    <a:pt x="270" y="102"/>
                  </a:lnTo>
                  <a:lnTo>
                    <a:pt x="185" y="102"/>
                  </a:lnTo>
                  <a:lnTo>
                    <a:pt x="185" y="102"/>
                  </a:lnTo>
                  <a:lnTo>
                    <a:pt x="185" y="45"/>
                  </a:lnTo>
                  <a:lnTo>
                    <a:pt x="270" y="45"/>
                  </a:lnTo>
                  <a:lnTo>
                    <a:pt x="27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sp>
        <p:nvSpPr>
          <p:cNvPr id="69" name="Oval 349"/>
          <p:cNvSpPr>
            <a:spLocks noChangeArrowheads="1"/>
          </p:cNvSpPr>
          <p:nvPr/>
        </p:nvSpPr>
        <p:spPr bwMode="auto">
          <a:xfrm>
            <a:off x="3870918" y="2691410"/>
            <a:ext cx="416688" cy="418032"/>
          </a:xfrm>
          <a:prstGeom prst="ellipse">
            <a:avLst/>
          </a:prstGeom>
          <a:solidFill>
            <a:srgbClr val="446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70" name="Freeform 369"/>
          <p:cNvSpPr>
            <a:spLocks noEditPoints="1"/>
          </p:cNvSpPr>
          <p:nvPr/>
        </p:nvSpPr>
        <p:spPr bwMode="auto">
          <a:xfrm>
            <a:off x="3944175" y="2766011"/>
            <a:ext cx="270176" cy="270176"/>
          </a:xfrm>
          <a:custGeom>
            <a:avLst/>
            <a:gdLst>
              <a:gd name="T0" fmla="*/ 127 w 170"/>
              <a:gd name="T1" fmla="*/ 159 h 170"/>
              <a:gd name="T2" fmla="*/ 159 w 170"/>
              <a:gd name="T3" fmla="*/ 127 h 170"/>
              <a:gd name="T4" fmla="*/ 168 w 170"/>
              <a:gd name="T5" fmla="*/ 102 h 170"/>
              <a:gd name="T6" fmla="*/ 168 w 170"/>
              <a:gd name="T7" fmla="*/ 68 h 170"/>
              <a:gd name="T8" fmla="*/ 159 w 170"/>
              <a:gd name="T9" fmla="*/ 42 h 170"/>
              <a:gd name="T10" fmla="*/ 127 w 170"/>
              <a:gd name="T11" fmla="*/ 11 h 170"/>
              <a:gd name="T12" fmla="*/ 116 w 170"/>
              <a:gd name="T13" fmla="*/ 5 h 170"/>
              <a:gd name="T14" fmla="*/ 91 w 170"/>
              <a:gd name="T15" fmla="*/ 0 h 170"/>
              <a:gd name="T16" fmla="*/ 95 w 170"/>
              <a:gd name="T17" fmla="*/ 8 h 170"/>
              <a:gd name="T18" fmla="*/ 105 w 170"/>
              <a:gd name="T19" fmla="*/ 8 h 170"/>
              <a:gd name="T20" fmla="*/ 115 w 170"/>
              <a:gd name="T21" fmla="*/ 11 h 170"/>
              <a:gd name="T22" fmla="*/ 112 w 170"/>
              <a:gd name="T23" fmla="*/ 13 h 170"/>
              <a:gd name="T24" fmla="*/ 99 w 170"/>
              <a:gd name="T25" fmla="*/ 18 h 170"/>
              <a:gd name="T26" fmla="*/ 100 w 170"/>
              <a:gd name="T27" fmla="*/ 27 h 170"/>
              <a:gd name="T28" fmla="*/ 109 w 170"/>
              <a:gd name="T29" fmla="*/ 32 h 170"/>
              <a:gd name="T30" fmla="*/ 120 w 170"/>
              <a:gd name="T31" fmla="*/ 16 h 170"/>
              <a:gd name="T32" fmla="*/ 129 w 170"/>
              <a:gd name="T33" fmla="*/ 19 h 170"/>
              <a:gd name="T34" fmla="*/ 137 w 170"/>
              <a:gd name="T35" fmla="*/ 23 h 170"/>
              <a:gd name="T36" fmla="*/ 140 w 170"/>
              <a:gd name="T37" fmla="*/ 35 h 170"/>
              <a:gd name="T38" fmla="*/ 138 w 170"/>
              <a:gd name="T39" fmla="*/ 41 h 170"/>
              <a:gd name="T40" fmla="*/ 133 w 170"/>
              <a:gd name="T41" fmla="*/ 36 h 170"/>
              <a:gd name="T42" fmla="*/ 123 w 170"/>
              <a:gd name="T43" fmla="*/ 38 h 170"/>
              <a:gd name="T44" fmla="*/ 130 w 170"/>
              <a:gd name="T45" fmla="*/ 42 h 170"/>
              <a:gd name="T46" fmla="*/ 112 w 170"/>
              <a:gd name="T47" fmla="*/ 49 h 170"/>
              <a:gd name="T48" fmla="*/ 103 w 170"/>
              <a:gd name="T49" fmla="*/ 55 h 170"/>
              <a:gd name="T50" fmla="*/ 92 w 170"/>
              <a:gd name="T51" fmla="*/ 65 h 170"/>
              <a:gd name="T52" fmla="*/ 98 w 170"/>
              <a:gd name="T53" fmla="*/ 101 h 170"/>
              <a:gd name="T54" fmla="*/ 108 w 170"/>
              <a:gd name="T55" fmla="*/ 103 h 170"/>
              <a:gd name="T56" fmla="*/ 117 w 170"/>
              <a:gd name="T57" fmla="*/ 106 h 170"/>
              <a:gd name="T58" fmla="*/ 133 w 170"/>
              <a:gd name="T59" fmla="*/ 114 h 170"/>
              <a:gd name="T60" fmla="*/ 141 w 170"/>
              <a:gd name="T61" fmla="*/ 123 h 170"/>
              <a:gd name="T62" fmla="*/ 154 w 170"/>
              <a:gd name="T63" fmla="*/ 127 h 170"/>
              <a:gd name="T64" fmla="*/ 97 w 170"/>
              <a:gd name="T65" fmla="*/ 149 h 170"/>
              <a:gd name="T66" fmla="*/ 1 w 170"/>
              <a:gd name="T67" fmla="*/ 72 h 170"/>
              <a:gd name="T68" fmla="*/ 3 w 170"/>
              <a:gd name="T69" fmla="*/ 106 h 170"/>
              <a:gd name="T70" fmla="*/ 18 w 170"/>
              <a:gd name="T71" fmla="*/ 137 h 170"/>
              <a:gd name="T72" fmla="*/ 54 w 170"/>
              <a:gd name="T73" fmla="*/ 164 h 170"/>
              <a:gd name="T74" fmla="*/ 87 w 170"/>
              <a:gd name="T75" fmla="*/ 135 h 170"/>
              <a:gd name="T76" fmla="*/ 84 w 170"/>
              <a:gd name="T77" fmla="*/ 121 h 170"/>
              <a:gd name="T78" fmla="*/ 88 w 170"/>
              <a:gd name="T79" fmla="*/ 108 h 170"/>
              <a:gd name="T80" fmla="*/ 78 w 170"/>
              <a:gd name="T81" fmla="*/ 105 h 170"/>
              <a:gd name="T82" fmla="*/ 67 w 170"/>
              <a:gd name="T83" fmla="*/ 97 h 170"/>
              <a:gd name="T84" fmla="*/ 49 w 170"/>
              <a:gd name="T85" fmla="*/ 90 h 170"/>
              <a:gd name="T86" fmla="*/ 41 w 170"/>
              <a:gd name="T87" fmla="*/ 76 h 170"/>
              <a:gd name="T88" fmla="*/ 37 w 170"/>
              <a:gd name="T89" fmla="*/ 74 h 170"/>
              <a:gd name="T90" fmla="*/ 37 w 170"/>
              <a:gd name="T91" fmla="*/ 77 h 170"/>
              <a:gd name="T92" fmla="*/ 31 w 170"/>
              <a:gd name="T93" fmla="*/ 63 h 170"/>
              <a:gd name="T94" fmla="*/ 31 w 170"/>
              <a:gd name="T95" fmla="*/ 48 h 170"/>
              <a:gd name="T96" fmla="*/ 37 w 170"/>
              <a:gd name="T97" fmla="*/ 33 h 170"/>
              <a:gd name="T98" fmla="*/ 36 w 170"/>
              <a:gd name="T99" fmla="*/ 24 h 170"/>
              <a:gd name="T100" fmla="*/ 76 w 170"/>
              <a:gd name="T101" fmla="*/ 6 h 170"/>
              <a:gd name="T102" fmla="*/ 91 w 170"/>
              <a:gd name="T103" fmla="*/ 0 h 170"/>
              <a:gd name="T104" fmla="*/ 53 w 170"/>
              <a:gd name="T105" fmla="*/ 6 h 170"/>
              <a:gd name="T106" fmla="*/ 25 w 170"/>
              <a:gd name="T107" fmla="*/ 25 h 170"/>
              <a:gd name="T108" fmla="*/ 6 w 170"/>
              <a:gd name="T109" fmla="*/ 54 h 170"/>
              <a:gd name="T110" fmla="*/ 90 w 170"/>
              <a:gd name="T111" fmla="*/ 106 h 170"/>
              <a:gd name="T112" fmla="*/ 78 w 170"/>
              <a:gd name="T113" fmla="*/ 94 h 170"/>
              <a:gd name="T114" fmla="*/ 75 w 170"/>
              <a:gd name="T115" fmla="*/ 86 h 170"/>
              <a:gd name="T116" fmla="*/ 61 w 170"/>
              <a:gd name="T117" fmla="*/ 89 h 170"/>
              <a:gd name="T118" fmla="*/ 68 w 170"/>
              <a:gd name="T119" fmla="*/ 70 h 170"/>
              <a:gd name="T120" fmla="*/ 84 w 170"/>
              <a:gd name="T121" fmla="*/ 70 h 170"/>
              <a:gd name="T122" fmla="*/ 88 w 170"/>
              <a:gd name="T123" fmla="*/ 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70">
                <a:moveTo>
                  <a:pt x="91" y="170"/>
                </a:moveTo>
                <a:cubicBezTo>
                  <a:pt x="95" y="169"/>
                  <a:pt x="100" y="169"/>
                  <a:pt x="104" y="168"/>
                </a:cubicBezTo>
                <a:cubicBezTo>
                  <a:pt x="107" y="167"/>
                  <a:pt x="110" y="166"/>
                  <a:pt x="112" y="165"/>
                </a:cubicBezTo>
                <a:cubicBezTo>
                  <a:pt x="114" y="165"/>
                  <a:pt x="115" y="165"/>
                  <a:pt x="116" y="164"/>
                </a:cubicBezTo>
                <a:cubicBezTo>
                  <a:pt x="119" y="163"/>
                  <a:pt x="121" y="162"/>
                  <a:pt x="124" y="161"/>
                </a:cubicBezTo>
                <a:cubicBezTo>
                  <a:pt x="125" y="160"/>
                  <a:pt x="126" y="159"/>
                  <a:pt x="127" y="159"/>
                </a:cubicBezTo>
                <a:cubicBezTo>
                  <a:pt x="133" y="156"/>
                  <a:pt x="138" y="152"/>
                  <a:pt x="142" y="148"/>
                </a:cubicBezTo>
                <a:cubicBezTo>
                  <a:pt x="143" y="147"/>
                  <a:pt x="144" y="146"/>
                  <a:pt x="145" y="145"/>
                </a:cubicBezTo>
                <a:cubicBezTo>
                  <a:pt x="146" y="144"/>
                  <a:pt x="147" y="143"/>
                  <a:pt x="148" y="142"/>
                </a:cubicBezTo>
                <a:cubicBezTo>
                  <a:pt x="149" y="141"/>
                  <a:pt x="151" y="139"/>
                  <a:pt x="152" y="137"/>
                </a:cubicBezTo>
                <a:cubicBezTo>
                  <a:pt x="154" y="135"/>
                  <a:pt x="156" y="132"/>
                  <a:pt x="158" y="129"/>
                </a:cubicBezTo>
                <a:cubicBezTo>
                  <a:pt x="158" y="129"/>
                  <a:pt x="158" y="128"/>
                  <a:pt x="159" y="127"/>
                </a:cubicBezTo>
                <a:cubicBezTo>
                  <a:pt x="160" y="126"/>
                  <a:pt x="160" y="125"/>
                  <a:pt x="161" y="124"/>
                </a:cubicBezTo>
                <a:cubicBezTo>
                  <a:pt x="161" y="123"/>
                  <a:pt x="161" y="122"/>
                  <a:pt x="162" y="122"/>
                </a:cubicBezTo>
                <a:cubicBezTo>
                  <a:pt x="162" y="120"/>
                  <a:pt x="163" y="119"/>
                  <a:pt x="163" y="118"/>
                </a:cubicBezTo>
                <a:cubicBezTo>
                  <a:pt x="164" y="117"/>
                  <a:pt x="165" y="115"/>
                  <a:pt x="165" y="114"/>
                </a:cubicBezTo>
                <a:cubicBezTo>
                  <a:pt x="166" y="111"/>
                  <a:pt x="167" y="109"/>
                  <a:pt x="167" y="106"/>
                </a:cubicBezTo>
                <a:cubicBezTo>
                  <a:pt x="168" y="105"/>
                  <a:pt x="168" y="103"/>
                  <a:pt x="168" y="102"/>
                </a:cubicBezTo>
                <a:cubicBezTo>
                  <a:pt x="169" y="101"/>
                  <a:pt x="169" y="99"/>
                  <a:pt x="169" y="98"/>
                </a:cubicBezTo>
                <a:cubicBezTo>
                  <a:pt x="169" y="96"/>
                  <a:pt x="170" y="95"/>
                  <a:pt x="170" y="93"/>
                </a:cubicBezTo>
                <a:cubicBezTo>
                  <a:pt x="170" y="91"/>
                  <a:pt x="170" y="88"/>
                  <a:pt x="170" y="85"/>
                </a:cubicBezTo>
                <a:cubicBezTo>
                  <a:pt x="170" y="82"/>
                  <a:pt x="170" y="79"/>
                  <a:pt x="170" y="76"/>
                </a:cubicBezTo>
                <a:cubicBezTo>
                  <a:pt x="170" y="75"/>
                  <a:pt x="169" y="73"/>
                  <a:pt x="169" y="72"/>
                </a:cubicBezTo>
                <a:cubicBezTo>
                  <a:pt x="169" y="70"/>
                  <a:pt x="169" y="69"/>
                  <a:pt x="168" y="68"/>
                </a:cubicBezTo>
                <a:cubicBezTo>
                  <a:pt x="168" y="66"/>
                  <a:pt x="168" y="65"/>
                  <a:pt x="167" y="63"/>
                </a:cubicBezTo>
                <a:cubicBezTo>
                  <a:pt x="167" y="61"/>
                  <a:pt x="166" y="58"/>
                  <a:pt x="165" y="55"/>
                </a:cubicBezTo>
                <a:cubicBezTo>
                  <a:pt x="165" y="55"/>
                  <a:pt x="165" y="54"/>
                  <a:pt x="164" y="54"/>
                </a:cubicBezTo>
                <a:cubicBezTo>
                  <a:pt x="164" y="52"/>
                  <a:pt x="163" y="50"/>
                  <a:pt x="162" y="48"/>
                </a:cubicBezTo>
                <a:cubicBezTo>
                  <a:pt x="161" y="47"/>
                  <a:pt x="161" y="47"/>
                  <a:pt x="161" y="46"/>
                </a:cubicBezTo>
                <a:cubicBezTo>
                  <a:pt x="160" y="45"/>
                  <a:pt x="160" y="44"/>
                  <a:pt x="159" y="42"/>
                </a:cubicBezTo>
                <a:cubicBezTo>
                  <a:pt x="157" y="39"/>
                  <a:pt x="155" y="35"/>
                  <a:pt x="152" y="32"/>
                </a:cubicBezTo>
                <a:cubicBezTo>
                  <a:pt x="151" y="31"/>
                  <a:pt x="149" y="29"/>
                  <a:pt x="148" y="27"/>
                </a:cubicBezTo>
                <a:cubicBezTo>
                  <a:pt x="147" y="26"/>
                  <a:pt x="146" y="25"/>
                  <a:pt x="145" y="25"/>
                </a:cubicBezTo>
                <a:cubicBezTo>
                  <a:pt x="144" y="24"/>
                  <a:pt x="143" y="23"/>
                  <a:pt x="142" y="22"/>
                </a:cubicBezTo>
                <a:cubicBezTo>
                  <a:pt x="140" y="20"/>
                  <a:pt x="138" y="18"/>
                  <a:pt x="136" y="17"/>
                </a:cubicBezTo>
                <a:cubicBezTo>
                  <a:pt x="133" y="15"/>
                  <a:pt x="130" y="13"/>
                  <a:pt x="127" y="11"/>
                </a:cubicBezTo>
                <a:cubicBezTo>
                  <a:pt x="126" y="10"/>
                  <a:pt x="125" y="10"/>
                  <a:pt x="124" y="9"/>
                </a:cubicBezTo>
                <a:cubicBezTo>
                  <a:pt x="123" y="9"/>
                  <a:pt x="123" y="8"/>
                  <a:pt x="122" y="8"/>
                </a:cubicBezTo>
                <a:cubicBezTo>
                  <a:pt x="121" y="8"/>
                  <a:pt x="121" y="7"/>
                  <a:pt x="120" y="7"/>
                </a:cubicBezTo>
                <a:cubicBezTo>
                  <a:pt x="120" y="7"/>
                  <a:pt x="119" y="7"/>
                  <a:pt x="119" y="7"/>
                </a:cubicBezTo>
                <a:cubicBezTo>
                  <a:pt x="118" y="6"/>
                  <a:pt x="117" y="6"/>
                  <a:pt x="116" y="5"/>
                </a:cubicBezTo>
                <a:cubicBezTo>
                  <a:pt x="116" y="5"/>
                  <a:pt x="116" y="5"/>
                  <a:pt x="116" y="5"/>
                </a:cubicBezTo>
                <a:cubicBezTo>
                  <a:pt x="115" y="5"/>
                  <a:pt x="114" y="5"/>
                  <a:pt x="113" y="4"/>
                </a:cubicBezTo>
                <a:cubicBezTo>
                  <a:pt x="113" y="4"/>
                  <a:pt x="113" y="4"/>
                  <a:pt x="112" y="4"/>
                </a:cubicBezTo>
                <a:cubicBezTo>
                  <a:pt x="110" y="3"/>
                  <a:pt x="107" y="2"/>
                  <a:pt x="105" y="2"/>
                </a:cubicBezTo>
                <a:cubicBezTo>
                  <a:pt x="104" y="2"/>
                  <a:pt x="103" y="1"/>
                  <a:pt x="102" y="1"/>
                </a:cubicBezTo>
                <a:cubicBezTo>
                  <a:pt x="102" y="1"/>
                  <a:pt x="101" y="1"/>
                  <a:pt x="100" y="1"/>
                </a:cubicBezTo>
                <a:cubicBezTo>
                  <a:pt x="97" y="0"/>
                  <a:pt x="94" y="0"/>
                  <a:pt x="91" y="0"/>
                </a:cubicBezTo>
                <a:cubicBezTo>
                  <a:pt x="91" y="4"/>
                  <a:pt x="91" y="4"/>
                  <a:pt x="91" y="4"/>
                </a:cubicBezTo>
                <a:cubicBezTo>
                  <a:pt x="94" y="5"/>
                  <a:pt x="98" y="5"/>
                  <a:pt x="101" y="6"/>
                </a:cubicBezTo>
                <a:cubicBezTo>
                  <a:pt x="101" y="6"/>
                  <a:pt x="100" y="6"/>
                  <a:pt x="100" y="6"/>
                </a:cubicBezTo>
                <a:cubicBezTo>
                  <a:pt x="99" y="7"/>
                  <a:pt x="99" y="7"/>
                  <a:pt x="98" y="7"/>
                </a:cubicBezTo>
                <a:cubicBezTo>
                  <a:pt x="97" y="8"/>
                  <a:pt x="95" y="7"/>
                  <a:pt x="94" y="7"/>
                </a:cubicBezTo>
                <a:cubicBezTo>
                  <a:pt x="94" y="8"/>
                  <a:pt x="94" y="8"/>
                  <a:pt x="95" y="8"/>
                </a:cubicBezTo>
                <a:cubicBezTo>
                  <a:pt x="96" y="9"/>
                  <a:pt x="97" y="9"/>
                  <a:pt x="99" y="9"/>
                </a:cubicBezTo>
                <a:cubicBezTo>
                  <a:pt x="100" y="9"/>
                  <a:pt x="101" y="9"/>
                  <a:pt x="102" y="8"/>
                </a:cubicBezTo>
                <a:cubicBezTo>
                  <a:pt x="102" y="8"/>
                  <a:pt x="102" y="7"/>
                  <a:pt x="103" y="7"/>
                </a:cubicBezTo>
                <a:cubicBezTo>
                  <a:pt x="103" y="7"/>
                  <a:pt x="103" y="6"/>
                  <a:pt x="104" y="6"/>
                </a:cubicBezTo>
                <a:cubicBezTo>
                  <a:pt x="104" y="6"/>
                  <a:pt x="105" y="7"/>
                  <a:pt x="106" y="7"/>
                </a:cubicBezTo>
                <a:cubicBezTo>
                  <a:pt x="106" y="8"/>
                  <a:pt x="105" y="7"/>
                  <a:pt x="105" y="8"/>
                </a:cubicBezTo>
                <a:cubicBezTo>
                  <a:pt x="106" y="9"/>
                  <a:pt x="107" y="8"/>
                  <a:pt x="108" y="7"/>
                </a:cubicBezTo>
                <a:cubicBezTo>
                  <a:pt x="108" y="7"/>
                  <a:pt x="108" y="8"/>
                  <a:pt x="108" y="8"/>
                </a:cubicBezTo>
                <a:cubicBezTo>
                  <a:pt x="110" y="8"/>
                  <a:pt x="111" y="8"/>
                  <a:pt x="112" y="9"/>
                </a:cubicBezTo>
                <a:cubicBezTo>
                  <a:pt x="114" y="10"/>
                  <a:pt x="116" y="10"/>
                  <a:pt x="118" y="11"/>
                </a:cubicBezTo>
                <a:cubicBezTo>
                  <a:pt x="117" y="11"/>
                  <a:pt x="117" y="11"/>
                  <a:pt x="117" y="11"/>
                </a:cubicBezTo>
                <a:cubicBezTo>
                  <a:pt x="116" y="11"/>
                  <a:pt x="116" y="10"/>
                  <a:pt x="115" y="11"/>
                </a:cubicBezTo>
                <a:cubicBezTo>
                  <a:pt x="115" y="12"/>
                  <a:pt x="116" y="12"/>
                  <a:pt x="116" y="13"/>
                </a:cubicBezTo>
                <a:cubicBezTo>
                  <a:pt x="117" y="13"/>
                  <a:pt x="118" y="14"/>
                  <a:pt x="118" y="14"/>
                </a:cubicBezTo>
                <a:cubicBezTo>
                  <a:pt x="117" y="16"/>
                  <a:pt x="116" y="14"/>
                  <a:pt x="115" y="14"/>
                </a:cubicBezTo>
                <a:cubicBezTo>
                  <a:pt x="114" y="14"/>
                  <a:pt x="112" y="17"/>
                  <a:pt x="111" y="15"/>
                </a:cubicBezTo>
                <a:cubicBezTo>
                  <a:pt x="111" y="14"/>
                  <a:pt x="112" y="14"/>
                  <a:pt x="113" y="13"/>
                </a:cubicBezTo>
                <a:cubicBezTo>
                  <a:pt x="112" y="13"/>
                  <a:pt x="112" y="13"/>
                  <a:pt x="112" y="13"/>
                </a:cubicBezTo>
                <a:cubicBezTo>
                  <a:pt x="111" y="13"/>
                  <a:pt x="111" y="13"/>
                  <a:pt x="111" y="13"/>
                </a:cubicBezTo>
                <a:cubicBezTo>
                  <a:pt x="110" y="14"/>
                  <a:pt x="109" y="14"/>
                  <a:pt x="109" y="14"/>
                </a:cubicBezTo>
                <a:cubicBezTo>
                  <a:pt x="108" y="14"/>
                  <a:pt x="107" y="14"/>
                  <a:pt x="107" y="14"/>
                </a:cubicBezTo>
                <a:cubicBezTo>
                  <a:pt x="106" y="15"/>
                  <a:pt x="105" y="16"/>
                  <a:pt x="104" y="16"/>
                </a:cubicBezTo>
                <a:cubicBezTo>
                  <a:pt x="103" y="16"/>
                  <a:pt x="103" y="16"/>
                  <a:pt x="102" y="16"/>
                </a:cubicBezTo>
                <a:cubicBezTo>
                  <a:pt x="101" y="17"/>
                  <a:pt x="100" y="17"/>
                  <a:pt x="99" y="18"/>
                </a:cubicBezTo>
                <a:cubicBezTo>
                  <a:pt x="98" y="19"/>
                  <a:pt x="96" y="19"/>
                  <a:pt x="96" y="20"/>
                </a:cubicBezTo>
                <a:cubicBezTo>
                  <a:pt x="95" y="20"/>
                  <a:pt x="94" y="21"/>
                  <a:pt x="94" y="22"/>
                </a:cubicBezTo>
                <a:cubicBezTo>
                  <a:pt x="94" y="22"/>
                  <a:pt x="95" y="22"/>
                  <a:pt x="95" y="23"/>
                </a:cubicBezTo>
                <a:cubicBezTo>
                  <a:pt x="95" y="23"/>
                  <a:pt x="95" y="24"/>
                  <a:pt x="95" y="25"/>
                </a:cubicBezTo>
                <a:cubicBezTo>
                  <a:pt x="95" y="25"/>
                  <a:pt x="96" y="25"/>
                  <a:pt x="97" y="25"/>
                </a:cubicBezTo>
                <a:cubicBezTo>
                  <a:pt x="98" y="25"/>
                  <a:pt x="99" y="26"/>
                  <a:pt x="100" y="27"/>
                </a:cubicBezTo>
                <a:cubicBezTo>
                  <a:pt x="101" y="27"/>
                  <a:pt x="102" y="28"/>
                  <a:pt x="103" y="28"/>
                </a:cubicBezTo>
                <a:cubicBezTo>
                  <a:pt x="105" y="28"/>
                  <a:pt x="106" y="27"/>
                  <a:pt x="106" y="28"/>
                </a:cubicBezTo>
                <a:cubicBezTo>
                  <a:pt x="106" y="29"/>
                  <a:pt x="105" y="30"/>
                  <a:pt x="105" y="30"/>
                </a:cubicBezTo>
                <a:cubicBezTo>
                  <a:pt x="106" y="31"/>
                  <a:pt x="104" y="32"/>
                  <a:pt x="104" y="32"/>
                </a:cubicBezTo>
                <a:cubicBezTo>
                  <a:pt x="104" y="33"/>
                  <a:pt x="105" y="34"/>
                  <a:pt x="106" y="34"/>
                </a:cubicBezTo>
                <a:cubicBezTo>
                  <a:pt x="107" y="34"/>
                  <a:pt x="108" y="33"/>
                  <a:pt x="109" y="32"/>
                </a:cubicBezTo>
                <a:cubicBezTo>
                  <a:pt x="109" y="31"/>
                  <a:pt x="109" y="30"/>
                  <a:pt x="110" y="29"/>
                </a:cubicBezTo>
                <a:cubicBezTo>
                  <a:pt x="114" y="29"/>
                  <a:pt x="118" y="27"/>
                  <a:pt x="117" y="23"/>
                </a:cubicBezTo>
                <a:cubicBezTo>
                  <a:pt x="117" y="22"/>
                  <a:pt x="117" y="22"/>
                  <a:pt x="117" y="21"/>
                </a:cubicBezTo>
                <a:cubicBezTo>
                  <a:pt x="117" y="20"/>
                  <a:pt x="118" y="20"/>
                  <a:pt x="118" y="19"/>
                </a:cubicBezTo>
                <a:cubicBezTo>
                  <a:pt x="119" y="19"/>
                  <a:pt x="119" y="18"/>
                  <a:pt x="119" y="18"/>
                </a:cubicBezTo>
                <a:cubicBezTo>
                  <a:pt x="120" y="17"/>
                  <a:pt x="120" y="17"/>
                  <a:pt x="120" y="16"/>
                </a:cubicBezTo>
                <a:cubicBezTo>
                  <a:pt x="121" y="16"/>
                  <a:pt x="121" y="16"/>
                  <a:pt x="121" y="16"/>
                </a:cubicBezTo>
                <a:cubicBezTo>
                  <a:pt x="121" y="16"/>
                  <a:pt x="121" y="16"/>
                  <a:pt x="122" y="16"/>
                </a:cubicBezTo>
                <a:cubicBezTo>
                  <a:pt x="123" y="17"/>
                  <a:pt x="123" y="17"/>
                  <a:pt x="124" y="17"/>
                </a:cubicBezTo>
                <a:cubicBezTo>
                  <a:pt x="125" y="17"/>
                  <a:pt x="125" y="17"/>
                  <a:pt x="126" y="17"/>
                </a:cubicBezTo>
                <a:cubicBezTo>
                  <a:pt x="127" y="17"/>
                  <a:pt x="127" y="18"/>
                  <a:pt x="128" y="18"/>
                </a:cubicBezTo>
                <a:cubicBezTo>
                  <a:pt x="128" y="19"/>
                  <a:pt x="129" y="19"/>
                  <a:pt x="129" y="19"/>
                </a:cubicBezTo>
                <a:cubicBezTo>
                  <a:pt x="129" y="20"/>
                  <a:pt x="128" y="20"/>
                  <a:pt x="128" y="21"/>
                </a:cubicBezTo>
                <a:cubicBezTo>
                  <a:pt x="128" y="21"/>
                  <a:pt x="128" y="21"/>
                  <a:pt x="128" y="21"/>
                </a:cubicBezTo>
                <a:cubicBezTo>
                  <a:pt x="128" y="22"/>
                  <a:pt x="129" y="23"/>
                  <a:pt x="130" y="23"/>
                </a:cubicBezTo>
                <a:cubicBezTo>
                  <a:pt x="130" y="23"/>
                  <a:pt x="131" y="23"/>
                  <a:pt x="132" y="22"/>
                </a:cubicBezTo>
                <a:cubicBezTo>
                  <a:pt x="133" y="22"/>
                  <a:pt x="133" y="21"/>
                  <a:pt x="134" y="21"/>
                </a:cubicBezTo>
                <a:cubicBezTo>
                  <a:pt x="135" y="21"/>
                  <a:pt x="136" y="22"/>
                  <a:pt x="137" y="23"/>
                </a:cubicBezTo>
                <a:cubicBezTo>
                  <a:pt x="137" y="23"/>
                  <a:pt x="137" y="24"/>
                  <a:pt x="137" y="24"/>
                </a:cubicBezTo>
                <a:cubicBezTo>
                  <a:pt x="137" y="25"/>
                  <a:pt x="137" y="26"/>
                  <a:pt x="137" y="27"/>
                </a:cubicBezTo>
                <a:cubicBezTo>
                  <a:pt x="137" y="28"/>
                  <a:pt x="139" y="28"/>
                  <a:pt x="140" y="29"/>
                </a:cubicBezTo>
                <a:cubicBezTo>
                  <a:pt x="140" y="29"/>
                  <a:pt x="140" y="30"/>
                  <a:pt x="140" y="30"/>
                </a:cubicBezTo>
                <a:cubicBezTo>
                  <a:pt x="141" y="31"/>
                  <a:pt x="141" y="31"/>
                  <a:pt x="141" y="31"/>
                </a:cubicBezTo>
                <a:cubicBezTo>
                  <a:pt x="142" y="33"/>
                  <a:pt x="140" y="33"/>
                  <a:pt x="140" y="35"/>
                </a:cubicBezTo>
                <a:cubicBezTo>
                  <a:pt x="140" y="35"/>
                  <a:pt x="139" y="35"/>
                  <a:pt x="139" y="36"/>
                </a:cubicBezTo>
                <a:cubicBezTo>
                  <a:pt x="139" y="38"/>
                  <a:pt x="141" y="37"/>
                  <a:pt x="142" y="38"/>
                </a:cubicBezTo>
                <a:cubicBezTo>
                  <a:pt x="142" y="38"/>
                  <a:pt x="142" y="39"/>
                  <a:pt x="142" y="40"/>
                </a:cubicBezTo>
                <a:cubicBezTo>
                  <a:pt x="142" y="40"/>
                  <a:pt x="142" y="42"/>
                  <a:pt x="141" y="42"/>
                </a:cubicBezTo>
                <a:cubicBezTo>
                  <a:pt x="140" y="42"/>
                  <a:pt x="140" y="41"/>
                  <a:pt x="139" y="41"/>
                </a:cubicBezTo>
                <a:cubicBezTo>
                  <a:pt x="139" y="41"/>
                  <a:pt x="138" y="41"/>
                  <a:pt x="138" y="41"/>
                </a:cubicBezTo>
                <a:cubicBezTo>
                  <a:pt x="137" y="41"/>
                  <a:pt x="137" y="40"/>
                  <a:pt x="136" y="40"/>
                </a:cubicBezTo>
                <a:cubicBezTo>
                  <a:pt x="135" y="40"/>
                  <a:pt x="134" y="41"/>
                  <a:pt x="133" y="40"/>
                </a:cubicBezTo>
                <a:cubicBezTo>
                  <a:pt x="134" y="38"/>
                  <a:pt x="136" y="37"/>
                  <a:pt x="137" y="36"/>
                </a:cubicBezTo>
                <a:cubicBezTo>
                  <a:pt x="138" y="35"/>
                  <a:pt x="138" y="35"/>
                  <a:pt x="138" y="34"/>
                </a:cubicBezTo>
                <a:cubicBezTo>
                  <a:pt x="138" y="34"/>
                  <a:pt x="137" y="34"/>
                  <a:pt x="136" y="35"/>
                </a:cubicBezTo>
                <a:cubicBezTo>
                  <a:pt x="135" y="35"/>
                  <a:pt x="134" y="36"/>
                  <a:pt x="133" y="36"/>
                </a:cubicBezTo>
                <a:cubicBezTo>
                  <a:pt x="132" y="36"/>
                  <a:pt x="130" y="36"/>
                  <a:pt x="128" y="36"/>
                </a:cubicBezTo>
                <a:cubicBezTo>
                  <a:pt x="128" y="37"/>
                  <a:pt x="130" y="37"/>
                  <a:pt x="130" y="38"/>
                </a:cubicBezTo>
                <a:cubicBezTo>
                  <a:pt x="129" y="38"/>
                  <a:pt x="128" y="38"/>
                  <a:pt x="128" y="38"/>
                </a:cubicBezTo>
                <a:cubicBezTo>
                  <a:pt x="128" y="37"/>
                  <a:pt x="128" y="37"/>
                  <a:pt x="128" y="36"/>
                </a:cubicBezTo>
                <a:cubicBezTo>
                  <a:pt x="127" y="36"/>
                  <a:pt x="125" y="36"/>
                  <a:pt x="125" y="36"/>
                </a:cubicBezTo>
                <a:cubicBezTo>
                  <a:pt x="124" y="36"/>
                  <a:pt x="123" y="37"/>
                  <a:pt x="123" y="38"/>
                </a:cubicBezTo>
                <a:cubicBezTo>
                  <a:pt x="124" y="38"/>
                  <a:pt x="126" y="37"/>
                  <a:pt x="126" y="38"/>
                </a:cubicBezTo>
                <a:cubicBezTo>
                  <a:pt x="125" y="40"/>
                  <a:pt x="124" y="40"/>
                  <a:pt x="124" y="42"/>
                </a:cubicBezTo>
                <a:cubicBezTo>
                  <a:pt x="124" y="42"/>
                  <a:pt x="125" y="43"/>
                  <a:pt x="125" y="43"/>
                </a:cubicBezTo>
                <a:cubicBezTo>
                  <a:pt x="126" y="43"/>
                  <a:pt x="126" y="43"/>
                  <a:pt x="127" y="43"/>
                </a:cubicBezTo>
                <a:cubicBezTo>
                  <a:pt x="127" y="43"/>
                  <a:pt x="127" y="43"/>
                  <a:pt x="128" y="43"/>
                </a:cubicBezTo>
                <a:cubicBezTo>
                  <a:pt x="129" y="43"/>
                  <a:pt x="129" y="42"/>
                  <a:pt x="130" y="42"/>
                </a:cubicBezTo>
                <a:cubicBezTo>
                  <a:pt x="131" y="43"/>
                  <a:pt x="129" y="44"/>
                  <a:pt x="128" y="44"/>
                </a:cubicBezTo>
                <a:cubicBezTo>
                  <a:pt x="126" y="45"/>
                  <a:pt x="124" y="45"/>
                  <a:pt x="123" y="46"/>
                </a:cubicBezTo>
                <a:cubicBezTo>
                  <a:pt x="123" y="46"/>
                  <a:pt x="120" y="48"/>
                  <a:pt x="120" y="46"/>
                </a:cubicBezTo>
                <a:cubicBezTo>
                  <a:pt x="120" y="45"/>
                  <a:pt x="121" y="46"/>
                  <a:pt x="122" y="45"/>
                </a:cubicBezTo>
                <a:cubicBezTo>
                  <a:pt x="120" y="44"/>
                  <a:pt x="119" y="45"/>
                  <a:pt x="118" y="46"/>
                </a:cubicBezTo>
                <a:cubicBezTo>
                  <a:pt x="116" y="46"/>
                  <a:pt x="113" y="47"/>
                  <a:pt x="112" y="49"/>
                </a:cubicBezTo>
                <a:cubicBezTo>
                  <a:pt x="112" y="49"/>
                  <a:pt x="112" y="50"/>
                  <a:pt x="112" y="50"/>
                </a:cubicBezTo>
                <a:cubicBezTo>
                  <a:pt x="112" y="51"/>
                  <a:pt x="110" y="51"/>
                  <a:pt x="110" y="51"/>
                </a:cubicBezTo>
                <a:cubicBezTo>
                  <a:pt x="109" y="51"/>
                  <a:pt x="108" y="52"/>
                  <a:pt x="108" y="52"/>
                </a:cubicBezTo>
                <a:cubicBezTo>
                  <a:pt x="107" y="52"/>
                  <a:pt x="107" y="52"/>
                  <a:pt x="106" y="52"/>
                </a:cubicBezTo>
                <a:cubicBezTo>
                  <a:pt x="106" y="52"/>
                  <a:pt x="105" y="53"/>
                  <a:pt x="105" y="54"/>
                </a:cubicBezTo>
                <a:cubicBezTo>
                  <a:pt x="104" y="54"/>
                  <a:pt x="103" y="54"/>
                  <a:pt x="103" y="55"/>
                </a:cubicBezTo>
                <a:cubicBezTo>
                  <a:pt x="103" y="55"/>
                  <a:pt x="103" y="56"/>
                  <a:pt x="102" y="57"/>
                </a:cubicBezTo>
                <a:cubicBezTo>
                  <a:pt x="101" y="57"/>
                  <a:pt x="101" y="56"/>
                  <a:pt x="100" y="56"/>
                </a:cubicBezTo>
                <a:cubicBezTo>
                  <a:pt x="100" y="58"/>
                  <a:pt x="101" y="59"/>
                  <a:pt x="100" y="60"/>
                </a:cubicBezTo>
                <a:cubicBezTo>
                  <a:pt x="99" y="61"/>
                  <a:pt x="98" y="62"/>
                  <a:pt x="97" y="63"/>
                </a:cubicBezTo>
                <a:cubicBezTo>
                  <a:pt x="96" y="63"/>
                  <a:pt x="95" y="63"/>
                  <a:pt x="94" y="64"/>
                </a:cubicBezTo>
                <a:cubicBezTo>
                  <a:pt x="94" y="64"/>
                  <a:pt x="93" y="65"/>
                  <a:pt x="92" y="65"/>
                </a:cubicBezTo>
                <a:cubicBezTo>
                  <a:pt x="92" y="66"/>
                  <a:pt x="91" y="66"/>
                  <a:pt x="91" y="66"/>
                </a:cubicBezTo>
                <a:cubicBezTo>
                  <a:pt x="91" y="106"/>
                  <a:pt x="91" y="106"/>
                  <a:pt x="91" y="106"/>
                </a:cubicBezTo>
                <a:cubicBezTo>
                  <a:pt x="91" y="105"/>
                  <a:pt x="92" y="105"/>
                  <a:pt x="92" y="104"/>
                </a:cubicBezTo>
                <a:cubicBezTo>
                  <a:pt x="93" y="104"/>
                  <a:pt x="93" y="103"/>
                  <a:pt x="94" y="102"/>
                </a:cubicBezTo>
                <a:cubicBezTo>
                  <a:pt x="95" y="102"/>
                  <a:pt x="95" y="102"/>
                  <a:pt x="97" y="102"/>
                </a:cubicBezTo>
                <a:cubicBezTo>
                  <a:pt x="97" y="101"/>
                  <a:pt x="98" y="101"/>
                  <a:pt x="98" y="101"/>
                </a:cubicBezTo>
                <a:cubicBezTo>
                  <a:pt x="99" y="100"/>
                  <a:pt x="99" y="100"/>
                  <a:pt x="100" y="100"/>
                </a:cubicBezTo>
                <a:cubicBezTo>
                  <a:pt x="100" y="101"/>
                  <a:pt x="99" y="101"/>
                  <a:pt x="99" y="102"/>
                </a:cubicBezTo>
                <a:cubicBezTo>
                  <a:pt x="101" y="103"/>
                  <a:pt x="101" y="101"/>
                  <a:pt x="102" y="101"/>
                </a:cubicBezTo>
                <a:cubicBezTo>
                  <a:pt x="102" y="101"/>
                  <a:pt x="103" y="101"/>
                  <a:pt x="104" y="102"/>
                </a:cubicBezTo>
                <a:cubicBezTo>
                  <a:pt x="105" y="102"/>
                  <a:pt x="105" y="103"/>
                  <a:pt x="106" y="103"/>
                </a:cubicBezTo>
                <a:cubicBezTo>
                  <a:pt x="106" y="103"/>
                  <a:pt x="107" y="103"/>
                  <a:pt x="108" y="103"/>
                </a:cubicBezTo>
                <a:cubicBezTo>
                  <a:pt x="109" y="103"/>
                  <a:pt x="109" y="104"/>
                  <a:pt x="110" y="104"/>
                </a:cubicBezTo>
                <a:cubicBezTo>
                  <a:pt x="111" y="104"/>
                  <a:pt x="111" y="103"/>
                  <a:pt x="112" y="103"/>
                </a:cubicBezTo>
                <a:cubicBezTo>
                  <a:pt x="114" y="102"/>
                  <a:pt x="114" y="103"/>
                  <a:pt x="115" y="104"/>
                </a:cubicBezTo>
                <a:cubicBezTo>
                  <a:pt x="116" y="104"/>
                  <a:pt x="116" y="103"/>
                  <a:pt x="116" y="103"/>
                </a:cubicBezTo>
                <a:cubicBezTo>
                  <a:pt x="116" y="104"/>
                  <a:pt x="117" y="104"/>
                  <a:pt x="117" y="105"/>
                </a:cubicBezTo>
                <a:cubicBezTo>
                  <a:pt x="117" y="106"/>
                  <a:pt x="117" y="106"/>
                  <a:pt x="117" y="106"/>
                </a:cubicBezTo>
                <a:cubicBezTo>
                  <a:pt x="118" y="106"/>
                  <a:pt x="119" y="106"/>
                  <a:pt x="119" y="107"/>
                </a:cubicBezTo>
                <a:cubicBezTo>
                  <a:pt x="120" y="107"/>
                  <a:pt x="120" y="108"/>
                  <a:pt x="121" y="109"/>
                </a:cubicBezTo>
                <a:cubicBezTo>
                  <a:pt x="122" y="110"/>
                  <a:pt x="123" y="111"/>
                  <a:pt x="124" y="111"/>
                </a:cubicBezTo>
                <a:cubicBezTo>
                  <a:pt x="125" y="111"/>
                  <a:pt x="126" y="111"/>
                  <a:pt x="127" y="111"/>
                </a:cubicBezTo>
                <a:cubicBezTo>
                  <a:pt x="129" y="111"/>
                  <a:pt x="130" y="112"/>
                  <a:pt x="131" y="113"/>
                </a:cubicBezTo>
                <a:cubicBezTo>
                  <a:pt x="132" y="113"/>
                  <a:pt x="133" y="114"/>
                  <a:pt x="133" y="114"/>
                </a:cubicBezTo>
                <a:cubicBezTo>
                  <a:pt x="133" y="115"/>
                  <a:pt x="133" y="116"/>
                  <a:pt x="133" y="116"/>
                </a:cubicBezTo>
                <a:cubicBezTo>
                  <a:pt x="134" y="117"/>
                  <a:pt x="135" y="118"/>
                  <a:pt x="135" y="120"/>
                </a:cubicBezTo>
                <a:cubicBezTo>
                  <a:pt x="135" y="120"/>
                  <a:pt x="136" y="121"/>
                  <a:pt x="136" y="121"/>
                </a:cubicBezTo>
                <a:cubicBezTo>
                  <a:pt x="137" y="121"/>
                  <a:pt x="137" y="122"/>
                  <a:pt x="138" y="122"/>
                </a:cubicBezTo>
                <a:cubicBezTo>
                  <a:pt x="138" y="122"/>
                  <a:pt x="139" y="122"/>
                  <a:pt x="139" y="122"/>
                </a:cubicBezTo>
                <a:cubicBezTo>
                  <a:pt x="140" y="122"/>
                  <a:pt x="141" y="122"/>
                  <a:pt x="141" y="123"/>
                </a:cubicBezTo>
                <a:cubicBezTo>
                  <a:pt x="142" y="123"/>
                  <a:pt x="143" y="123"/>
                  <a:pt x="143" y="123"/>
                </a:cubicBezTo>
                <a:cubicBezTo>
                  <a:pt x="144" y="124"/>
                  <a:pt x="144" y="125"/>
                  <a:pt x="144" y="125"/>
                </a:cubicBezTo>
                <a:cubicBezTo>
                  <a:pt x="145" y="125"/>
                  <a:pt x="145" y="125"/>
                  <a:pt x="146" y="125"/>
                </a:cubicBezTo>
                <a:cubicBezTo>
                  <a:pt x="147" y="125"/>
                  <a:pt x="148" y="126"/>
                  <a:pt x="149" y="126"/>
                </a:cubicBezTo>
                <a:cubicBezTo>
                  <a:pt x="150" y="126"/>
                  <a:pt x="150" y="126"/>
                  <a:pt x="151" y="126"/>
                </a:cubicBezTo>
                <a:cubicBezTo>
                  <a:pt x="152" y="126"/>
                  <a:pt x="153" y="126"/>
                  <a:pt x="154" y="127"/>
                </a:cubicBezTo>
                <a:cubicBezTo>
                  <a:pt x="143" y="145"/>
                  <a:pt x="125" y="158"/>
                  <a:pt x="104" y="163"/>
                </a:cubicBezTo>
                <a:cubicBezTo>
                  <a:pt x="104" y="162"/>
                  <a:pt x="104" y="162"/>
                  <a:pt x="104" y="161"/>
                </a:cubicBezTo>
                <a:cubicBezTo>
                  <a:pt x="104" y="159"/>
                  <a:pt x="104" y="158"/>
                  <a:pt x="104" y="156"/>
                </a:cubicBezTo>
                <a:cubicBezTo>
                  <a:pt x="103" y="155"/>
                  <a:pt x="103" y="153"/>
                  <a:pt x="103" y="152"/>
                </a:cubicBezTo>
                <a:cubicBezTo>
                  <a:pt x="102" y="151"/>
                  <a:pt x="100" y="150"/>
                  <a:pt x="99" y="149"/>
                </a:cubicBezTo>
                <a:cubicBezTo>
                  <a:pt x="99" y="149"/>
                  <a:pt x="98" y="149"/>
                  <a:pt x="97" y="149"/>
                </a:cubicBezTo>
                <a:cubicBezTo>
                  <a:pt x="96" y="148"/>
                  <a:pt x="93" y="146"/>
                  <a:pt x="92" y="145"/>
                </a:cubicBezTo>
                <a:cubicBezTo>
                  <a:pt x="92" y="144"/>
                  <a:pt x="92" y="144"/>
                  <a:pt x="92" y="143"/>
                </a:cubicBezTo>
                <a:cubicBezTo>
                  <a:pt x="92" y="143"/>
                  <a:pt x="91" y="143"/>
                  <a:pt x="91" y="142"/>
                </a:cubicBezTo>
                <a:lnTo>
                  <a:pt x="91" y="170"/>
                </a:lnTo>
                <a:close/>
                <a:moveTo>
                  <a:pt x="2" y="68"/>
                </a:moveTo>
                <a:cubicBezTo>
                  <a:pt x="1" y="69"/>
                  <a:pt x="1" y="70"/>
                  <a:pt x="1" y="72"/>
                </a:cubicBezTo>
                <a:cubicBezTo>
                  <a:pt x="1" y="73"/>
                  <a:pt x="0" y="75"/>
                  <a:pt x="0" y="76"/>
                </a:cubicBezTo>
                <a:cubicBezTo>
                  <a:pt x="0" y="79"/>
                  <a:pt x="0" y="82"/>
                  <a:pt x="0" y="85"/>
                </a:cubicBezTo>
                <a:cubicBezTo>
                  <a:pt x="0" y="88"/>
                  <a:pt x="0" y="91"/>
                  <a:pt x="0" y="93"/>
                </a:cubicBezTo>
                <a:cubicBezTo>
                  <a:pt x="0" y="95"/>
                  <a:pt x="1" y="96"/>
                  <a:pt x="1" y="98"/>
                </a:cubicBezTo>
                <a:cubicBezTo>
                  <a:pt x="1" y="99"/>
                  <a:pt x="1" y="101"/>
                  <a:pt x="2" y="102"/>
                </a:cubicBezTo>
                <a:cubicBezTo>
                  <a:pt x="2" y="103"/>
                  <a:pt x="2" y="105"/>
                  <a:pt x="3" y="106"/>
                </a:cubicBezTo>
                <a:cubicBezTo>
                  <a:pt x="3" y="109"/>
                  <a:pt x="4" y="111"/>
                  <a:pt x="5" y="114"/>
                </a:cubicBezTo>
                <a:cubicBezTo>
                  <a:pt x="5" y="115"/>
                  <a:pt x="6" y="117"/>
                  <a:pt x="7" y="118"/>
                </a:cubicBezTo>
                <a:cubicBezTo>
                  <a:pt x="7" y="119"/>
                  <a:pt x="8" y="120"/>
                  <a:pt x="8" y="122"/>
                </a:cubicBezTo>
                <a:cubicBezTo>
                  <a:pt x="9" y="122"/>
                  <a:pt x="9" y="123"/>
                  <a:pt x="9" y="124"/>
                </a:cubicBezTo>
                <a:cubicBezTo>
                  <a:pt x="10" y="125"/>
                  <a:pt x="10" y="126"/>
                  <a:pt x="11" y="127"/>
                </a:cubicBezTo>
                <a:cubicBezTo>
                  <a:pt x="13" y="131"/>
                  <a:pt x="15" y="134"/>
                  <a:pt x="18" y="137"/>
                </a:cubicBezTo>
                <a:cubicBezTo>
                  <a:pt x="19" y="139"/>
                  <a:pt x="21" y="141"/>
                  <a:pt x="22" y="142"/>
                </a:cubicBezTo>
                <a:cubicBezTo>
                  <a:pt x="23" y="143"/>
                  <a:pt x="24" y="144"/>
                  <a:pt x="25" y="145"/>
                </a:cubicBezTo>
                <a:cubicBezTo>
                  <a:pt x="26" y="146"/>
                  <a:pt x="27" y="147"/>
                  <a:pt x="28" y="148"/>
                </a:cubicBezTo>
                <a:cubicBezTo>
                  <a:pt x="32" y="152"/>
                  <a:pt x="37" y="156"/>
                  <a:pt x="43" y="159"/>
                </a:cubicBezTo>
                <a:cubicBezTo>
                  <a:pt x="44" y="159"/>
                  <a:pt x="45" y="160"/>
                  <a:pt x="46" y="161"/>
                </a:cubicBezTo>
                <a:cubicBezTo>
                  <a:pt x="49" y="162"/>
                  <a:pt x="51" y="163"/>
                  <a:pt x="54" y="164"/>
                </a:cubicBezTo>
                <a:cubicBezTo>
                  <a:pt x="55" y="165"/>
                  <a:pt x="56" y="165"/>
                  <a:pt x="58" y="165"/>
                </a:cubicBezTo>
                <a:cubicBezTo>
                  <a:pt x="66" y="168"/>
                  <a:pt x="75" y="170"/>
                  <a:pt x="85" y="170"/>
                </a:cubicBezTo>
                <a:cubicBezTo>
                  <a:pt x="87" y="170"/>
                  <a:pt x="89" y="170"/>
                  <a:pt x="91" y="170"/>
                </a:cubicBezTo>
                <a:cubicBezTo>
                  <a:pt x="91" y="142"/>
                  <a:pt x="91" y="142"/>
                  <a:pt x="91" y="142"/>
                </a:cubicBezTo>
                <a:cubicBezTo>
                  <a:pt x="91" y="142"/>
                  <a:pt x="90" y="141"/>
                  <a:pt x="90" y="141"/>
                </a:cubicBezTo>
                <a:cubicBezTo>
                  <a:pt x="89" y="139"/>
                  <a:pt x="88" y="137"/>
                  <a:pt x="87" y="135"/>
                </a:cubicBezTo>
                <a:cubicBezTo>
                  <a:pt x="86" y="134"/>
                  <a:pt x="86" y="133"/>
                  <a:pt x="85" y="132"/>
                </a:cubicBezTo>
                <a:cubicBezTo>
                  <a:pt x="85" y="132"/>
                  <a:pt x="83" y="132"/>
                  <a:pt x="83" y="131"/>
                </a:cubicBezTo>
                <a:cubicBezTo>
                  <a:pt x="83" y="130"/>
                  <a:pt x="82" y="129"/>
                  <a:pt x="82" y="128"/>
                </a:cubicBezTo>
                <a:cubicBezTo>
                  <a:pt x="83" y="128"/>
                  <a:pt x="84" y="127"/>
                  <a:pt x="84" y="126"/>
                </a:cubicBezTo>
                <a:cubicBezTo>
                  <a:pt x="84" y="125"/>
                  <a:pt x="83" y="125"/>
                  <a:pt x="83" y="124"/>
                </a:cubicBezTo>
                <a:cubicBezTo>
                  <a:pt x="83" y="123"/>
                  <a:pt x="83" y="122"/>
                  <a:pt x="84" y="121"/>
                </a:cubicBezTo>
                <a:cubicBezTo>
                  <a:pt x="84" y="121"/>
                  <a:pt x="84" y="120"/>
                  <a:pt x="85" y="120"/>
                </a:cubicBezTo>
                <a:cubicBezTo>
                  <a:pt x="85" y="119"/>
                  <a:pt x="86" y="119"/>
                  <a:pt x="86" y="119"/>
                </a:cubicBezTo>
                <a:cubicBezTo>
                  <a:pt x="86" y="118"/>
                  <a:pt x="86" y="118"/>
                  <a:pt x="87" y="117"/>
                </a:cubicBezTo>
                <a:cubicBezTo>
                  <a:pt x="87" y="116"/>
                  <a:pt x="89" y="116"/>
                  <a:pt x="89" y="115"/>
                </a:cubicBezTo>
                <a:cubicBezTo>
                  <a:pt x="89" y="114"/>
                  <a:pt x="89" y="111"/>
                  <a:pt x="89" y="110"/>
                </a:cubicBezTo>
                <a:cubicBezTo>
                  <a:pt x="89" y="109"/>
                  <a:pt x="88" y="109"/>
                  <a:pt x="88" y="108"/>
                </a:cubicBezTo>
                <a:cubicBezTo>
                  <a:pt x="88" y="107"/>
                  <a:pt x="87" y="106"/>
                  <a:pt x="86" y="106"/>
                </a:cubicBezTo>
                <a:cubicBezTo>
                  <a:pt x="86" y="106"/>
                  <a:pt x="85" y="107"/>
                  <a:pt x="85" y="107"/>
                </a:cubicBezTo>
                <a:cubicBezTo>
                  <a:pt x="85" y="108"/>
                  <a:pt x="85" y="108"/>
                  <a:pt x="84" y="109"/>
                </a:cubicBezTo>
                <a:cubicBezTo>
                  <a:pt x="83" y="109"/>
                  <a:pt x="82" y="107"/>
                  <a:pt x="81" y="107"/>
                </a:cubicBezTo>
                <a:cubicBezTo>
                  <a:pt x="81" y="107"/>
                  <a:pt x="80" y="107"/>
                  <a:pt x="80" y="107"/>
                </a:cubicBezTo>
                <a:cubicBezTo>
                  <a:pt x="79" y="106"/>
                  <a:pt x="79" y="105"/>
                  <a:pt x="78" y="105"/>
                </a:cubicBezTo>
                <a:cubicBezTo>
                  <a:pt x="77" y="104"/>
                  <a:pt x="76" y="104"/>
                  <a:pt x="76" y="104"/>
                </a:cubicBezTo>
                <a:cubicBezTo>
                  <a:pt x="75" y="103"/>
                  <a:pt x="76" y="102"/>
                  <a:pt x="76" y="102"/>
                </a:cubicBezTo>
                <a:cubicBezTo>
                  <a:pt x="75" y="101"/>
                  <a:pt x="74" y="99"/>
                  <a:pt x="73" y="99"/>
                </a:cubicBezTo>
                <a:cubicBezTo>
                  <a:pt x="72" y="98"/>
                  <a:pt x="71" y="98"/>
                  <a:pt x="70" y="98"/>
                </a:cubicBezTo>
                <a:cubicBezTo>
                  <a:pt x="69" y="98"/>
                  <a:pt x="69" y="98"/>
                  <a:pt x="68" y="98"/>
                </a:cubicBezTo>
                <a:cubicBezTo>
                  <a:pt x="68" y="97"/>
                  <a:pt x="67" y="97"/>
                  <a:pt x="67" y="97"/>
                </a:cubicBezTo>
                <a:cubicBezTo>
                  <a:pt x="65" y="96"/>
                  <a:pt x="64" y="93"/>
                  <a:pt x="62" y="93"/>
                </a:cubicBezTo>
                <a:cubicBezTo>
                  <a:pt x="61" y="93"/>
                  <a:pt x="60" y="94"/>
                  <a:pt x="59" y="94"/>
                </a:cubicBezTo>
                <a:cubicBezTo>
                  <a:pt x="58" y="94"/>
                  <a:pt x="57" y="94"/>
                  <a:pt x="56" y="93"/>
                </a:cubicBezTo>
                <a:cubicBezTo>
                  <a:pt x="54" y="93"/>
                  <a:pt x="53" y="92"/>
                  <a:pt x="52" y="92"/>
                </a:cubicBezTo>
                <a:cubicBezTo>
                  <a:pt x="52" y="91"/>
                  <a:pt x="51" y="91"/>
                  <a:pt x="50" y="90"/>
                </a:cubicBezTo>
                <a:cubicBezTo>
                  <a:pt x="50" y="90"/>
                  <a:pt x="49" y="90"/>
                  <a:pt x="49" y="90"/>
                </a:cubicBezTo>
                <a:cubicBezTo>
                  <a:pt x="48" y="90"/>
                  <a:pt x="47" y="89"/>
                  <a:pt x="47" y="89"/>
                </a:cubicBezTo>
                <a:cubicBezTo>
                  <a:pt x="46" y="88"/>
                  <a:pt x="45" y="87"/>
                  <a:pt x="45" y="87"/>
                </a:cubicBezTo>
                <a:cubicBezTo>
                  <a:pt x="45" y="86"/>
                  <a:pt x="46" y="85"/>
                  <a:pt x="46" y="85"/>
                </a:cubicBezTo>
                <a:cubicBezTo>
                  <a:pt x="46" y="83"/>
                  <a:pt x="45" y="81"/>
                  <a:pt x="44" y="80"/>
                </a:cubicBezTo>
                <a:cubicBezTo>
                  <a:pt x="43" y="79"/>
                  <a:pt x="42" y="78"/>
                  <a:pt x="41" y="77"/>
                </a:cubicBezTo>
                <a:cubicBezTo>
                  <a:pt x="41" y="77"/>
                  <a:pt x="41" y="76"/>
                  <a:pt x="41" y="76"/>
                </a:cubicBezTo>
                <a:cubicBezTo>
                  <a:pt x="41" y="75"/>
                  <a:pt x="40" y="74"/>
                  <a:pt x="40" y="74"/>
                </a:cubicBezTo>
                <a:cubicBezTo>
                  <a:pt x="39" y="73"/>
                  <a:pt x="38" y="72"/>
                  <a:pt x="38" y="71"/>
                </a:cubicBezTo>
                <a:cubicBezTo>
                  <a:pt x="38" y="70"/>
                  <a:pt x="38" y="69"/>
                  <a:pt x="38" y="68"/>
                </a:cubicBezTo>
                <a:cubicBezTo>
                  <a:pt x="37" y="67"/>
                  <a:pt x="35" y="67"/>
                  <a:pt x="35" y="70"/>
                </a:cubicBezTo>
                <a:cubicBezTo>
                  <a:pt x="35" y="70"/>
                  <a:pt x="36" y="71"/>
                  <a:pt x="36" y="72"/>
                </a:cubicBezTo>
                <a:cubicBezTo>
                  <a:pt x="37" y="72"/>
                  <a:pt x="37" y="73"/>
                  <a:pt x="37" y="74"/>
                </a:cubicBezTo>
                <a:cubicBezTo>
                  <a:pt x="37" y="74"/>
                  <a:pt x="38" y="75"/>
                  <a:pt x="38" y="76"/>
                </a:cubicBezTo>
                <a:cubicBezTo>
                  <a:pt x="38" y="77"/>
                  <a:pt x="38" y="78"/>
                  <a:pt x="39" y="79"/>
                </a:cubicBezTo>
                <a:cubicBezTo>
                  <a:pt x="39" y="80"/>
                  <a:pt x="40" y="81"/>
                  <a:pt x="40" y="81"/>
                </a:cubicBezTo>
                <a:cubicBezTo>
                  <a:pt x="39" y="82"/>
                  <a:pt x="38" y="81"/>
                  <a:pt x="38" y="80"/>
                </a:cubicBezTo>
                <a:cubicBezTo>
                  <a:pt x="38" y="80"/>
                  <a:pt x="36" y="79"/>
                  <a:pt x="36" y="79"/>
                </a:cubicBezTo>
                <a:cubicBezTo>
                  <a:pt x="36" y="78"/>
                  <a:pt x="37" y="78"/>
                  <a:pt x="37" y="77"/>
                </a:cubicBezTo>
                <a:cubicBezTo>
                  <a:pt x="36" y="76"/>
                  <a:pt x="34" y="76"/>
                  <a:pt x="34" y="74"/>
                </a:cubicBezTo>
                <a:cubicBezTo>
                  <a:pt x="34" y="73"/>
                  <a:pt x="35" y="73"/>
                  <a:pt x="35" y="72"/>
                </a:cubicBezTo>
                <a:cubicBezTo>
                  <a:pt x="35" y="72"/>
                  <a:pt x="33" y="71"/>
                  <a:pt x="33" y="70"/>
                </a:cubicBezTo>
                <a:cubicBezTo>
                  <a:pt x="33" y="69"/>
                  <a:pt x="33" y="68"/>
                  <a:pt x="33" y="67"/>
                </a:cubicBezTo>
                <a:cubicBezTo>
                  <a:pt x="33" y="66"/>
                  <a:pt x="33" y="65"/>
                  <a:pt x="33" y="65"/>
                </a:cubicBezTo>
                <a:cubicBezTo>
                  <a:pt x="32" y="64"/>
                  <a:pt x="32" y="63"/>
                  <a:pt x="31" y="63"/>
                </a:cubicBezTo>
                <a:cubicBezTo>
                  <a:pt x="30" y="62"/>
                  <a:pt x="29" y="63"/>
                  <a:pt x="29" y="62"/>
                </a:cubicBezTo>
                <a:cubicBezTo>
                  <a:pt x="29" y="61"/>
                  <a:pt x="29" y="60"/>
                  <a:pt x="28" y="60"/>
                </a:cubicBezTo>
                <a:cubicBezTo>
                  <a:pt x="28" y="58"/>
                  <a:pt x="28" y="57"/>
                  <a:pt x="28" y="56"/>
                </a:cubicBezTo>
                <a:cubicBezTo>
                  <a:pt x="28" y="55"/>
                  <a:pt x="28" y="54"/>
                  <a:pt x="28" y="53"/>
                </a:cubicBezTo>
                <a:cubicBezTo>
                  <a:pt x="29" y="52"/>
                  <a:pt x="30" y="51"/>
                  <a:pt x="30" y="50"/>
                </a:cubicBezTo>
                <a:cubicBezTo>
                  <a:pt x="30" y="50"/>
                  <a:pt x="30" y="49"/>
                  <a:pt x="31" y="48"/>
                </a:cubicBezTo>
                <a:cubicBezTo>
                  <a:pt x="32" y="47"/>
                  <a:pt x="33" y="46"/>
                  <a:pt x="34" y="45"/>
                </a:cubicBezTo>
                <a:cubicBezTo>
                  <a:pt x="35" y="44"/>
                  <a:pt x="36" y="42"/>
                  <a:pt x="37" y="41"/>
                </a:cubicBezTo>
                <a:cubicBezTo>
                  <a:pt x="37" y="40"/>
                  <a:pt x="37" y="39"/>
                  <a:pt x="37" y="39"/>
                </a:cubicBezTo>
                <a:cubicBezTo>
                  <a:pt x="37" y="38"/>
                  <a:pt x="36" y="37"/>
                  <a:pt x="36" y="36"/>
                </a:cubicBezTo>
                <a:cubicBezTo>
                  <a:pt x="36" y="35"/>
                  <a:pt x="37" y="35"/>
                  <a:pt x="37" y="35"/>
                </a:cubicBezTo>
                <a:cubicBezTo>
                  <a:pt x="37" y="34"/>
                  <a:pt x="37" y="33"/>
                  <a:pt x="37" y="33"/>
                </a:cubicBezTo>
                <a:cubicBezTo>
                  <a:pt x="37" y="32"/>
                  <a:pt x="37" y="31"/>
                  <a:pt x="37" y="30"/>
                </a:cubicBezTo>
                <a:cubicBezTo>
                  <a:pt x="37" y="30"/>
                  <a:pt x="38" y="29"/>
                  <a:pt x="38" y="28"/>
                </a:cubicBezTo>
                <a:cubicBezTo>
                  <a:pt x="37" y="27"/>
                  <a:pt x="36" y="29"/>
                  <a:pt x="35" y="28"/>
                </a:cubicBezTo>
                <a:cubicBezTo>
                  <a:pt x="35" y="28"/>
                  <a:pt x="35" y="27"/>
                  <a:pt x="36" y="26"/>
                </a:cubicBezTo>
                <a:cubicBezTo>
                  <a:pt x="36" y="26"/>
                  <a:pt x="35" y="25"/>
                  <a:pt x="35" y="25"/>
                </a:cubicBezTo>
                <a:cubicBezTo>
                  <a:pt x="35" y="25"/>
                  <a:pt x="36" y="24"/>
                  <a:pt x="36" y="24"/>
                </a:cubicBezTo>
                <a:cubicBezTo>
                  <a:pt x="36" y="23"/>
                  <a:pt x="35" y="22"/>
                  <a:pt x="35" y="22"/>
                </a:cubicBezTo>
                <a:cubicBezTo>
                  <a:pt x="45" y="14"/>
                  <a:pt x="57" y="8"/>
                  <a:pt x="71" y="5"/>
                </a:cubicBezTo>
                <a:cubicBezTo>
                  <a:pt x="71" y="5"/>
                  <a:pt x="71" y="5"/>
                  <a:pt x="71" y="5"/>
                </a:cubicBezTo>
                <a:cubicBezTo>
                  <a:pt x="71" y="6"/>
                  <a:pt x="71" y="6"/>
                  <a:pt x="71" y="6"/>
                </a:cubicBezTo>
                <a:cubicBezTo>
                  <a:pt x="72" y="6"/>
                  <a:pt x="73" y="6"/>
                  <a:pt x="74" y="6"/>
                </a:cubicBezTo>
                <a:cubicBezTo>
                  <a:pt x="75" y="6"/>
                  <a:pt x="75" y="6"/>
                  <a:pt x="76" y="6"/>
                </a:cubicBezTo>
                <a:cubicBezTo>
                  <a:pt x="78" y="6"/>
                  <a:pt x="80" y="8"/>
                  <a:pt x="82" y="7"/>
                </a:cubicBezTo>
                <a:cubicBezTo>
                  <a:pt x="82" y="7"/>
                  <a:pt x="82" y="6"/>
                  <a:pt x="82" y="6"/>
                </a:cubicBezTo>
                <a:cubicBezTo>
                  <a:pt x="82" y="5"/>
                  <a:pt x="83" y="5"/>
                  <a:pt x="83" y="4"/>
                </a:cubicBezTo>
                <a:cubicBezTo>
                  <a:pt x="84" y="4"/>
                  <a:pt x="84" y="4"/>
                  <a:pt x="85" y="4"/>
                </a:cubicBezTo>
                <a:cubicBezTo>
                  <a:pt x="87" y="4"/>
                  <a:pt x="89" y="4"/>
                  <a:pt x="91" y="4"/>
                </a:cubicBezTo>
                <a:cubicBezTo>
                  <a:pt x="91" y="0"/>
                  <a:pt x="91" y="0"/>
                  <a:pt x="91" y="0"/>
                </a:cubicBezTo>
                <a:cubicBezTo>
                  <a:pt x="89" y="0"/>
                  <a:pt x="88" y="0"/>
                  <a:pt x="87" y="0"/>
                </a:cubicBezTo>
                <a:cubicBezTo>
                  <a:pt x="86" y="0"/>
                  <a:pt x="86" y="0"/>
                  <a:pt x="85" y="0"/>
                </a:cubicBezTo>
                <a:cubicBezTo>
                  <a:pt x="84" y="0"/>
                  <a:pt x="83" y="0"/>
                  <a:pt x="82" y="0"/>
                </a:cubicBezTo>
                <a:cubicBezTo>
                  <a:pt x="74" y="0"/>
                  <a:pt x="65" y="1"/>
                  <a:pt x="58" y="4"/>
                </a:cubicBezTo>
                <a:cubicBezTo>
                  <a:pt x="56" y="4"/>
                  <a:pt x="55" y="5"/>
                  <a:pt x="54" y="5"/>
                </a:cubicBezTo>
                <a:cubicBezTo>
                  <a:pt x="53" y="6"/>
                  <a:pt x="53" y="6"/>
                  <a:pt x="53" y="6"/>
                </a:cubicBezTo>
                <a:cubicBezTo>
                  <a:pt x="52" y="6"/>
                  <a:pt x="51" y="7"/>
                  <a:pt x="50" y="7"/>
                </a:cubicBezTo>
                <a:cubicBezTo>
                  <a:pt x="49" y="8"/>
                  <a:pt x="47" y="8"/>
                  <a:pt x="46" y="9"/>
                </a:cubicBezTo>
                <a:cubicBezTo>
                  <a:pt x="45" y="10"/>
                  <a:pt x="44" y="10"/>
                  <a:pt x="43" y="11"/>
                </a:cubicBezTo>
                <a:cubicBezTo>
                  <a:pt x="38" y="14"/>
                  <a:pt x="33" y="17"/>
                  <a:pt x="29" y="20"/>
                </a:cubicBezTo>
                <a:cubicBezTo>
                  <a:pt x="29" y="21"/>
                  <a:pt x="28" y="21"/>
                  <a:pt x="28" y="22"/>
                </a:cubicBezTo>
                <a:cubicBezTo>
                  <a:pt x="27" y="23"/>
                  <a:pt x="26" y="24"/>
                  <a:pt x="25" y="25"/>
                </a:cubicBezTo>
                <a:cubicBezTo>
                  <a:pt x="24" y="25"/>
                  <a:pt x="23" y="26"/>
                  <a:pt x="22" y="27"/>
                </a:cubicBezTo>
                <a:cubicBezTo>
                  <a:pt x="21" y="29"/>
                  <a:pt x="19" y="31"/>
                  <a:pt x="18" y="32"/>
                </a:cubicBezTo>
                <a:cubicBezTo>
                  <a:pt x="15" y="35"/>
                  <a:pt x="13" y="39"/>
                  <a:pt x="11" y="42"/>
                </a:cubicBezTo>
                <a:cubicBezTo>
                  <a:pt x="10" y="44"/>
                  <a:pt x="10" y="45"/>
                  <a:pt x="9" y="46"/>
                </a:cubicBezTo>
                <a:cubicBezTo>
                  <a:pt x="9" y="47"/>
                  <a:pt x="9" y="47"/>
                  <a:pt x="8" y="48"/>
                </a:cubicBezTo>
                <a:cubicBezTo>
                  <a:pt x="7" y="50"/>
                  <a:pt x="6" y="52"/>
                  <a:pt x="6" y="54"/>
                </a:cubicBezTo>
                <a:cubicBezTo>
                  <a:pt x="5" y="54"/>
                  <a:pt x="5" y="55"/>
                  <a:pt x="5" y="55"/>
                </a:cubicBezTo>
                <a:cubicBezTo>
                  <a:pt x="4" y="58"/>
                  <a:pt x="3" y="61"/>
                  <a:pt x="3" y="63"/>
                </a:cubicBezTo>
                <a:cubicBezTo>
                  <a:pt x="2" y="65"/>
                  <a:pt x="2" y="66"/>
                  <a:pt x="2" y="68"/>
                </a:cubicBezTo>
                <a:close/>
                <a:moveTo>
                  <a:pt x="91" y="66"/>
                </a:moveTo>
                <a:cubicBezTo>
                  <a:pt x="91" y="106"/>
                  <a:pt x="91" y="106"/>
                  <a:pt x="91" y="106"/>
                </a:cubicBezTo>
                <a:cubicBezTo>
                  <a:pt x="91" y="106"/>
                  <a:pt x="90" y="106"/>
                  <a:pt x="90" y="106"/>
                </a:cubicBezTo>
                <a:cubicBezTo>
                  <a:pt x="89" y="106"/>
                  <a:pt x="89" y="105"/>
                  <a:pt x="88" y="105"/>
                </a:cubicBezTo>
                <a:cubicBezTo>
                  <a:pt x="86" y="104"/>
                  <a:pt x="85" y="106"/>
                  <a:pt x="83" y="106"/>
                </a:cubicBezTo>
                <a:cubicBezTo>
                  <a:pt x="81" y="106"/>
                  <a:pt x="79" y="103"/>
                  <a:pt x="79" y="102"/>
                </a:cubicBezTo>
                <a:cubicBezTo>
                  <a:pt x="79" y="101"/>
                  <a:pt x="80" y="99"/>
                  <a:pt x="80" y="98"/>
                </a:cubicBezTo>
                <a:cubicBezTo>
                  <a:pt x="80" y="97"/>
                  <a:pt x="81" y="97"/>
                  <a:pt x="81" y="96"/>
                </a:cubicBezTo>
                <a:cubicBezTo>
                  <a:pt x="81" y="95"/>
                  <a:pt x="79" y="94"/>
                  <a:pt x="78" y="94"/>
                </a:cubicBezTo>
                <a:cubicBezTo>
                  <a:pt x="77" y="94"/>
                  <a:pt x="74" y="95"/>
                  <a:pt x="72" y="94"/>
                </a:cubicBezTo>
                <a:cubicBezTo>
                  <a:pt x="72" y="93"/>
                  <a:pt x="73" y="93"/>
                  <a:pt x="73" y="92"/>
                </a:cubicBezTo>
                <a:cubicBezTo>
                  <a:pt x="73" y="92"/>
                  <a:pt x="73" y="91"/>
                  <a:pt x="73" y="91"/>
                </a:cubicBezTo>
                <a:cubicBezTo>
                  <a:pt x="73" y="90"/>
                  <a:pt x="74" y="90"/>
                  <a:pt x="74" y="89"/>
                </a:cubicBezTo>
                <a:cubicBezTo>
                  <a:pt x="74" y="89"/>
                  <a:pt x="74" y="88"/>
                  <a:pt x="75" y="88"/>
                </a:cubicBezTo>
                <a:cubicBezTo>
                  <a:pt x="75" y="87"/>
                  <a:pt x="75" y="86"/>
                  <a:pt x="75" y="86"/>
                </a:cubicBezTo>
                <a:cubicBezTo>
                  <a:pt x="75" y="85"/>
                  <a:pt x="75" y="85"/>
                  <a:pt x="75" y="84"/>
                </a:cubicBezTo>
                <a:cubicBezTo>
                  <a:pt x="73" y="84"/>
                  <a:pt x="72" y="84"/>
                  <a:pt x="71" y="85"/>
                </a:cubicBezTo>
                <a:cubicBezTo>
                  <a:pt x="69" y="86"/>
                  <a:pt x="70" y="88"/>
                  <a:pt x="68" y="89"/>
                </a:cubicBezTo>
                <a:cubicBezTo>
                  <a:pt x="67" y="89"/>
                  <a:pt x="66" y="89"/>
                  <a:pt x="65" y="89"/>
                </a:cubicBezTo>
                <a:cubicBezTo>
                  <a:pt x="65" y="89"/>
                  <a:pt x="64" y="90"/>
                  <a:pt x="63" y="90"/>
                </a:cubicBezTo>
                <a:cubicBezTo>
                  <a:pt x="63" y="90"/>
                  <a:pt x="61" y="89"/>
                  <a:pt x="61" y="89"/>
                </a:cubicBezTo>
                <a:cubicBezTo>
                  <a:pt x="60" y="88"/>
                  <a:pt x="59" y="86"/>
                  <a:pt x="59" y="85"/>
                </a:cubicBezTo>
                <a:cubicBezTo>
                  <a:pt x="58" y="83"/>
                  <a:pt x="59" y="80"/>
                  <a:pt x="60" y="78"/>
                </a:cubicBezTo>
                <a:cubicBezTo>
                  <a:pt x="60" y="78"/>
                  <a:pt x="61" y="78"/>
                  <a:pt x="61" y="77"/>
                </a:cubicBezTo>
                <a:cubicBezTo>
                  <a:pt x="61" y="77"/>
                  <a:pt x="61" y="76"/>
                  <a:pt x="61" y="75"/>
                </a:cubicBezTo>
                <a:cubicBezTo>
                  <a:pt x="62" y="74"/>
                  <a:pt x="63" y="73"/>
                  <a:pt x="64" y="72"/>
                </a:cubicBezTo>
                <a:cubicBezTo>
                  <a:pt x="66" y="72"/>
                  <a:pt x="67" y="70"/>
                  <a:pt x="68" y="70"/>
                </a:cubicBezTo>
                <a:cubicBezTo>
                  <a:pt x="69" y="70"/>
                  <a:pt x="70" y="71"/>
                  <a:pt x="71" y="71"/>
                </a:cubicBezTo>
                <a:cubicBezTo>
                  <a:pt x="72" y="71"/>
                  <a:pt x="72" y="71"/>
                  <a:pt x="73" y="71"/>
                </a:cubicBezTo>
                <a:cubicBezTo>
                  <a:pt x="75" y="72"/>
                  <a:pt x="75" y="70"/>
                  <a:pt x="76" y="69"/>
                </a:cubicBezTo>
                <a:cubicBezTo>
                  <a:pt x="78" y="70"/>
                  <a:pt x="79" y="69"/>
                  <a:pt x="80" y="69"/>
                </a:cubicBezTo>
                <a:cubicBezTo>
                  <a:pt x="81" y="69"/>
                  <a:pt x="82" y="70"/>
                  <a:pt x="82" y="70"/>
                </a:cubicBezTo>
                <a:cubicBezTo>
                  <a:pt x="83" y="71"/>
                  <a:pt x="83" y="70"/>
                  <a:pt x="84" y="70"/>
                </a:cubicBezTo>
                <a:cubicBezTo>
                  <a:pt x="84" y="70"/>
                  <a:pt x="85" y="71"/>
                  <a:pt x="85" y="72"/>
                </a:cubicBezTo>
                <a:cubicBezTo>
                  <a:pt x="86" y="73"/>
                  <a:pt x="85" y="73"/>
                  <a:pt x="85" y="74"/>
                </a:cubicBezTo>
                <a:cubicBezTo>
                  <a:pt x="86" y="75"/>
                  <a:pt x="88" y="75"/>
                  <a:pt x="89" y="76"/>
                </a:cubicBezTo>
                <a:cubicBezTo>
                  <a:pt x="90" y="75"/>
                  <a:pt x="89" y="74"/>
                  <a:pt x="89" y="73"/>
                </a:cubicBezTo>
                <a:cubicBezTo>
                  <a:pt x="89" y="73"/>
                  <a:pt x="89" y="72"/>
                  <a:pt x="89" y="72"/>
                </a:cubicBezTo>
                <a:cubicBezTo>
                  <a:pt x="89" y="71"/>
                  <a:pt x="88" y="71"/>
                  <a:pt x="88" y="70"/>
                </a:cubicBezTo>
                <a:cubicBezTo>
                  <a:pt x="88" y="68"/>
                  <a:pt x="90" y="67"/>
                  <a:pt x="91" y="66"/>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nvGrpSpPr>
          <p:cNvPr id="71" name="Group 70"/>
          <p:cNvGrpSpPr/>
          <p:nvPr/>
        </p:nvGrpSpPr>
        <p:grpSpPr>
          <a:xfrm>
            <a:off x="5184157" y="2365453"/>
            <a:ext cx="222457" cy="223130"/>
            <a:chOff x="6833248" y="2446901"/>
            <a:chExt cx="269645" cy="270460"/>
          </a:xfrm>
        </p:grpSpPr>
        <p:sp>
          <p:nvSpPr>
            <p:cNvPr id="72" name="Oval 347"/>
            <p:cNvSpPr>
              <a:spLocks noChangeArrowheads="1"/>
            </p:cNvSpPr>
            <p:nvPr/>
          </p:nvSpPr>
          <p:spPr bwMode="auto">
            <a:xfrm>
              <a:off x="6833248" y="2446901"/>
              <a:ext cx="269645" cy="270460"/>
            </a:xfrm>
            <a:prstGeom prst="ellipse">
              <a:avLst/>
            </a:prstGeom>
            <a:solidFill>
              <a:srgbClr val="489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73" name="Freeform 370"/>
            <p:cNvSpPr>
              <a:spLocks/>
            </p:cNvSpPr>
            <p:nvPr/>
          </p:nvSpPr>
          <p:spPr bwMode="auto">
            <a:xfrm>
              <a:off x="6861760" y="2462379"/>
              <a:ext cx="211806" cy="218323"/>
            </a:xfrm>
            <a:custGeom>
              <a:avLst/>
              <a:gdLst>
                <a:gd name="T0" fmla="*/ 55 w 110"/>
                <a:gd name="T1" fmla="*/ 0 h 113"/>
                <a:gd name="T2" fmla="*/ 43 w 110"/>
                <a:gd name="T3" fmla="*/ 25 h 113"/>
                <a:gd name="T4" fmla="*/ 43 w 110"/>
                <a:gd name="T5" fmla="*/ 42 h 113"/>
                <a:gd name="T6" fmla="*/ 0 w 110"/>
                <a:gd name="T7" fmla="*/ 60 h 113"/>
                <a:gd name="T8" fmla="*/ 0 w 110"/>
                <a:gd name="T9" fmla="*/ 72 h 113"/>
                <a:gd name="T10" fmla="*/ 43 w 110"/>
                <a:gd name="T11" fmla="*/ 64 h 113"/>
                <a:gd name="T12" fmla="*/ 43 w 110"/>
                <a:gd name="T13" fmla="*/ 88 h 113"/>
                <a:gd name="T14" fmla="*/ 24 w 110"/>
                <a:gd name="T15" fmla="*/ 101 h 113"/>
                <a:gd name="T16" fmla="*/ 24 w 110"/>
                <a:gd name="T17" fmla="*/ 113 h 113"/>
                <a:gd name="T18" fmla="*/ 55 w 110"/>
                <a:gd name="T19" fmla="*/ 103 h 113"/>
                <a:gd name="T20" fmla="*/ 85 w 110"/>
                <a:gd name="T21" fmla="*/ 113 h 113"/>
                <a:gd name="T22" fmla="*/ 85 w 110"/>
                <a:gd name="T23" fmla="*/ 101 h 113"/>
                <a:gd name="T24" fmla="*/ 67 w 110"/>
                <a:gd name="T25" fmla="*/ 88 h 113"/>
                <a:gd name="T26" fmla="*/ 67 w 110"/>
                <a:gd name="T27" fmla="*/ 64 h 113"/>
                <a:gd name="T28" fmla="*/ 110 w 110"/>
                <a:gd name="T29" fmla="*/ 72 h 113"/>
                <a:gd name="T30" fmla="*/ 110 w 110"/>
                <a:gd name="T31" fmla="*/ 60 h 113"/>
                <a:gd name="T32" fmla="*/ 67 w 110"/>
                <a:gd name="T33" fmla="*/ 42 h 113"/>
                <a:gd name="T34" fmla="*/ 67 w 110"/>
                <a:gd name="T35" fmla="*/ 25 h 113"/>
                <a:gd name="T36" fmla="*/ 55 w 110"/>
                <a:gd name="T3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113">
                  <a:moveTo>
                    <a:pt x="55" y="0"/>
                  </a:moveTo>
                  <a:cubicBezTo>
                    <a:pt x="48" y="0"/>
                    <a:pt x="43" y="18"/>
                    <a:pt x="43" y="25"/>
                  </a:cubicBezTo>
                  <a:cubicBezTo>
                    <a:pt x="43" y="42"/>
                    <a:pt x="43" y="42"/>
                    <a:pt x="43" y="42"/>
                  </a:cubicBezTo>
                  <a:cubicBezTo>
                    <a:pt x="0" y="60"/>
                    <a:pt x="0" y="60"/>
                    <a:pt x="0" y="60"/>
                  </a:cubicBezTo>
                  <a:cubicBezTo>
                    <a:pt x="0" y="72"/>
                    <a:pt x="0" y="72"/>
                    <a:pt x="0" y="72"/>
                  </a:cubicBezTo>
                  <a:cubicBezTo>
                    <a:pt x="43" y="64"/>
                    <a:pt x="43" y="64"/>
                    <a:pt x="43" y="64"/>
                  </a:cubicBezTo>
                  <a:cubicBezTo>
                    <a:pt x="43" y="88"/>
                    <a:pt x="43" y="88"/>
                    <a:pt x="43" y="88"/>
                  </a:cubicBezTo>
                  <a:cubicBezTo>
                    <a:pt x="24" y="101"/>
                    <a:pt x="24" y="101"/>
                    <a:pt x="24" y="101"/>
                  </a:cubicBezTo>
                  <a:cubicBezTo>
                    <a:pt x="24" y="113"/>
                    <a:pt x="24" y="113"/>
                    <a:pt x="24" y="113"/>
                  </a:cubicBezTo>
                  <a:cubicBezTo>
                    <a:pt x="55" y="103"/>
                    <a:pt x="55" y="103"/>
                    <a:pt x="55" y="103"/>
                  </a:cubicBezTo>
                  <a:cubicBezTo>
                    <a:pt x="85" y="113"/>
                    <a:pt x="85" y="113"/>
                    <a:pt x="85" y="113"/>
                  </a:cubicBezTo>
                  <a:cubicBezTo>
                    <a:pt x="85" y="101"/>
                    <a:pt x="85" y="101"/>
                    <a:pt x="85" y="101"/>
                  </a:cubicBezTo>
                  <a:cubicBezTo>
                    <a:pt x="67" y="88"/>
                    <a:pt x="67" y="88"/>
                    <a:pt x="67" y="88"/>
                  </a:cubicBezTo>
                  <a:cubicBezTo>
                    <a:pt x="67" y="64"/>
                    <a:pt x="67" y="64"/>
                    <a:pt x="67" y="64"/>
                  </a:cubicBezTo>
                  <a:cubicBezTo>
                    <a:pt x="110" y="72"/>
                    <a:pt x="110" y="72"/>
                    <a:pt x="110" y="72"/>
                  </a:cubicBezTo>
                  <a:cubicBezTo>
                    <a:pt x="110" y="60"/>
                    <a:pt x="110" y="60"/>
                    <a:pt x="110" y="60"/>
                  </a:cubicBezTo>
                  <a:cubicBezTo>
                    <a:pt x="67" y="42"/>
                    <a:pt x="67" y="42"/>
                    <a:pt x="67" y="42"/>
                  </a:cubicBezTo>
                  <a:cubicBezTo>
                    <a:pt x="67" y="25"/>
                    <a:pt x="67" y="25"/>
                    <a:pt x="67" y="25"/>
                  </a:cubicBezTo>
                  <a:cubicBezTo>
                    <a:pt x="67" y="18"/>
                    <a:pt x="62" y="0"/>
                    <a:pt x="55"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sp>
        <p:nvSpPr>
          <p:cNvPr id="74" name="Oval 350"/>
          <p:cNvSpPr>
            <a:spLocks noChangeArrowheads="1"/>
          </p:cNvSpPr>
          <p:nvPr/>
        </p:nvSpPr>
        <p:spPr bwMode="auto">
          <a:xfrm>
            <a:off x="3861509" y="2184664"/>
            <a:ext cx="319236" cy="319236"/>
          </a:xfrm>
          <a:prstGeom prst="ellipse">
            <a:avLst/>
          </a:prstGeom>
          <a:solidFill>
            <a:srgbClr val="BE0F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nvGrpSpPr>
          <p:cNvPr id="75" name="Group 74"/>
          <p:cNvGrpSpPr/>
          <p:nvPr/>
        </p:nvGrpSpPr>
        <p:grpSpPr>
          <a:xfrm>
            <a:off x="3913932" y="2246495"/>
            <a:ext cx="216409" cy="170036"/>
            <a:chOff x="5235743" y="1678694"/>
            <a:chExt cx="288545" cy="226714"/>
          </a:xfrm>
        </p:grpSpPr>
        <p:sp>
          <p:nvSpPr>
            <p:cNvPr id="76" name="Oval 371"/>
            <p:cNvSpPr>
              <a:spLocks noChangeArrowheads="1"/>
            </p:cNvSpPr>
            <p:nvPr/>
          </p:nvSpPr>
          <p:spPr bwMode="auto">
            <a:xfrm>
              <a:off x="5414067" y="1678694"/>
              <a:ext cx="43909" cy="4480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77" name="Freeform 372"/>
            <p:cNvSpPr>
              <a:spLocks noEditPoints="1"/>
            </p:cNvSpPr>
            <p:nvPr/>
          </p:nvSpPr>
          <p:spPr bwMode="auto">
            <a:xfrm>
              <a:off x="5243808" y="1807732"/>
              <a:ext cx="95883" cy="97676"/>
            </a:xfrm>
            <a:custGeom>
              <a:avLst/>
              <a:gdLst>
                <a:gd name="T0" fmla="*/ 23 w 45"/>
                <a:gd name="T1" fmla="*/ 46 h 46"/>
                <a:gd name="T2" fmla="*/ 45 w 45"/>
                <a:gd name="T3" fmla="*/ 23 h 46"/>
                <a:gd name="T4" fmla="*/ 23 w 45"/>
                <a:gd name="T5" fmla="*/ 0 h 46"/>
                <a:gd name="T6" fmla="*/ 23 w 45"/>
                <a:gd name="T7" fmla="*/ 11 h 46"/>
                <a:gd name="T8" fmla="*/ 35 w 45"/>
                <a:gd name="T9" fmla="*/ 23 h 46"/>
                <a:gd name="T10" fmla="*/ 23 w 45"/>
                <a:gd name="T11" fmla="*/ 35 h 46"/>
                <a:gd name="T12" fmla="*/ 23 w 45"/>
                <a:gd name="T13" fmla="*/ 46 h 46"/>
                <a:gd name="T14" fmla="*/ 23 w 45"/>
                <a:gd name="T15" fmla="*/ 0 h 46"/>
                <a:gd name="T16" fmla="*/ 0 w 45"/>
                <a:gd name="T17" fmla="*/ 23 h 46"/>
                <a:gd name="T18" fmla="*/ 23 w 45"/>
                <a:gd name="T19" fmla="*/ 46 h 46"/>
                <a:gd name="T20" fmla="*/ 23 w 45"/>
                <a:gd name="T21" fmla="*/ 46 h 46"/>
                <a:gd name="T22" fmla="*/ 23 w 45"/>
                <a:gd name="T23" fmla="*/ 35 h 46"/>
                <a:gd name="T24" fmla="*/ 23 w 45"/>
                <a:gd name="T25" fmla="*/ 35 h 46"/>
                <a:gd name="T26" fmla="*/ 23 w 45"/>
                <a:gd name="T27" fmla="*/ 35 h 46"/>
                <a:gd name="T28" fmla="*/ 10 w 45"/>
                <a:gd name="T29" fmla="*/ 23 h 46"/>
                <a:gd name="T30" fmla="*/ 23 w 45"/>
                <a:gd name="T31" fmla="*/ 11 h 46"/>
                <a:gd name="T32" fmla="*/ 23 w 45"/>
                <a:gd name="T33" fmla="*/ 11 h 46"/>
                <a:gd name="T34" fmla="*/ 23 w 45"/>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46">
                  <a:moveTo>
                    <a:pt x="23" y="46"/>
                  </a:moveTo>
                  <a:cubicBezTo>
                    <a:pt x="35" y="46"/>
                    <a:pt x="45" y="36"/>
                    <a:pt x="45" y="23"/>
                  </a:cubicBezTo>
                  <a:cubicBezTo>
                    <a:pt x="45" y="11"/>
                    <a:pt x="35" y="0"/>
                    <a:pt x="23" y="0"/>
                  </a:cubicBezTo>
                  <a:cubicBezTo>
                    <a:pt x="23" y="11"/>
                    <a:pt x="23" y="11"/>
                    <a:pt x="23" y="11"/>
                  </a:cubicBezTo>
                  <a:cubicBezTo>
                    <a:pt x="29" y="11"/>
                    <a:pt x="35" y="16"/>
                    <a:pt x="35" y="23"/>
                  </a:cubicBezTo>
                  <a:cubicBezTo>
                    <a:pt x="35" y="30"/>
                    <a:pt x="29" y="35"/>
                    <a:pt x="23" y="35"/>
                  </a:cubicBezTo>
                  <a:lnTo>
                    <a:pt x="23" y="46"/>
                  </a:lnTo>
                  <a:close/>
                  <a:moveTo>
                    <a:pt x="23" y="0"/>
                  </a:moveTo>
                  <a:cubicBezTo>
                    <a:pt x="10" y="0"/>
                    <a:pt x="0" y="11"/>
                    <a:pt x="0" y="23"/>
                  </a:cubicBezTo>
                  <a:cubicBezTo>
                    <a:pt x="0" y="36"/>
                    <a:pt x="10" y="46"/>
                    <a:pt x="23" y="46"/>
                  </a:cubicBezTo>
                  <a:cubicBezTo>
                    <a:pt x="23" y="46"/>
                    <a:pt x="23" y="46"/>
                    <a:pt x="23" y="46"/>
                  </a:cubicBezTo>
                  <a:cubicBezTo>
                    <a:pt x="23" y="35"/>
                    <a:pt x="23" y="35"/>
                    <a:pt x="23" y="35"/>
                  </a:cubicBezTo>
                  <a:cubicBezTo>
                    <a:pt x="23" y="35"/>
                    <a:pt x="23" y="35"/>
                    <a:pt x="23" y="35"/>
                  </a:cubicBezTo>
                  <a:cubicBezTo>
                    <a:pt x="23" y="35"/>
                    <a:pt x="23" y="35"/>
                    <a:pt x="23" y="35"/>
                  </a:cubicBezTo>
                  <a:cubicBezTo>
                    <a:pt x="16" y="35"/>
                    <a:pt x="10" y="30"/>
                    <a:pt x="10" y="23"/>
                  </a:cubicBezTo>
                  <a:cubicBezTo>
                    <a:pt x="10" y="16"/>
                    <a:pt x="16" y="11"/>
                    <a:pt x="23" y="11"/>
                  </a:cubicBezTo>
                  <a:cubicBezTo>
                    <a:pt x="23" y="11"/>
                    <a:pt x="23" y="11"/>
                    <a:pt x="23" y="11"/>
                  </a:cubicBezTo>
                  <a:cubicBezTo>
                    <a:pt x="23" y="0"/>
                    <a:pt x="23" y="0"/>
                    <a:pt x="2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78" name="Freeform 373"/>
            <p:cNvSpPr>
              <a:spLocks/>
            </p:cNvSpPr>
            <p:nvPr/>
          </p:nvSpPr>
          <p:spPr bwMode="auto">
            <a:xfrm>
              <a:off x="5235743" y="1787122"/>
              <a:ext cx="114701" cy="40325"/>
            </a:xfrm>
            <a:custGeom>
              <a:avLst/>
              <a:gdLst>
                <a:gd name="T0" fmla="*/ 4 w 54"/>
                <a:gd name="T1" fmla="*/ 19 h 19"/>
                <a:gd name="T2" fmla="*/ 7 w 54"/>
                <a:gd name="T3" fmla="*/ 17 h 19"/>
                <a:gd name="T4" fmla="*/ 27 w 54"/>
                <a:gd name="T5" fmla="*/ 7 h 19"/>
                <a:gd name="T6" fmla="*/ 47 w 54"/>
                <a:gd name="T7" fmla="*/ 17 h 19"/>
                <a:gd name="T8" fmla="*/ 52 w 54"/>
                <a:gd name="T9" fmla="*/ 18 h 19"/>
                <a:gd name="T10" fmla="*/ 53 w 54"/>
                <a:gd name="T11" fmla="*/ 14 h 19"/>
                <a:gd name="T12" fmla="*/ 27 w 54"/>
                <a:gd name="T13" fmla="*/ 0 h 19"/>
                <a:gd name="T14" fmla="*/ 1 w 54"/>
                <a:gd name="T15" fmla="*/ 14 h 19"/>
                <a:gd name="T16" fmla="*/ 2 w 54"/>
                <a:gd name="T17" fmla="*/ 18 h 19"/>
                <a:gd name="T18" fmla="*/ 4 w 5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9">
                  <a:moveTo>
                    <a:pt x="4" y="19"/>
                  </a:moveTo>
                  <a:cubicBezTo>
                    <a:pt x="5" y="19"/>
                    <a:pt x="6" y="18"/>
                    <a:pt x="7" y="17"/>
                  </a:cubicBezTo>
                  <a:cubicBezTo>
                    <a:pt x="11" y="11"/>
                    <a:pt x="19" y="7"/>
                    <a:pt x="27" y="7"/>
                  </a:cubicBezTo>
                  <a:cubicBezTo>
                    <a:pt x="35" y="7"/>
                    <a:pt x="42" y="11"/>
                    <a:pt x="47" y="17"/>
                  </a:cubicBezTo>
                  <a:cubicBezTo>
                    <a:pt x="48" y="19"/>
                    <a:pt x="50" y="19"/>
                    <a:pt x="52" y="18"/>
                  </a:cubicBezTo>
                  <a:cubicBezTo>
                    <a:pt x="53" y="17"/>
                    <a:pt x="54" y="15"/>
                    <a:pt x="53" y="14"/>
                  </a:cubicBezTo>
                  <a:cubicBezTo>
                    <a:pt x="47" y="5"/>
                    <a:pt x="37" y="0"/>
                    <a:pt x="27" y="0"/>
                  </a:cubicBezTo>
                  <a:cubicBezTo>
                    <a:pt x="16" y="0"/>
                    <a:pt x="7" y="5"/>
                    <a:pt x="1" y="14"/>
                  </a:cubicBezTo>
                  <a:cubicBezTo>
                    <a:pt x="0" y="15"/>
                    <a:pt x="0" y="17"/>
                    <a:pt x="2" y="18"/>
                  </a:cubicBezTo>
                  <a:cubicBezTo>
                    <a:pt x="2" y="19"/>
                    <a:pt x="3" y="19"/>
                    <a:pt x="4" y="19"/>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79" name="Freeform 374"/>
            <p:cNvSpPr>
              <a:spLocks noEditPoints="1"/>
            </p:cNvSpPr>
            <p:nvPr/>
          </p:nvSpPr>
          <p:spPr bwMode="auto">
            <a:xfrm>
              <a:off x="5417652" y="1807732"/>
              <a:ext cx="97676" cy="97676"/>
            </a:xfrm>
            <a:custGeom>
              <a:avLst/>
              <a:gdLst>
                <a:gd name="T0" fmla="*/ 23 w 46"/>
                <a:gd name="T1" fmla="*/ 46 h 46"/>
                <a:gd name="T2" fmla="*/ 46 w 46"/>
                <a:gd name="T3" fmla="*/ 23 h 46"/>
                <a:gd name="T4" fmla="*/ 23 w 46"/>
                <a:gd name="T5" fmla="*/ 0 h 46"/>
                <a:gd name="T6" fmla="*/ 23 w 46"/>
                <a:gd name="T7" fmla="*/ 11 h 46"/>
                <a:gd name="T8" fmla="*/ 35 w 46"/>
                <a:gd name="T9" fmla="*/ 23 h 46"/>
                <a:gd name="T10" fmla="*/ 23 w 46"/>
                <a:gd name="T11" fmla="*/ 35 h 46"/>
                <a:gd name="T12" fmla="*/ 23 w 46"/>
                <a:gd name="T13" fmla="*/ 46 h 46"/>
                <a:gd name="T14" fmla="*/ 23 w 46"/>
                <a:gd name="T15" fmla="*/ 35 h 46"/>
                <a:gd name="T16" fmla="*/ 23 w 46"/>
                <a:gd name="T17" fmla="*/ 35 h 46"/>
                <a:gd name="T18" fmla="*/ 23 w 46"/>
                <a:gd name="T19" fmla="*/ 0 h 46"/>
                <a:gd name="T20" fmla="*/ 0 w 46"/>
                <a:gd name="T21" fmla="*/ 23 h 46"/>
                <a:gd name="T22" fmla="*/ 23 w 46"/>
                <a:gd name="T23" fmla="*/ 46 h 46"/>
                <a:gd name="T24" fmla="*/ 23 w 46"/>
                <a:gd name="T25" fmla="*/ 35 h 46"/>
                <a:gd name="T26" fmla="*/ 23 w 46"/>
                <a:gd name="T27" fmla="*/ 35 h 46"/>
                <a:gd name="T28" fmla="*/ 10 w 46"/>
                <a:gd name="T29" fmla="*/ 23 h 46"/>
                <a:gd name="T30" fmla="*/ 23 w 46"/>
                <a:gd name="T31" fmla="*/ 11 h 46"/>
                <a:gd name="T32" fmla="*/ 23 w 46"/>
                <a:gd name="T3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6">
                  <a:moveTo>
                    <a:pt x="23" y="46"/>
                  </a:moveTo>
                  <a:cubicBezTo>
                    <a:pt x="35" y="46"/>
                    <a:pt x="46" y="36"/>
                    <a:pt x="46" y="23"/>
                  </a:cubicBezTo>
                  <a:cubicBezTo>
                    <a:pt x="46" y="11"/>
                    <a:pt x="35" y="0"/>
                    <a:pt x="23" y="0"/>
                  </a:cubicBezTo>
                  <a:cubicBezTo>
                    <a:pt x="23" y="11"/>
                    <a:pt x="23" y="11"/>
                    <a:pt x="23" y="11"/>
                  </a:cubicBezTo>
                  <a:cubicBezTo>
                    <a:pt x="29" y="11"/>
                    <a:pt x="35" y="16"/>
                    <a:pt x="35" y="23"/>
                  </a:cubicBezTo>
                  <a:cubicBezTo>
                    <a:pt x="35" y="30"/>
                    <a:pt x="29" y="35"/>
                    <a:pt x="23" y="35"/>
                  </a:cubicBezTo>
                  <a:cubicBezTo>
                    <a:pt x="23" y="46"/>
                    <a:pt x="23" y="46"/>
                    <a:pt x="23" y="46"/>
                  </a:cubicBezTo>
                  <a:close/>
                  <a:moveTo>
                    <a:pt x="23" y="35"/>
                  </a:moveTo>
                  <a:cubicBezTo>
                    <a:pt x="23" y="35"/>
                    <a:pt x="23" y="35"/>
                    <a:pt x="23" y="35"/>
                  </a:cubicBezTo>
                  <a:moveTo>
                    <a:pt x="23" y="0"/>
                  </a:moveTo>
                  <a:cubicBezTo>
                    <a:pt x="10" y="0"/>
                    <a:pt x="0" y="11"/>
                    <a:pt x="0" y="23"/>
                  </a:cubicBezTo>
                  <a:cubicBezTo>
                    <a:pt x="0" y="36"/>
                    <a:pt x="10" y="46"/>
                    <a:pt x="23" y="46"/>
                  </a:cubicBezTo>
                  <a:cubicBezTo>
                    <a:pt x="23" y="35"/>
                    <a:pt x="23" y="35"/>
                    <a:pt x="23" y="35"/>
                  </a:cubicBezTo>
                  <a:cubicBezTo>
                    <a:pt x="23" y="35"/>
                    <a:pt x="23" y="35"/>
                    <a:pt x="23" y="35"/>
                  </a:cubicBezTo>
                  <a:cubicBezTo>
                    <a:pt x="16" y="35"/>
                    <a:pt x="10" y="30"/>
                    <a:pt x="10" y="23"/>
                  </a:cubicBezTo>
                  <a:cubicBezTo>
                    <a:pt x="10" y="16"/>
                    <a:pt x="16" y="11"/>
                    <a:pt x="23" y="11"/>
                  </a:cubicBezTo>
                  <a:lnTo>
                    <a:pt x="2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80" name="Freeform 375"/>
            <p:cNvSpPr>
              <a:spLocks/>
            </p:cNvSpPr>
            <p:nvPr/>
          </p:nvSpPr>
          <p:spPr bwMode="auto">
            <a:xfrm>
              <a:off x="5409587" y="1787122"/>
              <a:ext cx="114701" cy="40325"/>
            </a:xfrm>
            <a:custGeom>
              <a:avLst/>
              <a:gdLst>
                <a:gd name="T0" fmla="*/ 27 w 54"/>
                <a:gd name="T1" fmla="*/ 0 h 19"/>
                <a:gd name="T2" fmla="*/ 1 w 54"/>
                <a:gd name="T3" fmla="*/ 14 h 19"/>
                <a:gd name="T4" fmla="*/ 2 w 54"/>
                <a:gd name="T5" fmla="*/ 18 h 19"/>
                <a:gd name="T6" fmla="*/ 4 w 54"/>
                <a:gd name="T7" fmla="*/ 19 h 19"/>
                <a:gd name="T8" fmla="*/ 7 w 54"/>
                <a:gd name="T9" fmla="*/ 17 h 19"/>
                <a:gd name="T10" fmla="*/ 27 w 54"/>
                <a:gd name="T11" fmla="*/ 7 h 19"/>
                <a:gd name="T12" fmla="*/ 47 w 54"/>
                <a:gd name="T13" fmla="*/ 17 h 19"/>
                <a:gd name="T14" fmla="*/ 52 w 54"/>
                <a:gd name="T15" fmla="*/ 18 h 19"/>
                <a:gd name="T16" fmla="*/ 53 w 54"/>
                <a:gd name="T17" fmla="*/ 14 h 19"/>
                <a:gd name="T18" fmla="*/ 27 w 54"/>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9">
                  <a:moveTo>
                    <a:pt x="27" y="0"/>
                  </a:moveTo>
                  <a:cubicBezTo>
                    <a:pt x="16" y="0"/>
                    <a:pt x="7" y="5"/>
                    <a:pt x="1" y="14"/>
                  </a:cubicBezTo>
                  <a:cubicBezTo>
                    <a:pt x="0" y="15"/>
                    <a:pt x="0" y="17"/>
                    <a:pt x="2" y="18"/>
                  </a:cubicBezTo>
                  <a:cubicBezTo>
                    <a:pt x="2" y="19"/>
                    <a:pt x="3" y="19"/>
                    <a:pt x="4" y="19"/>
                  </a:cubicBezTo>
                  <a:cubicBezTo>
                    <a:pt x="5" y="19"/>
                    <a:pt x="6" y="18"/>
                    <a:pt x="7" y="17"/>
                  </a:cubicBezTo>
                  <a:cubicBezTo>
                    <a:pt x="11" y="11"/>
                    <a:pt x="19" y="7"/>
                    <a:pt x="27" y="7"/>
                  </a:cubicBezTo>
                  <a:cubicBezTo>
                    <a:pt x="35" y="7"/>
                    <a:pt x="42" y="11"/>
                    <a:pt x="47" y="17"/>
                  </a:cubicBezTo>
                  <a:cubicBezTo>
                    <a:pt x="48" y="19"/>
                    <a:pt x="50" y="19"/>
                    <a:pt x="52" y="18"/>
                  </a:cubicBezTo>
                  <a:cubicBezTo>
                    <a:pt x="53" y="17"/>
                    <a:pt x="54" y="15"/>
                    <a:pt x="53" y="14"/>
                  </a:cubicBezTo>
                  <a:cubicBezTo>
                    <a:pt x="47" y="5"/>
                    <a:pt x="37" y="0"/>
                    <a:pt x="27"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81" name="Freeform 376"/>
            <p:cNvSpPr>
              <a:spLocks/>
            </p:cNvSpPr>
            <p:nvPr/>
          </p:nvSpPr>
          <p:spPr bwMode="auto">
            <a:xfrm>
              <a:off x="5324457" y="1704681"/>
              <a:ext cx="167571" cy="196246"/>
            </a:xfrm>
            <a:custGeom>
              <a:avLst/>
              <a:gdLst>
                <a:gd name="T0" fmla="*/ 53 w 79"/>
                <a:gd name="T1" fmla="*/ 34 h 93"/>
                <a:gd name="T2" fmla="*/ 56 w 79"/>
                <a:gd name="T3" fmla="*/ 35 h 93"/>
                <a:gd name="T4" fmla="*/ 76 w 79"/>
                <a:gd name="T5" fmla="*/ 26 h 93"/>
                <a:gd name="T6" fmla="*/ 78 w 79"/>
                <a:gd name="T7" fmla="*/ 19 h 93"/>
                <a:gd name="T8" fmla="*/ 72 w 79"/>
                <a:gd name="T9" fmla="*/ 17 h 93"/>
                <a:gd name="T10" fmla="*/ 58 w 79"/>
                <a:gd name="T11" fmla="*/ 23 h 93"/>
                <a:gd name="T12" fmla="*/ 56 w 79"/>
                <a:gd name="T13" fmla="*/ 23 h 93"/>
                <a:gd name="T14" fmla="*/ 34 w 79"/>
                <a:gd name="T15" fmla="*/ 1 h 93"/>
                <a:gd name="T16" fmla="*/ 31 w 79"/>
                <a:gd name="T17" fmla="*/ 1 h 93"/>
                <a:gd name="T18" fmla="*/ 0 w 79"/>
                <a:gd name="T19" fmla="*/ 32 h 93"/>
                <a:gd name="T20" fmla="*/ 0 w 79"/>
                <a:gd name="T21" fmla="*/ 34 h 93"/>
                <a:gd name="T22" fmla="*/ 21 w 79"/>
                <a:gd name="T23" fmla="*/ 52 h 93"/>
                <a:gd name="T24" fmla="*/ 22 w 79"/>
                <a:gd name="T25" fmla="*/ 55 h 93"/>
                <a:gd name="T26" fmla="*/ 11 w 79"/>
                <a:gd name="T27" fmla="*/ 78 h 93"/>
                <a:gd name="T28" fmla="*/ 12 w 79"/>
                <a:gd name="T29" fmla="*/ 81 h 93"/>
                <a:gd name="T30" fmla="*/ 19 w 79"/>
                <a:gd name="T31" fmla="*/ 90 h 93"/>
                <a:gd name="T32" fmla="*/ 24 w 79"/>
                <a:gd name="T33" fmla="*/ 93 h 93"/>
                <a:gd name="T34" fmla="*/ 28 w 79"/>
                <a:gd name="T35" fmla="*/ 92 h 93"/>
                <a:gd name="T36" fmla="*/ 29 w 79"/>
                <a:gd name="T37" fmla="*/ 83 h 93"/>
                <a:gd name="T38" fmla="*/ 27 w 79"/>
                <a:gd name="T39" fmla="*/ 79 h 93"/>
                <a:gd name="T40" fmla="*/ 27 w 79"/>
                <a:gd name="T41" fmla="*/ 76 h 93"/>
                <a:gd name="T42" fmla="*/ 37 w 79"/>
                <a:gd name="T43" fmla="*/ 51 h 93"/>
                <a:gd name="T44" fmla="*/ 37 w 79"/>
                <a:gd name="T45" fmla="*/ 49 h 93"/>
                <a:gd name="T46" fmla="*/ 25 w 79"/>
                <a:gd name="T47" fmla="*/ 37 h 93"/>
                <a:gd name="T48" fmla="*/ 25 w 79"/>
                <a:gd name="T49" fmla="*/ 35 h 93"/>
                <a:gd name="T50" fmla="*/ 39 w 79"/>
                <a:gd name="T51" fmla="*/ 22 h 93"/>
                <a:gd name="T52" fmla="*/ 41 w 79"/>
                <a:gd name="T53" fmla="*/ 22 h 93"/>
                <a:gd name="T54" fmla="*/ 53 w 79"/>
                <a:gd name="T55" fmla="*/ 3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 h="93">
                  <a:moveTo>
                    <a:pt x="53" y="34"/>
                  </a:moveTo>
                  <a:cubicBezTo>
                    <a:pt x="54" y="35"/>
                    <a:pt x="55" y="35"/>
                    <a:pt x="56" y="35"/>
                  </a:cubicBezTo>
                  <a:cubicBezTo>
                    <a:pt x="76" y="26"/>
                    <a:pt x="76" y="26"/>
                    <a:pt x="76" y="26"/>
                  </a:cubicBezTo>
                  <a:cubicBezTo>
                    <a:pt x="78" y="24"/>
                    <a:pt x="79" y="21"/>
                    <a:pt x="78" y="19"/>
                  </a:cubicBezTo>
                  <a:cubicBezTo>
                    <a:pt x="77" y="16"/>
                    <a:pt x="74" y="15"/>
                    <a:pt x="72" y="17"/>
                  </a:cubicBezTo>
                  <a:cubicBezTo>
                    <a:pt x="58" y="23"/>
                    <a:pt x="58" y="23"/>
                    <a:pt x="58" y="23"/>
                  </a:cubicBezTo>
                  <a:cubicBezTo>
                    <a:pt x="58" y="24"/>
                    <a:pt x="56" y="23"/>
                    <a:pt x="56" y="23"/>
                  </a:cubicBezTo>
                  <a:cubicBezTo>
                    <a:pt x="34" y="1"/>
                    <a:pt x="34" y="1"/>
                    <a:pt x="34" y="1"/>
                  </a:cubicBezTo>
                  <a:cubicBezTo>
                    <a:pt x="33" y="0"/>
                    <a:pt x="32" y="0"/>
                    <a:pt x="31" y="1"/>
                  </a:cubicBezTo>
                  <a:cubicBezTo>
                    <a:pt x="0" y="32"/>
                    <a:pt x="0" y="32"/>
                    <a:pt x="0" y="32"/>
                  </a:cubicBezTo>
                  <a:cubicBezTo>
                    <a:pt x="0" y="32"/>
                    <a:pt x="0" y="33"/>
                    <a:pt x="0" y="34"/>
                  </a:cubicBezTo>
                  <a:cubicBezTo>
                    <a:pt x="4" y="37"/>
                    <a:pt x="17" y="48"/>
                    <a:pt x="21" y="52"/>
                  </a:cubicBezTo>
                  <a:cubicBezTo>
                    <a:pt x="22" y="53"/>
                    <a:pt x="22" y="54"/>
                    <a:pt x="22" y="55"/>
                  </a:cubicBezTo>
                  <a:cubicBezTo>
                    <a:pt x="11" y="78"/>
                    <a:pt x="11" y="78"/>
                    <a:pt x="11" y="78"/>
                  </a:cubicBezTo>
                  <a:cubicBezTo>
                    <a:pt x="11" y="79"/>
                    <a:pt x="11" y="80"/>
                    <a:pt x="12" y="81"/>
                  </a:cubicBezTo>
                  <a:cubicBezTo>
                    <a:pt x="19" y="90"/>
                    <a:pt x="19" y="90"/>
                    <a:pt x="19" y="90"/>
                  </a:cubicBezTo>
                  <a:cubicBezTo>
                    <a:pt x="20" y="92"/>
                    <a:pt x="22" y="93"/>
                    <a:pt x="24" y="93"/>
                  </a:cubicBezTo>
                  <a:cubicBezTo>
                    <a:pt x="25" y="93"/>
                    <a:pt x="27" y="93"/>
                    <a:pt x="28" y="92"/>
                  </a:cubicBezTo>
                  <a:cubicBezTo>
                    <a:pt x="31" y="90"/>
                    <a:pt x="32" y="86"/>
                    <a:pt x="29" y="83"/>
                  </a:cubicBezTo>
                  <a:cubicBezTo>
                    <a:pt x="27" y="79"/>
                    <a:pt x="27" y="79"/>
                    <a:pt x="27" y="79"/>
                  </a:cubicBezTo>
                  <a:cubicBezTo>
                    <a:pt x="26" y="78"/>
                    <a:pt x="26" y="77"/>
                    <a:pt x="27" y="76"/>
                  </a:cubicBezTo>
                  <a:cubicBezTo>
                    <a:pt x="37" y="51"/>
                    <a:pt x="37" y="51"/>
                    <a:pt x="37" y="51"/>
                  </a:cubicBezTo>
                  <a:cubicBezTo>
                    <a:pt x="38" y="50"/>
                    <a:pt x="37" y="49"/>
                    <a:pt x="37" y="49"/>
                  </a:cubicBezTo>
                  <a:cubicBezTo>
                    <a:pt x="34" y="46"/>
                    <a:pt x="28" y="40"/>
                    <a:pt x="25" y="37"/>
                  </a:cubicBezTo>
                  <a:cubicBezTo>
                    <a:pt x="24" y="37"/>
                    <a:pt x="24" y="36"/>
                    <a:pt x="25" y="35"/>
                  </a:cubicBezTo>
                  <a:cubicBezTo>
                    <a:pt x="39" y="22"/>
                    <a:pt x="39" y="22"/>
                    <a:pt x="39" y="22"/>
                  </a:cubicBezTo>
                  <a:cubicBezTo>
                    <a:pt x="39" y="21"/>
                    <a:pt x="40" y="22"/>
                    <a:pt x="41" y="22"/>
                  </a:cubicBezTo>
                  <a:lnTo>
                    <a:pt x="53" y="3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82" name="Group 81"/>
          <p:cNvGrpSpPr/>
          <p:nvPr/>
        </p:nvGrpSpPr>
        <p:grpSpPr>
          <a:xfrm>
            <a:off x="3651822" y="3534195"/>
            <a:ext cx="222457" cy="223802"/>
            <a:chOff x="4975872" y="3863558"/>
            <a:chExt cx="269645" cy="271275"/>
          </a:xfrm>
        </p:grpSpPr>
        <p:sp>
          <p:nvSpPr>
            <p:cNvPr id="83" name="Oval 351"/>
            <p:cNvSpPr>
              <a:spLocks noChangeArrowheads="1"/>
            </p:cNvSpPr>
            <p:nvPr/>
          </p:nvSpPr>
          <p:spPr bwMode="auto">
            <a:xfrm>
              <a:off x="4975872" y="3863558"/>
              <a:ext cx="269645" cy="271275"/>
            </a:xfrm>
            <a:prstGeom prst="ellipse">
              <a:avLst/>
            </a:prstGeom>
            <a:solidFill>
              <a:srgbClr val="0077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84" name="Freeform 377"/>
            <p:cNvSpPr>
              <a:spLocks noEditPoints="1"/>
            </p:cNvSpPr>
            <p:nvPr/>
          </p:nvSpPr>
          <p:spPr bwMode="auto">
            <a:xfrm>
              <a:off x="5028009" y="3907548"/>
              <a:ext cx="167001" cy="155596"/>
            </a:xfrm>
            <a:custGeom>
              <a:avLst/>
              <a:gdLst>
                <a:gd name="T0" fmla="*/ 78 w 87"/>
                <a:gd name="T1" fmla="*/ 13 h 81"/>
                <a:gd name="T2" fmla="*/ 65 w 87"/>
                <a:gd name="T3" fmla="*/ 0 h 81"/>
                <a:gd name="T4" fmla="*/ 43 w 87"/>
                <a:gd name="T5" fmla="*/ 0 h 81"/>
                <a:gd name="T6" fmla="*/ 43 w 87"/>
                <a:gd name="T7" fmla="*/ 11 h 81"/>
                <a:gd name="T8" fmla="*/ 65 w 87"/>
                <a:gd name="T9" fmla="*/ 11 h 81"/>
                <a:gd name="T10" fmla="*/ 68 w 87"/>
                <a:gd name="T11" fmla="*/ 13 h 81"/>
                <a:gd name="T12" fmla="*/ 68 w 87"/>
                <a:gd name="T13" fmla="*/ 35 h 81"/>
                <a:gd name="T14" fmla="*/ 43 w 87"/>
                <a:gd name="T15" fmla="*/ 35 h 81"/>
                <a:gd name="T16" fmla="*/ 43 w 87"/>
                <a:gd name="T17" fmla="*/ 45 h 81"/>
                <a:gd name="T18" fmla="*/ 43 w 87"/>
                <a:gd name="T19" fmla="*/ 45 h 81"/>
                <a:gd name="T20" fmla="*/ 51 w 87"/>
                <a:gd name="T21" fmla="*/ 53 h 81"/>
                <a:gd name="T22" fmla="*/ 48 w 87"/>
                <a:gd name="T23" fmla="*/ 59 h 81"/>
                <a:gd name="T24" fmla="*/ 47 w 87"/>
                <a:gd name="T25" fmla="*/ 60 h 81"/>
                <a:gd name="T26" fmla="*/ 47 w 87"/>
                <a:gd name="T27" fmla="*/ 70 h 81"/>
                <a:gd name="T28" fmla="*/ 47 w 87"/>
                <a:gd name="T29" fmla="*/ 72 h 81"/>
                <a:gd name="T30" fmla="*/ 47 w 87"/>
                <a:gd name="T31" fmla="*/ 72 h 81"/>
                <a:gd name="T32" fmla="*/ 43 w 87"/>
                <a:gd name="T33" fmla="*/ 72 h 81"/>
                <a:gd name="T34" fmla="*/ 43 w 87"/>
                <a:gd name="T35" fmla="*/ 81 h 81"/>
                <a:gd name="T36" fmla="*/ 87 w 87"/>
                <a:gd name="T37" fmla="*/ 81 h 81"/>
                <a:gd name="T38" fmla="*/ 87 w 87"/>
                <a:gd name="T39" fmla="*/ 35 h 81"/>
                <a:gd name="T40" fmla="*/ 78 w 87"/>
                <a:gd name="T41" fmla="*/ 35 h 81"/>
                <a:gd name="T42" fmla="*/ 78 w 87"/>
                <a:gd name="T43" fmla="*/ 13 h 81"/>
                <a:gd name="T44" fmla="*/ 43 w 87"/>
                <a:gd name="T45" fmla="*/ 0 h 81"/>
                <a:gd name="T46" fmla="*/ 22 w 87"/>
                <a:gd name="T47" fmla="*/ 0 h 81"/>
                <a:gd name="T48" fmla="*/ 9 w 87"/>
                <a:gd name="T49" fmla="*/ 13 h 81"/>
                <a:gd name="T50" fmla="*/ 9 w 87"/>
                <a:gd name="T51" fmla="*/ 35 h 81"/>
                <a:gd name="T52" fmla="*/ 0 w 87"/>
                <a:gd name="T53" fmla="*/ 35 h 81"/>
                <a:gd name="T54" fmla="*/ 0 w 87"/>
                <a:gd name="T55" fmla="*/ 81 h 81"/>
                <a:gd name="T56" fmla="*/ 43 w 87"/>
                <a:gd name="T57" fmla="*/ 81 h 81"/>
                <a:gd name="T58" fmla="*/ 43 w 87"/>
                <a:gd name="T59" fmla="*/ 72 h 81"/>
                <a:gd name="T60" fmla="*/ 40 w 87"/>
                <a:gd name="T61" fmla="*/ 72 h 81"/>
                <a:gd name="T62" fmla="*/ 40 w 87"/>
                <a:gd name="T63" fmla="*/ 70 h 81"/>
                <a:gd name="T64" fmla="*/ 40 w 87"/>
                <a:gd name="T65" fmla="*/ 60 h 81"/>
                <a:gd name="T66" fmla="*/ 39 w 87"/>
                <a:gd name="T67" fmla="*/ 59 h 81"/>
                <a:gd name="T68" fmla="*/ 36 w 87"/>
                <a:gd name="T69" fmla="*/ 53 h 81"/>
                <a:gd name="T70" fmla="*/ 43 w 87"/>
                <a:gd name="T71" fmla="*/ 45 h 81"/>
                <a:gd name="T72" fmla="*/ 43 w 87"/>
                <a:gd name="T73" fmla="*/ 35 h 81"/>
                <a:gd name="T74" fmla="*/ 19 w 87"/>
                <a:gd name="T75" fmla="*/ 35 h 81"/>
                <a:gd name="T76" fmla="*/ 19 w 87"/>
                <a:gd name="T77" fmla="*/ 35 h 81"/>
                <a:gd name="T78" fmla="*/ 19 w 87"/>
                <a:gd name="T79" fmla="*/ 13 h 81"/>
                <a:gd name="T80" fmla="*/ 22 w 87"/>
                <a:gd name="T81" fmla="*/ 11 h 81"/>
                <a:gd name="T82" fmla="*/ 43 w 87"/>
                <a:gd name="T83" fmla="*/ 11 h 81"/>
                <a:gd name="T84" fmla="*/ 43 w 87"/>
                <a:gd name="T8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81">
                  <a:moveTo>
                    <a:pt x="78" y="13"/>
                  </a:moveTo>
                  <a:cubicBezTo>
                    <a:pt x="78" y="6"/>
                    <a:pt x="72" y="0"/>
                    <a:pt x="65" y="0"/>
                  </a:cubicBezTo>
                  <a:cubicBezTo>
                    <a:pt x="43" y="0"/>
                    <a:pt x="43" y="0"/>
                    <a:pt x="43" y="0"/>
                  </a:cubicBezTo>
                  <a:cubicBezTo>
                    <a:pt x="43" y="11"/>
                    <a:pt x="43" y="11"/>
                    <a:pt x="43" y="11"/>
                  </a:cubicBezTo>
                  <a:cubicBezTo>
                    <a:pt x="65" y="11"/>
                    <a:pt x="65" y="11"/>
                    <a:pt x="65" y="11"/>
                  </a:cubicBezTo>
                  <a:cubicBezTo>
                    <a:pt x="67" y="11"/>
                    <a:pt x="68" y="12"/>
                    <a:pt x="68" y="13"/>
                  </a:cubicBezTo>
                  <a:cubicBezTo>
                    <a:pt x="68" y="35"/>
                    <a:pt x="68" y="35"/>
                    <a:pt x="68" y="35"/>
                  </a:cubicBezTo>
                  <a:cubicBezTo>
                    <a:pt x="43" y="35"/>
                    <a:pt x="43" y="35"/>
                    <a:pt x="43" y="35"/>
                  </a:cubicBezTo>
                  <a:cubicBezTo>
                    <a:pt x="43" y="45"/>
                    <a:pt x="43" y="45"/>
                    <a:pt x="43" y="45"/>
                  </a:cubicBezTo>
                  <a:cubicBezTo>
                    <a:pt x="43" y="45"/>
                    <a:pt x="43" y="45"/>
                    <a:pt x="43" y="45"/>
                  </a:cubicBezTo>
                  <a:cubicBezTo>
                    <a:pt x="48" y="45"/>
                    <a:pt x="51" y="49"/>
                    <a:pt x="51" y="53"/>
                  </a:cubicBezTo>
                  <a:cubicBezTo>
                    <a:pt x="51" y="56"/>
                    <a:pt x="50" y="58"/>
                    <a:pt x="48" y="59"/>
                  </a:cubicBezTo>
                  <a:cubicBezTo>
                    <a:pt x="48" y="60"/>
                    <a:pt x="47" y="60"/>
                    <a:pt x="47" y="60"/>
                  </a:cubicBezTo>
                  <a:cubicBezTo>
                    <a:pt x="47" y="70"/>
                    <a:pt x="47" y="70"/>
                    <a:pt x="47" y="70"/>
                  </a:cubicBezTo>
                  <a:cubicBezTo>
                    <a:pt x="47" y="72"/>
                    <a:pt x="47" y="72"/>
                    <a:pt x="47" y="72"/>
                  </a:cubicBezTo>
                  <a:cubicBezTo>
                    <a:pt x="47" y="72"/>
                    <a:pt x="47" y="72"/>
                    <a:pt x="47" y="72"/>
                  </a:cubicBezTo>
                  <a:cubicBezTo>
                    <a:pt x="43" y="72"/>
                    <a:pt x="43" y="72"/>
                    <a:pt x="43" y="72"/>
                  </a:cubicBezTo>
                  <a:cubicBezTo>
                    <a:pt x="43" y="81"/>
                    <a:pt x="43" y="81"/>
                    <a:pt x="43" y="81"/>
                  </a:cubicBezTo>
                  <a:cubicBezTo>
                    <a:pt x="87" y="81"/>
                    <a:pt x="87" y="81"/>
                    <a:pt x="87" y="81"/>
                  </a:cubicBezTo>
                  <a:cubicBezTo>
                    <a:pt x="87" y="35"/>
                    <a:pt x="87" y="35"/>
                    <a:pt x="87" y="35"/>
                  </a:cubicBezTo>
                  <a:cubicBezTo>
                    <a:pt x="78" y="35"/>
                    <a:pt x="78" y="35"/>
                    <a:pt x="78" y="35"/>
                  </a:cubicBezTo>
                  <a:lnTo>
                    <a:pt x="78" y="13"/>
                  </a:lnTo>
                  <a:close/>
                  <a:moveTo>
                    <a:pt x="43" y="0"/>
                  </a:moveTo>
                  <a:cubicBezTo>
                    <a:pt x="22" y="0"/>
                    <a:pt x="22" y="0"/>
                    <a:pt x="22" y="0"/>
                  </a:cubicBezTo>
                  <a:cubicBezTo>
                    <a:pt x="15" y="0"/>
                    <a:pt x="9" y="6"/>
                    <a:pt x="9" y="13"/>
                  </a:cubicBezTo>
                  <a:cubicBezTo>
                    <a:pt x="9" y="35"/>
                    <a:pt x="9" y="35"/>
                    <a:pt x="9" y="35"/>
                  </a:cubicBezTo>
                  <a:cubicBezTo>
                    <a:pt x="0" y="35"/>
                    <a:pt x="0" y="35"/>
                    <a:pt x="0" y="35"/>
                  </a:cubicBezTo>
                  <a:cubicBezTo>
                    <a:pt x="0" y="81"/>
                    <a:pt x="0" y="81"/>
                    <a:pt x="0" y="81"/>
                  </a:cubicBezTo>
                  <a:cubicBezTo>
                    <a:pt x="43" y="81"/>
                    <a:pt x="43" y="81"/>
                    <a:pt x="43" y="81"/>
                  </a:cubicBezTo>
                  <a:cubicBezTo>
                    <a:pt x="43" y="72"/>
                    <a:pt x="43" y="72"/>
                    <a:pt x="43" y="72"/>
                  </a:cubicBezTo>
                  <a:cubicBezTo>
                    <a:pt x="40" y="72"/>
                    <a:pt x="40" y="72"/>
                    <a:pt x="40" y="72"/>
                  </a:cubicBezTo>
                  <a:cubicBezTo>
                    <a:pt x="40" y="70"/>
                    <a:pt x="40" y="70"/>
                    <a:pt x="40" y="70"/>
                  </a:cubicBezTo>
                  <a:cubicBezTo>
                    <a:pt x="40" y="60"/>
                    <a:pt x="40" y="60"/>
                    <a:pt x="40" y="60"/>
                  </a:cubicBezTo>
                  <a:cubicBezTo>
                    <a:pt x="40" y="60"/>
                    <a:pt x="39" y="60"/>
                    <a:pt x="39" y="59"/>
                  </a:cubicBezTo>
                  <a:cubicBezTo>
                    <a:pt x="37" y="58"/>
                    <a:pt x="36" y="56"/>
                    <a:pt x="36" y="53"/>
                  </a:cubicBezTo>
                  <a:cubicBezTo>
                    <a:pt x="36" y="49"/>
                    <a:pt x="39" y="45"/>
                    <a:pt x="43" y="45"/>
                  </a:cubicBezTo>
                  <a:cubicBezTo>
                    <a:pt x="43" y="35"/>
                    <a:pt x="43" y="35"/>
                    <a:pt x="43" y="35"/>
                  </a:cubicBezTo>
                  <a:cubicBezTo>
                    <a:pt x="19" y="35"/>
                    <a:pt x="19" y="35"/>
                    <a:pt x="19" y="35"/>
                  </a:cubicBezTo>
                  <a:cubicBezTo>
                    <a:pt x="19" y="35"/>
                    <a:pt x="19" y="35"/>
                    <a:pt x="19" y="35"/>
                  </a:cubicBezTo>
                  <a:cubicBezTo>
                    <a:pt x="19" y="13"/>
                    <a:pt x="19" y="13"/>
                    <a:pt x="19" y="13"/>
                  </a:cubicBezTo>
                  <a:cubicBezTo>
                    <a:pt x="19" y="12"/>
                    <a:pt x="20" y="11"/>
                    <a:pt x="22" y="11"/>
                  </a:cubicBezTo>
                  <a:cubicBezTo>
                    <a:pt x="43" y="11"/>
                    <a:pt x="43" y="11"/>
                    <a:pt x="43" y="11"/>
                  </a:cubicBezTo>
                  <a:lnTo>
                    <a:pt x="4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sp>
        <p:nvSpPr>
          <p:cNvPr id="85" name="Oval 345"/>
          <p:cNvSpPr>
            <a:spLocks noChangeArrowheads="1"/>
          </p:cNvSpPr>
          <p:nvPr/>
        </p:nvSpPr>
        <p:spPr bwMode="auto">
          <a:xfrm>
            <a:off x="4816531" y="3305016"/>
            <a:ext cx="418031" cy="416688"/>
          </a:xfrm>
          <a:prstGeom prst="ellipse">
            <a:avLst/>
          </a:prstGeom>
          <a:solidFill>
            <a:srgbClr val="4891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86" name="Freeform 378"/>
          <p:cNvSpPr>
            <a:spLocks noEditPoints="1"/>
          </p:cNvSpPr>
          <p:nvPr/>
        </p:nvSpPr>
        <p:spPr bwMode="auto">
          <a:xfrm>
            <a:off x="4940865" y="3376255"/>
            <a:ext cx="170036" cy="273536"/>
          </a:xfrm>
          <a:custGeom>
            <a:avLst/>
            <a:gdLst>
              <a:gd name="T0" fmla="*/ 253 w 253"/>
              <a:gd name="T1" fmla="*/ 407 h 407"/>
              <a:gd name="T2" fmla="*/ 224 w 253"/>
              <a:gd name="T3" fmla="*/ 10 h 407"/>
              <a:gd name="T4" fmla="*/ 201 w 253"/>
              <a:gd name="T5" fmla="*/ 0 h 407"/>
              <a:gd name="T6" fmla="*/ 224 w 253"/>
              <a:gd name="T7" fmla="*/ 34 h 407"/>
              <a:gd name="T8" fmla="*/ 224 w 253"/>
              <a:gd name="T9" fmla="*/ 263 h 407"/>
              <a:gd name="T10" fmla="*/ 201 w 253"/>
              <a:gd name="T11" fmla="*/ 291 h 407"/>
              <a:gd name="T12" fmla="*/ 224 w 253"/>
              <a:gd name="T13" fmla="*/ 324 h 407"/>
              <a:gd name="T14" fmla="*/ 201 w 253"/>
              <a:gd name="T15" fmla="*/ 324 h 407"/>
              <a:gd name="T16" fmla="*/ 224 w 253"/>
              <a:gd name="T17" fmla="*/ 348 h 407"/>
              <a:gd name="T18" fmla="*/ 224 w 253"/>
              <a:gd name="T19" fmla="*/ 381 h 407"/>
              <a:gd name="T20" fmla="*/ 201 w 253"/>
              <a:gd name="T21" fmla="*/ 407 h 407"/>
              <a:gd name="T22" fmla="*/ 177 w 253"/>
              <a:gd name="T23" fmla="*/ 10 h 407"/>
              <a:gd name="T24" fmla="*/ 125 w 253"/>
              <a:gd name="T25" fmla="*/ 34 h 407"/>
              <a:gd name="T26" fmla="*/ 201 w 253"/>
              <a:gd name="T27" fmla="*/ 0 h 407"/>
              <a:gd name="T28" fmla="*/ 177 w 253"/>
              <a:gd name="T29" fmla="*/ 0 h 407"/>
              <a:gd name="T30" fmla="*/ 201 w 253"/>
              <a:gd name="T31" fmla="*/ 407 h 407"/>
              <a:gd name="T32" fmla="*/ 177 w 253"/>
              <a:gd name="T33" fmla="*/ 381 h 407"/>
              <a:gd name="T34" fmla="*/ 201 w 253"/>
              <a:gd name="T35" fmla="*/ 348 h 407"/>
              <a:gd name="T36" fmla="*/ 177 w 253"/>
              <a:gd name="T37" fmla="*/ 324 h 407"/>
              <a:gd name="T38" fmla="*/ 201 w 253"/>
              <a:gd name="T39" fmla="*/ 291 h 407"/>
              <a:gd name="T40" fmla="*/ 125 w 253"/>
              <a:gd name="T41" fmla="*/ 263 h 407"/>
              <a:gd name="T42" fmla="*/ 151 w 253"/>
              <a:gd name="T43" fmla="*/ 291 h 407"/>
              <a:gd name="T44" fmla="*/ 151 w 253"/>
              <a:gd name="T45" fmla="*/ 324 h 407"/>
              <a:gd name="T46" fmla="*/ 125 w 253"/>
              <a:gd name="T47" fmla="*/ 348 h 407"/>
              <a:gd name="T48" fmla="*/ 151 w 253"/>
              <a:gd name="T49" fmla="*/ 381 h 407"/>
              <a:gd name="T50" fmla="*/ 125 w 253"/>
              <a:gd name="T51" fmla="*/ 381 h 407"/>
              <a:gd name="T52" fmla="*/ 125 w 253"/>
              <a:gd name="T53" fmla="*/ 10 h 407"/>
              <a:gd name="T54" fmla="*/ 52 w 253"/>
              <a:gd name="T55" fmla="*/ 34 h 407"/>
              <a:gd name="T56" fmla="*/ 125 w 253"/>
              <a:gd name="T57" fmla="*/ 10 h 407"/>
              <a:gd name="T58" fmla="*/ 52 w 253"/>
              <a:gd name="T59" fmla="*/ 407 h 407"/>
              <a:gd name="T60" fmla="*/ 125 w 253"/>
              <a:gd name="T61" fmla="*/ 381 h 407"/>
              <a:gd name="T62" fmla="*/ 101 w 253"/>
              <a:gd name="T63" fmla="*/ 348 h 407"/>
              <a:gd name="T64" fmla="*/ 125 w 253"/>
              <a:gd name="T65" fmla="*/ 324 h 407"/>
              <a:gd name="T66" fmla="*/ 101 w 253"/>
              <a:gd name="T67" fmla="*/ 291 h 407"/>
              <a:gd name="T68" fmla="*/ 125 w 253"/>
              <a:gd name="T69" fmla="*/ 263 h 407"/>
              <a:gd name="T70" fmla="*/ 52 w 253"/>
              <a:gd name="T71" fmla="*/ 291 h 407"/>
              <a:gd name="T72" fmla="*/ 75 w 253"/>
              <a:gd name="T73" fmla="*/ 324 h 407"/>
              <a:gd name="T74" fmla="*/ 52 w 253"/>
              <a:gd name="T75" fmla="*/ 324 h 407"/>
              <a:gd name="T76" fmla="*/ 75 w 253"/>
              <a:gd name="T77" fmla="*/ 348 h 407"/>
              <a:gd name="T78" fmla="*/ 75 w 253"/>
              <a:gd name="T79" fmla="*/ 381 h 407"/>
              <a:gd name="T80" fmla="*/ 52 w 253"/>
              <a:gd name="T81" fmla="*/ 407 h 407"/>
              <a:gd name="T82" fmla="*/ 0 w 253"/>
              <a:gd name="T83" fmla="*/ 10 h 407"/>
              <a:gd name="T84" fmla="*/ 52 w 253"/>
              <a:gd name="T85" fmla="*/ 407 h 407"/>
              <a:gd name="T86" fmla="*/ 28 w 253"/>
              <a:gd name="T87" fmla="*/ 381 h 407"/>
              <a:gd name="T88" fmla="*/ 52 w 253"/>
              <a:gd name="T89" fmla="*/ 348 h 407"/>
              <a:gd name="T90" fmla="*/ 28 w 253"/>
              <a:gd name="T91" fmla="*/ 324 h 407"/>
              <a:gd name="T92" fmla="*/ 52 w 253"/>
              <a:gd name="T93" fmla="*/ 291 h 407"/>
              <a:gd name="T94" fmla="*/ 28 w 253"/>
              <a:gd name="T95" fmla="*/ 263 h 407"/>
              <a:gd name="T96" fmla="*/ 52 w 253"/>
              <a:gd name="T97" fmla="*/ 3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3" h="407">
                <a:moveTo>
                  <a:pt x="201" y="407"/>
                </a:moveTo>
                <a:lnTo>
                  <a:pt x="253" y="407"/>
                </a:lnTo>
                <a:lnTo>
                  <a:pt x="253" y="10"/>
                </a:lnTo>
                <a:lnTo>
                  <a:pt x="224" y="10"/>
                </a:lnTo>
                <a:lnTo>
                  <a:pt x="224" y="0"/>
                </a:lnTo>
                <a:lnTo>
                  <a:pt x="201" y="0"/>
                </a:lnTo>
                <a:lnTo>
                  <a:pt x="201" y="34"/>
                </a:lnTo>
                <a:lnTo>
                  <a:pt x="224" y="34"/>
                </a:lnTo>
                <a:lnTo>
                  <a:pt x="224" y="263"/>
                </a:lnTo>
                <a:lnTo>
                  <a:pt x="224" y="263"/>
                </a:lnTo>
                <a:lnTo>
                  <a:pt x="201" y="263"/>
                </a:lnTo>
                <a:lnTo>
                  <a:pt x="201" y="291"/>
                </a:lnTo>
                <a:lnTo>
                  <a:pt x="224" y="291"/>
                </a:lnTo>
                <a:lnTo>
                  <a:pt x="224" y="324"/>
                </a:lnTo>
                <a:lnTo>
                  <a:pt x="224" y="324"/>
                </a:lnTo>
                <a:lnTo>
                  <a:pt x="201" y="324"/>
                </a:lnTo>
                <a:lnTo>
                  <a:pt x="201" y="348"/>
                </a:lnTo>
                <a:lnTo>
                  <a:pt x="224" y="348"/>
                </a:lnTo>
                <a:lnTo>
                  <a:pt x="224" y="381"/>
                </a:lnTo>
                <a:lnTo>
                  <a:pt x="224" y="381"/>
                </a:lnTo>
                <a:lnTo>
                  <a:pt x="201" y="381"/>
                </a:lnTo>
                <a:lnTo>
                  <a:pt x="201" y="407"/>
                </a:lnTo>
                <a:close/>
                <a:moveTo>
                  <a:pt x="177" y="0"/>
                </a:moveTo>
                <a:lnTo>
                  <a:pt x="177" y="10"/>
                </a:lnTo>
                <a:lnTo>
                  <a:pt x="125" y="10"/>
                </a:lnTo>
                <a:lnTo>
                  <a:pt x="125" y="34"/>
                </a:lnTo>
                <a:lnTo>
                  <a:pt x="201" y="34"/>
                </a:lnTo>
                <a:lnTo>
                  <a:pt x="201" y="0"/>
                </a:lnTo>
                <a:lnTo>
                  <a:pt x="177" y="0"/>
                </a:lnTo>
                <a:lnTo>
                  <a:pt x="177" y="0"/>
                </a:lnTo>
                <a:close/>
                <a:moveTo>
                  <a:pt x="125" y="407"/>
                </a:moveTo>
                <a:lnTo>
                  <a:pt x="201" y="407"/>
                </a:lnTo>
                <a:lnTo>
                  <a:pt x="201" y="381"/>
                </a:lnTo>
                <a:lnTo>
                  <a:pt x="177" y="381"/>
                </a:lnTo>
                <a:lnTo>
                  <a:pt x="177" y="348"/>
                </a:lnTo>
                <a:lnTo>
                  <a:pt x="201" y="348"/>
                </a:lnTo>
                <a:lnTo>
                  <a:pt x="201" y="324"/>
                </a:lnTo>
                <a:lnTo>
                  <a:pt x="177" y="324"/>
                </a:lnTo>
                <a:lnTo>
                  <a:pt x="177" y="291"/>
                </a:lnTo>
                <a:lnTo>
                  <a:pt x="201" y="291"/>
                </a:lnTo>
                <a:lnTo>
                  <a:pt x="201" y="263"/>
                </a:lnTo>
                <a:lnTo>
                  <a:pt x="125" y="263"/>
                </a:lnTo>
                <a:lnTo>
                  <a:pt x="125" y="291"/>
                </a:lnTo>
                <a:lnTo>
                  <a:pt x="151" y="291"/>
                </a:lnTo>
                <a:lnTo>
                  <a:pt x="151" y="324"/>
                </a:lnTo>
                <a:lnTo>
                  <a:pt x="151" y="324"/>
                </a:lnTo>
                <a:lnTo>
                  <a:pt x="125" y="324"/>
                </a:lnTo>
                <a:lnTo>
                  <a:pt x="125" y="348"/>
                </a:lnTo>
                <a:lnTo>
                  <a:pt x="151" y="348"/>
                </a:lnTo>
                <a:lnTo>
                  <a:pt x="151" y="381"/>
                </a:lnTo>
                <a:lnTo>
                  <a:pt x="151" y="381"/>
                </a:lnTo>
                <a:lnTo>
                  <a:pt x="125" y="381"/>
                </a:lnTo>
                <a:lnTo>
                  <a:pt x="125" y="407"/>
                </a:lnTo>
                <a:close/>
                <a:moveTo>
                  <a:pt x="125" y="10"/>
                </a:moveTo>
                <a:lnTo>
                  <a:pt x="52" y="10"/>
                </a:lnTo>
                <a:lnTo>
                  <a:pt x="52" y="34"/>
                </a:lnTo>
                <a:lnTo>
                  <a:pt x="125" y="34"/>
                </a:lnTo>
                <a:lnTo>
                  <a:pt x="125" y="10"/>
                </a:lnTo>
                <a:lnTo>
                  <a:pt x="125" y="10"/>
                </a:lnTo>
                <a:close/>
                <a:moveTo>
                  <a:pt x="52" y="407"/>
                </a:moveTo>
                <a:lnTo>
                  <a:pt x="125" y="407"/>
                </a:lnTo>
                <a:lnTo>
                  <a:pt x="125" y="381"/>
                </a:lnTo>
                <a:lnTo>
                  <a:pt x="101" y="381"/>
                </a:lnTo>
                <a:lnTo>
                  <a:pt x="101" y="348"/>
                </a:lnTo>
                <a:lnTo>
                  <a:pt x="125" y="348"/>
                </a:lnTo>
                <a:lnTo>
                  <a:pt x="125" y="324"/>
                </a:lnTo>
                <a:lnTo>
                  <a:pt x="101" y="324"/>
                </a:lnTo>
                <a:lnTo>
                  <a:pt x="101" y="291"/>
                </a:lnTo>
                <a:lnTo>
                  <a:pt x="125" y="291"/>
                </a:lnTo>
                <a:lnTo>
                  <a:pt x="125" y="263"/>
                </a:lnTo>
                <a:lnTo>
                  <a:pt x="52" y="263"/>
                </a:lnTo>
                <a:lnTo>
                  <a:pt x="52" y="291"/>
                </a:lnTo>
                <a:lnTo>
                  <a:pt x="75" y="291"/>
                </a:lnTo>
                <a:lnTo>
                  <a:pt x="75" y="324"/>
                </a:lnTo>
                <a:lnTo>
                  <a:pt x="75" y="324"/>
                </a:lnTo>
                <a:lnTo>
                  <a:pt x="52" y="324"/>
                </a:lnTo>
                <a:lnTo>
                  <a:pt x="52" y="348"/>
                </a:lnTo>
                <a:lnTo>
                  <a:pt x="75" y="348"/>
                </a:lnTo>
                <a:lnTo>
                  <a:pt x="75" y="381"/>
                </a:lnTo>
                <a:lnTo>
                  <a:pt x="75" y="381"/>
                </a:lnTo>
                <a:lnTo>
                  <a:pt x="52" y="381"/>
                </a:lnTo>
                <a:lnTo>
                  <a:pt x="52" y="407"/>
                </a:lnTo>
                <a:close/>
                <a:moveTo>
                  <a:pt x="52" y="10"/>
                </a:moveTo>
                <a:lnTo>
                  <a:pt x="0" y="10"/>
                </a:lnTo>
                <a:lnTo>
                  <a:pt x="0" y="407"/>
                </a:lnTo>
                <a:lnTo>
                  <a:pt x="52" y="407"/>
                </a:lnTo>
                <a:lnTo>
                  <a:pt x="52" y="381"/>
                </a:lnTo>
                <a:lnTo>
                  <a:pt x="28" y="381"/>
                </a:lnTo>
                <a:lnTo>
                  <a:pt x="28" y="348"/>
                </a:lnTo>
                <a:lnTo>
                  <a:pt x="52" y="348"/>
                </a:lnTo>
                <a:lnTo>
                  <a:pt x="52" y="324"/>
                </a:lnTo>
                <a:lnTo>
                  <a:pt x="28" y="324"/>
                </a:lnTo>
                <a:lnTo>
                  <a:pt x="28" y="291"/>
                </a:lnTo>
                <a:lnTo>
                  <a:pt x="52" y="291"/>
                </a:lnTo>
                <a:lnTo>
                  <a:pt x="52" y="263"/>
                </a:lnTo>
                <a:lnTo>
                  <a:pt x="28" y="263"/>
                </a:lnTo>
                <a:lnTo>
                  <a:pt x="28" y="34"/>
                </a:lnTo>
                <a:lnTo>
                  <a:pt x="52" y="34"/>
                </a:lnTo>
                <a:lnTo>
                  <a:pt x="52" y="1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nvGrpSpPr>
          <p:cNvPr id="87" name="Group 86"/>
          <p:cNvGrpSpPr/>
          <p:nvPr/>
        </p:nvGrpSpPr>
        <p:grpSpPr>
          <a:xfrm>
            <a:off x="4514769" y="2017989"/>
            <a:ext cx="222457" cy="222458"/>
            <a:chOff x="6021868" y="2025733"/>
            <a:chExt cx="269645" cy="269645"/>
          </a:xfrm>
        </p:grpSpPr>
        <p:sp>
          <p:nvSpPr>
            <p:cNvPr id="88" name="Oval 352"/>
            <p:cNvSpPr>
              <a:spLocks noChangeArrowheads="1"/>
            </p:cNvSpPr>
            <p:nvPr/>
          </p:nvSpPr>
          <p:spPr bwMode="auto">
            <a:xfrm>
              <a:off x="6021868" y="2025733"/>
              <a:ext cx="269645" cy="269645"/>
            </a:xfrm>
            <a:prstGeom prst="ellipse">
              <a:avLst/>
            </a:prstGeom>
            <a:solidFill>
              <a:srgbClr val="5F9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89" name="Freeform 379"/>
            <p:cNvSpPr>
              <a:spLocks/>
            </p:cNvSpPr>
            <p:nvPr/>
          </p:nvSpPr>
          <p:spPr bwMode="auto">
            <a:xfrm>
              <a:off x="6064229" y="2119416"/>
              <a:ext cx="135230" cy="115679"/>
            </a:xfrm>
            <a:custGeom>
              <a:avLst/>
              <a:gdLst>
                <a:gd name="T0" fmla="*/ 17 w 166"/>
                <a:gd name="T1" fmla="*/ 142 h 142"/>
                <a:gd name="T2" fmla="*/ 47 w 166"/>
                <a:gd name="T3" fmla="*/ 112 h 142"/>
                <a:gd name="T4" fmla="*/ 166 w 166"/>
                <a:gd name="T5" fmla="*/ 112 h 142"/>
                <a:gd name="T6" fmla="*/ 166 w 166"/>
                <a:gd name="T7" fmla="*/ 79 h 142"/>
                <a:gd name="T8" fmla="*/ 57 w 166"/>
                <a:gd name="T9" fmla="*/ 79 h 142"/>
                <a:gd name="T10" fmla="*/ 52 w 166"/>
                <a:gd name="T11" fmla="*/ 79 h 142"/>
                <a:gd name="T12" fmla="*/ 52 w 166"/>
                <a:gd name="T13" fmla="*/ 71 h 142"/>
                <a:gd name="T14" fmla="*/ 52 w 166"/>
                <a:gd name="T15" fmla="*/ 0 h 142"/>
                <a:gd name="T16" fmla="*/ 0 w 166"/>
                <a:gd name="T17" fmla="*/ 0 h 142"/>
                <a:gd name="T18" fmla="*/ 0 w 166"/>
                <a:gd name="T19" fmla="*/ 112 h 142"/>
                <a:gd name="T20" fmla="*/ 17 w 166"/>
                <a:gd name="T21" fmla="*/ 112 h 142"/>
                <a:gd name="T22" fmla="*/ 17 w 166"/>
                <a:gd name="T23"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6" h="142">
                  <a:moveTo>
                    <a:pt x="17" y="142"/>
                  </a:moveTo>
                  <a:lnTo>
                    <a:pt x="47" y="112"/>
                  </a:lnTo>
                  <a:lnTo>
                    <a:pt x="166" y="112"/>
                  </a:lnTo>
                  <a:lnTo>
                    <a:pt x="166" y="79"/>
                  </a:lnTo>
                  <a:lnTo>
                    <a:pt x="57" y="79"/>
                  </a:lnTo>
                  <a:lnTo>
                    <a:pt x="52" y="79"/>
                  </a:lnTo>
                  <a:lnTo>
                    <a:pt x="52" y="71"/>
                  </a:lnTo>
                  <a:lnTo>
                    <a:pt x="52" y="0"/>
                  </a:lnTo>
                  <a:lnTo>
                    <a:pt x="0" y="0"/>
                  </a:lnTo>
                  <a:lnTo>
                    <a:pt x="0" y="112"/>
                  </a:lnTo>
                  <a:lnTo>
                    <a:pt x="17" y="112"/>
                  </a:lnTo>
                  <a:lnTo>
                    <a:pt x="17" y="14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90" name="Freeform 380"/>
            <p:cNvSpPr>
              <a:spLocks/>
            </p:cNvSpPr>
            <p:nvPr/>
          </p:nvSpPr>
          <p:spPr bwMode="auto">
            <a:xfrm>
              <a:off x="6110663" y="2085202"/>
              <a:ext cx="140118" cy="119752"/>
            </a:xfrm>
            <a:custGeom>
              <a:avLst/>
              <a:gdLst>
                <a:gd name="T0" fmla="*/ 172 w 172"/>
                <a:gd name="T1" fmla="*/ 0 h 147"/>
                <a:gd name="T2" fmla="*/ 0 w 172"/>
                <a:gd name="T3" fmla="*/ 0 h 147"/>
                <a:gd name="T4" fmla="*/ 0 w 172"/>
                <a:gd name="T5" fmla="*/ 42 h 147"/>
                <a:gd name="T6" fmla="*/ 0 w 172"/>
                <a:gd name="T7" fmla="*/ 113 h 147"/>
                <a:gd name="T8" fmla="*/ 109 w 172"/>
                <a:gd name="T9" fmla="*/ 113 h 147"/>
                <a:gd name="T10" fmla="*/ 123 w 172"/>
                <a:gd name="T11" fmla="*/ 113 h 147"/>
                <a:gd name="T12" fmla="*/ 153 w 172"/>
                <a:gd name="T13" fmla="*/ 147 h 147"/>
                <a:gd name="T14" fmla="*/ 153 w 172"/>
                <a:gd name="T15" fmla="*/ 113 h 147"/>
                <a:gd name="T16" fmla="*/ 172 w 172"/>
                <a:gd name="T17" fmla="*/ 113 h 147"/>
                <a:gd name="T18" fmla="*/ 172 w 172"/>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47">
                  <a:moveTo>
                    <a:pt x="172" y="0"/>
                  </a:moveTo>
                  <a:lnTo>
                    <a:pt x="0" y="0"/>
                  </a:lnTo>
                  <a:lnTo>
                    <a:pt x="0" y="42"/>
                  </a:lnTo>
                  <a:lnTo>
                    <a:pt x="0" y="113"/>
                  </a:lnTo>
                  <a:lnTo>
                    <a:pt x="109" y="113"/>
                  </a:lnTo>
                  <a:lnTo>
                    <a:pt x="123" y="113"/>
                  </a:lnTo>
                  <a:lnTo>
                    <a:pt x="153" y="147"/>
                  </a:lnTo>
                  <a:lnTo>
                    <a:pt x="153" y="113"/>
                  </a:lnTo>
                  <a:lnTo>
                    <a:pt x="172" y="113"/>
                  </a:lnTo>
                  <a:lnTo>
                    <a:pt x="17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sp>
        <p:nvSpPr>
          <p:cNvPr id="91" name="Oval 344"/>
          <p:cNvSpPr>
            <a:spLocks noChangeArrowheads="1"/>
          </p:cNvSpPr>
          <p:nvPr/>
        </p:nvSpPr>
        <p:spPr bwMode="auto">
          <a:xfrm>
            <a:off x="4055067" y="3419269"/>
            <a:ext cx="580675" cy="582019"/>
          </a:xfrm>
          <a:prstGeom prst="ellipse">
            <a:avLst/>
          </a:prstGeom>
          <a:solidFill>
            <a:srgbClr val="5F9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92" name="Oval 346"/>
          <p:cNvSpPr>
            <a:spLocks noChangeArrowheads="1"/>
          </p:cNvSpPr>
          <p:nvPr/>
        </p:nvSpPr>
        <p:spPr bwMode="auto">
          <a:xfrm>
            <a:off x="5295049" y="2921933"/>
            <a:ext cx="319909" cy="319236"/>
          </a:xfrm>
          <a:prstGeom prst="ellipse">
            <a:avLst/>
          </a:prstGeom>
          <a:solidFill>
            <a:srgbClr val="446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nvGrpSpPr>
          <p:cNvPr id="93" name="Group 92"/>
          <p:cNvGrpSpPr/>
          <p:nvPr/>
        </p:nvGrpSpPr>
        <p:grpSpPr>
          <a:xfrm>
            <a:off x="4973797" y="4384371"/>
            <a:ext cx="223130" cy="222458"/>
            <a:chOff x="6578266" y="4894075"/>
            <a:chExt cx="270460" cy="269645"/>
          </a:xfrm>
        </p:grpSpPr>
        <p:sp>
          <p:nvSpPr>
            <p:cNvPr id="94" name="Oval 354"/>
            <p:cNvSpPr>
              <a:spLocks noChangeArrowheads="1"/>
            </p:cNvSpPr>
            <p:nvPr/>
          </p:nvSpPr>
          <p:spPr bwMode="auto">
            <a:xfrm>
              <a:off x="6578266" y="4894075"/>
              <a:ext cx="270460" cy="269645"/>
            </a:xfrm>
            <a:prstGeom prst="ellipse">
              <a:avLst/>
            </a:prstGeom>
            <a:solidFill>
              <a:srgbClr val="CF7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95" name="Oval 386"/>
            <p:cNvSpPr>
              <a:spLocks noChangeArrowheads="1"/>
            </p:cNvSpPr>
            <p:nvPr/>
          </p:nvSpPr>
          <p:spPr bwMode="auto">
            <a:xfrm>
              <a:off x="6742008" y="4986129"/>
              <a:ext cx="46434" cy="4643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96" name="Freeform 387"/>
            <p:cNvSpPr>
              <a:spLocks noEditPoints="1"/>
            </p:cNvSpPr>
            <p:nvPr/>
          </p:nvSpPr>
          <p:spPr bwMode="auto">
            <a:xfrm>
              <a:off x="6720828" y="4964949"/>
              <a:ext cx="88796" cy="131157"/>
            </a:xfrm>
            <a:custGeom>
              <a:avLst/>
              <a:gdLst>
                <a:gd name="T0" fmla="*/ 46 w 46"/>
                <a:gd name="T1" fmla="*/ 0 h 68"/>
                <a:gd name="T2" fmla="*/ 23 w 46"/>
                <a:gd name="T3" fmla="*/ 0 h 68"/>
                <a:gd name="T4" fmla="*/ 23 w 46"/>
                <a:gd name="T5" fmla="*/ 5 h 68"/>
                <a:gd name="T6" fmla="*/ 23 w 46"/>
                <a:gd name="T7" fmla="*/ 5 h 68"/>
                <a:gd name="T8" fmla="*/ 41 w 46"/>
                <a:gd name="T9" fmla="*/ 23 h 68"/>
                <a:gd name="T10" fmla="*/ 23 w 46"/>
                <a:gd name="T11" fmla="*/ 41 h 68"/>
                <a:gd name="T12" fmla="*/ 23 w 46"/>
                <a:gd name="T13" fmla="*/ 41 h 68"/>
                <a:gd name="T14" fmla="*/ 23 w 46"/>
                <a:gd name="T15" fmla="*/ 41 h 68"/>
                <a:gd name="T16" fmla="*/ 23 w 46"/>
                <a:gd name="T17" fmla="*/ 49 h 68"/>
                <a:gd name="T18" fmla="*/ 23 w 46"/>
                <a:gd name="T19" fmla="*/ 49 h 68"/>
                <a:gd name="T20" fmla="*/ 29 w 46"/>
                <a:gd name="T21" fmla="*/ 55 h 68"/>
                <a:gd name="T22" fmla="*/ 23 w 46"/>
                <a:gd name="T23" fmla="*/ 61 h 68"/>
                <a:gd name="T24" fmla="*/ 23 w 46"/>
                <a:gd name="T25" fmla="*/ 61 h 68"/>
                <a:gd name="T26" fmla="*/ 23 w 46"/>
                <a:gd name="T27" fmla="*/ 61 h 68"/>
                <a:gd name="T28" fmla="*/ 23 w 46"/>
                <a:gd name="T29" fmla="*/ 68 h 68"/>
                <a:gd name="T30" fmla="*/ 46 w 46"/>
                <a:gd name="T31" fmla="*/ 68 h 68"/>
                <a:gd name="T32" fmla="*/ 46 w 46"/>
                <a:gd name="T33" fmla="*/ 0 h 68"/>
                <a:gd name="T34" fmla="*/ 23 w 46"/>
                <a:gd name="T35" fmla="*/ 0 h 68"/>
                <a:gd name="T36" fmla="*/ 0 w 46"/>
                <a:gd name="T37" fmla="*/ 0 h 68"/>
                <a:gd name="T38" fmla="*/ 0 w 46"/>
                <a:gd name="T39" fmla="*/ 68 h 68"/>
                <a:gd name="T40" fmla="*/ 23 w 46"/>
                <a:gd name="T41" fmla="*/ 68 h 68"/>
                <a:gd name="T42" fmla="*/ 23 w 46"/>
                <a:gd name="T43" fmla="*/ 61 h 68"/>
                <a:gd name="T44" fmla="*/ 17 w 46"/>
                <a:gd name="T45" fmla="*/ 55 h 68"/>
                <a:gd name="T46" fmla="*/ 23 w 46"/>
                <a:gd name="T47" fmla="*/ 49 h 68"/>
                <a:gd name="T48" fmla="*/ 23 w 46"/>
                <a:gd name="T49" fmla="*/ 41 h 68"/>
                <a:gd name="T50" fmla="*/ 5 w 46"/>
                <a:gd name="T51" fmla="*/ 23 h 68"/>
                <a:gd name="T52" fmla="*/ 23 w 46"/>
                <a:gd name="T53" fmla="*/ 5 h 68"/>
                <a:gd name="T54" fmla="*/ 23 w 46"/>
                <a:gd name="T5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8">
                  <a:moveTo>
                    <a:pt x="46" y="0"/>
                  </a:moveTo>
                  <a:cubicBezTo>
                    <a:pt x="23" y="0"/>
                    <a:pt x="23" y="0"/>
                    <a:pt x="23" y="0"/>
                  </a:cubicBezTo>
                  <a:cubicBezTo>
                    <a:pt x="23" y="5"/>
                    <a:pt x="23" y="5"/>
                    <a:pt x="23" y="5"/>
                  </a:cubicBezTo>
                  <a:cubicBezTo>
                    <a:pt x="23" y="5"/>
                    <a:pt x="23" y="5"/>
                    <a:pt x="23" y="5"/>
                  </a:cubicBezTo>
                  <a:cubicBezTo>
                    <a:pt x="33" y="5"/>
                    <a:pt x="41" y="13"/>
                    <a:pt x="41" y="23"/>
                  </a:cubicBezTo>
                  <a:cubicBezTo>
                    <a:pt x="41" y="33"/>
                    <a:pt x="33" y="41"/>
                    <a:pt x="23" y="41"/>
                  </a:cubicBezTo>
                  <a:cubicBezTo>
                    <a:pt x="23" y="41"/>
                    <a:pt x="23" y="41"/>
                    <a:pt x="23" y="41"/>
                  </a:cubicBezTo>
                  <a:cubicBezTo>
                    <a:pt x="23" y="41"/>
                    <a:pt x="23" y="41"/>
                    <a:pt x="23" y="41"/>
                  </a:cubicBezTo>
                  <a:cubicBezTo>
                    <a:pt x="23" y="49"/>
                    <a:pt x="23" y="49"/>
                    <a:pt x="23" y="49"/>
                  </a:cubicBezTo>
                  <a:cubicBezTo>
                    <a:pt x="23" y="49"/>
                    <a:pt x="23" y="49"/>
                    <a:pt x="23" y="49"/>
                  </a:cubicBezTo>
                  <a:cubicBezTo>
                    <a:pt x="26" y="49"/>
                    <a:pt x="29" y="52"/>
                    <a:pt x="29" y="55"/>
                  </a:cubicBezTo>
                  <a:cubicBezTo>
                    <a:pt x="29" y="59"/>
                    <a:pt x="26" y="61"/>
                    <a:pt x="23" y="61"/>
                  </a:cubicBezTo>
                  <a:cubicBezTo>
                    <a:pt x="23" y="61"/>
                    <a:pt x="23" y="61"/>
                    <a:pt x="23" y="61"/>
                  </a:cubicBezTo>
                  <a:cubicBezTo>
                    <a:pt x="23" y="61"/>
                    <a:pt x="23" y="61"/>
                    <a:pt x="23" y="61"/>
                  </a:cubicBezTo>
                  <a:cubicBezTo>
                    <a:pt x="23" y="68"/>
                    <a:pt x="23" y="68"/>
                    <a:pt x="23" y="68"/>
                  </a:cubicBezTo>
                  <a:cubicBezTo>
                    <a:pt x="46" y="68"/>
                    <a:pt x="46" y="68"/>
                    <a:pt x="46" y="68"/>
                  </a:cubicBezTo>
                  <a:lnTo>
                    <a:pt x="46" y="0"/>
                  </a:lnTo>
                  <a:close/>
                  <a:moveTo>
                    <a:pt x="23" y="0"/>
                  </a:moveTo>
                  <a:cubicBezTo>
                    <a:pt x="0" y="0"/>
                    <a:pt x="0" y="0"/>
                    <a:pt x="0" y="0"/>
                  </a:cubicBezTo>
                  <a:cubicBezTo>
                    <a:pt x="0" y="68"/>
                    <a:pt x="0" y="68"/>
                    <a:pt x="0" y="68"/>
                  </a:cubicBezTo>
                  <a:cubicBezTo>
                    <a:pt x="23" y="68"/>
                    <a:pt x="23" y="68"/>
                    <a:pt x="23" y="68"/>
                  </a:cubicBezTo>
                  <a:cubicBezTo>
                    <a:pt x="23" y="61"/>
                    <a:pt x="23" y="61"/>
                    <a:pt x="23" y="61"/>
                  </a:cubicBezTo>
                  <a:cubicBezTo>
                    <a:pt x="20" y="61"/>
                    <a:pt x="17" y="59"/>
                    <a:pt x="17" y="55"/>
                  </a:cubicBezTo>
                  <a:cubicBezTo>
                    <a:pt x="17" y="52"/>
                    <a:pt x="20" y="49"/>
                    <a:pt x="23" y="49"/>
                  </a:cubicBezTo>
                  <a:cubicBezTo>
                    <a:pt x="23" y="41"/>
                    <a:pt x="23" y="41"/>
                    <a:pt x="23" y="41"/>
                  </a:cubicBezTo>
                  <a:cubicBezTo>
                    <a:pt x="13" y="41"/>
                    <a:pt x="5" y="33"/>
                    <a:pt x="5" y="23"/>
                  </a:cubicBezTo>
                  <a:cubicBezTo>
                    <a:pt x="5" y="13"/>
                    <a:pt x="13" y="5"/>
                    <a:pt x="23" y="5"/>
                  </a:cubicBezTo>
                  <a:lnTo>
                    <a:pt x="2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97" name="Freeform 388"/>
            <p:cNvSpPr>
              <a:spLocks/>
            </p:cNvSpPr>
            <p:nvPr/>
          </p:nvSpPr>
          <p:spPr bwMode="auto">
            <a:xfrm>
              <a:off x="6628774" y="4949471"/>
              <a:ext cx="17107" cy="9776"/>
            </a:xfrm>
            <a:custGeom>
              <a:avLst/>
              <a:gdLst>
                <a:gd name="T0" fmla="*/ 9 w 9"/>
                <a:gd name="T1" fmla="*/ 4 h 5"/>
                <a:gd name="T2" fmla="*/ 6 w 9"/>
                <a:gd name="T3" fmla="*/ 0 h 5"/>
                <a:gd name="T4" fmla="*/ 4 w 9"/>
                <a:gd name="T5" fmla="*/ 0 h 5"/>
                <a:gd name="T6" fmla="*/ 0 w 9"/>
                <a:gd name="T7" fmla="*/ 4 h 5"/>
                <a:gd name="T8" fmla="*/ 0 w 9"/>
                <a:gd name="T9" fmla="*/ 5 h 5"/>
                <a:gd name="T10" fmla="*/ 9 w 9"/>
                <a:gd name="T11" fmla="*/ 5 h 5"/>
                <a:gd name="T12" fmla="*/ 9 w 9"/>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9" h="5">
                  <a:moveTo>
                    <a:pt x="9" y="4"/>
                  </a:moveTo>
                  <a:cubicBezTo>
                    <a:pt x="9" y="2"/>
                    <a:pt x="8" y="0"/>
                    <a:pt x="6" y="0"/>
                  </a:cubicBezTo>
                  <a:cubicBezTo>
                    <a:pt x="4" y="0"/>
                    <a:pt x="4" y="0"/>
                    <a:pt x="4" y="0"/>
                  </a:cubicBezTo>
                  <a:cubicBezTo>
                    <a:pt x="2" y="0"/>
                    <a:pt x="0" y="2"/>
                    <a:pt x="0" y="4"/>
                  </a:cubicBezTo>
                  <a:cubicBezTo>
                    <a:pt x="0" y="4"/>
                    <a:pt x="0" y="5"/>
                    <a:pt x="0" y="5"/>
                  </a:cubicBezTo>
                  <a:cubicBezTo>
                    <a:pt x="9" y="5"/>
                    <a:pt x="9" y="5"/>
                    <a:pt x="9" y="5"/>
                  </a:cubicBezTo>
                  <a:cubicBezTo>
                    <a:pt x="9" y="5"/>
                    <a:pt x="9" y="4"/>
                    <a:pt x="9" y="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98" name="Freeform 389"/>
            <p:cNvSpPr>
              <a:spLocks noEditPoints="1"/>
            </p:cNvSpPr>
            <p:nvPr/>
          </p:nvSpPr>
          <p:spPr bwMode="auto">
            <a:xfrm>
              <a:off x="6618998" y="4964949"/>
              <a:ext cx="88796" cy="131157"/>
            </a:xfrm>
            <a:custGeom>
              <a:avLst/>
              <a:gdLst>
                <a:gd name="T0" fmla="*/ 23 w 46"/>
                <a:gd name="T1" fmla="*/ 68 h 68"/>
                <a:gd name="T2" fmla="*/ 46 w 46"/>
                <a:gd name="T3" fmla="*/ 68 h 68"/>
                <a:gd name="T4" fmla="*/ 46 w 46"/>
                <a:gd name="T5" fmla="*/ 0 h 68"/>
                <a:gd name="T6" fmla="*/ 23 w 46"/>
                <a:gd name="T7" fmla="*/ 0 h 68"/>
                <a:gd name="T8" fmla="*/ 23 w 46"/>
                <a:gd name="T9" fmla="*/ 5 h 68"/>
                <a:gd name="T10" fmla="*/ 23 w 46"/>
                <a:gd name="T11" fmla="*/ 5 h 68"/>
                <a:gd name="T12" fmla="*/ 23 w 46"/>
                <a:gd name="T13" fmla="*/ 5 h 68"/>
                <a:gd name="T14" fmla="*/ 41 w 46"/>
                <a:gd name="T15" fmla="*/ 23 h 68"/>
                <a:gd name="T16" fmla="*/ 23 w 46"/>
                <a:gd name="T17" fmla="*/ 41 h 68"/>
                <a:gd name="T18" fmla="*/ 23 w 46"/>
                <a:gd name="T19" fmla="*/ 41 h 68"/>
                <a:gd name="T20" fmla="*/ 23 w 46"/>
                <a:gd name="T21" fmla="*/ 49 h 68"/>
                <a:gd name="T22" fmla="*/ 23 w 46"/>
                <a:gd name="T23" fmla="*/ 49 h 68"/>
                <a:gd name="T24" fmla="*/ 29 w 46"/>
                <a:gd name="T25" fmla="*/ 55 h 68"/>
                <a:gd name="T26" fmla="*/ 23 w 46"/>
                <a:gd name="T27" fmla="*/ 61 h 68"/>
                <a:gd name="T28" fmla="*/ 23 w 46"/>
                <a:gd name="T29" fmla="*/ 61 h 68"/>
                <a:gd name="T30" fmla="*/ 23 w 46"/>
                <a:gd name="T31" fmla="*/ 61 h 68"/>
                <a:gd name="T32" fmla="*/ 23 w 46"/>
                <a:gd name="T33" fmla="*/ 68 h 68"/>
                <a:gd name="T34" fmla="*/ 0 w 46"/>
                <a:gd name="T35" fmla="*/ 68 h 68"/>
                <a:gd name="T36" fmla="*/ 23 w 46"/>
                <a:gd name="T37" fmla="*/ 68 h 68"/>
                <a:gd name="T38" fmla="*/ 23 w 46"/>
                <a:gd name="T39" fmla="*/ 61 h 68"/>
                <a:gd name="T40" fmla="*/ 17 w 46"/>
                <a:gd name="T41" fmla="*/ 55 h 68"/>
                <a:gd name="T42" fmla="*/ 23 w 46"/>
                <a:gd name="T43" fmla="*/ 49 h 68"/>
                <a:gd name="T44" fmla="*/ 23 w 46"/>
                <a:gd name="T45" fmla="*/ 41 h 68"/>
                <a:gd name="T46" fmla="*/ 5 w 46"/>
                <a:gd name="T47" fmla="*/ 23 h 68"/>
                <a:gd name="T48" fmla="*/ 23 w 46"/>
                <a:gd name="T49" fmla="*/ 5 h 68"/>
                <a:gd name="T50" fmla="*/ 23 w 46"/>
                <a:gd name="T51" fmla="*/ 0 h 68"/>
                <a:gd name="T52" fmla="*/ 11 w 46"/>
                <a:gd name="T53" fmla="*/ 0 h 68"/>
                <a:gd name="T54" fmla="*/ 8 w 46"/>
                <a:gd name="T55" fmla="*/ 0 h 68"/>
                <a:gd name="T56" fmla="*/ 0 w 46"/>
                <a:gd name="T57" fmla="*/ 0 h 68"/>
                <a:gd name="T58" fmla="*/ 0 w 46"/>
                <a:gd name="T5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68">
                  <a:moveTo>
                    <a:pt x="23" y="68"/>
                  </a:moveTo>
                  <a:cubicBezTo>
                    <a:pt x="46" y="68"/>
                    <a:pt x="46" y="68"/>
                    <a:pt x="46" y="68"/>
                  </a:cubicBezTo>
                  <a:cubicBezTo>
                    <a:pt x="46" y="0"/>
                    <a:pt x="46" y="0"/>
                    <a:pt x="46" y="0"/>
                  </a:cubicBezTo>
                  <a:cubicBezTo>
                    <a:pt x="23" y="0"/>
                    <a:pt x="23" y="0"/>
                    <a:pt x="23" y="0"/>
                  </a:cubicBezTo>
                  <a:cubicBezTo>
                    <a:pt x="23" y="5"/>
                    <a:pt x="23" y="5"/>
                    <a:pt x="23" y="5"/>
                  </a:cubicBezTo>
                  <a:cubicBezTo>
                    <a:pt x="23" y="5"/>
                    <a:pt x="23" y="5"/>
                    <a:pt x="23" y="5"/>
                  </a:cubicBezTo>
                  <a:cubicBezTo>
                    <a:pt x="23" y="5"/>
                    <a:pt x="23" y="5"/>
                    <a:pt x="23" y="5"/>
                  </a:cubicBezTo>
                  <a:cubicBezTo>
                    <a:pt x="33" y="5"/>
                    <a:pt x="41" y="13"/>
                    <a:pt x="41" y="23"/>
                  </a:cubicBezTo>
                  <a:cubicBezTo>
                    <a:pt x="41" y="33"/>
                    <a:pt x="33" y="41"/>
                    <a:pt x="23" y="41"/>
                  </a:cubicBezTo>
                  <a:cubicBezTo>
                    <a:pt x="23" y="41"/>
                    <a:pt x="23" y="41"/>
                    <a:pt x="23" y="41"/>
                  </a:cubicBezTo>
                  <a:cubicBezTo>
                    <a:pt x="23" y="49"/>
                    <a:pt x="23" y="49"/>
                    <a:pt x="23" y="49"/>
                  </a:cubicBezTo>
                  <a:cubicBezTo>
                    <a:pt x="23" y="49"/>
                    <a:pt x="23" y="49"/>
                    <a:pt x="23" y="49"/>
                  </a:cubicBezTo>
                  <a:cubicBezTo>
                    <a:pt x="26" y="49"/>
                    <a:pt x="29" y="52"/>
                    <a:pt x="29" y="55"/>
                  </a:cubicBezTo>
                  <a:cubicBezTo>
                    <a:pt x="29" y="59"/>
                    <a:pt x="26" y="61"/>
                    <a:pt x="23" y="61"/>
                  </a:cubicBezTo>
                  <a:cubicBezTo>
                    <a:pt x="23" y="61"/>
                    <a:pt x="23" y="61"/>
                    <a:pt x="23" y="61"/>
                  </a:cubicBezTo>
                  <a:cubicBezTo>
                    <a:pt x="23" y="61"/>
                    <a:pt x="23" y="61"/>
                    <a:pt x="23" y="61"/>
                  </a:cubicBezTo>
                  <a:lnTo>
                    <a:pt x="23" y="68"/>
                  </a:lnTo>
                  <a:close/>
                  <a:moveTo>
                    <a:pt x="0" y="68"/>
                  </a:moveTo>
                  <a:cubicBezTo>
                    <a:pt x="23" y="68"/>
                    <a:pt x="23" y="68"/>
                    <a:pt x="23" y="68"/>
                  </a:cubicBezTo>
                  <a:cubicBezTo>
                    <a:pt x="23" y="61"/>
                    <a:pt x="23" y="61"/>
                    <a:pt x="23" y="61"/>
                  </a:cubicBezTo>
                  <a:cubicBezTo>
                    <a:pt x="19" y="61"/>
                    <a:pt x="17" y="59"/>
                    <a:pt x="17" y="55"/>
                  </a:cubicBezTo>
                  <a:cubicBezTo>
                    <a:pt x="17" y="52"/>
                    <a:pt x="19" y="49"/>
                    <a:pt x="23" y="49"/>
                  </a:cubicBezTo>
                  <a:cubicBezTo>
                    <a:pt x="23" y="41"/>
                    <a:pt x="23" y="41"/>
                    <a:pt x="23" y="41"/>
                  </a:cubicBezTo>
                  <a:cubicBezTo>
                    <a:pt x="13" y="41"/>
                    <a:pt x="5" y="33"/>
                    <a:pt x="5" y="23"/>
                  </a:cubicBezTo>
                  <a:cubicBezTo>
                    <a:pt x="5" y="13"/>
                    <a:pt x="13" y="5"/>
                    <a:pt x="23" y="5"/>
                  </a:cubicBezTo>
                  <a:cubicBezTo>
                    <a:pt x="23" y="0"/>
                    <a:pt x="23" y="0"/>
                    <a:pt x="23" y="0"/>
                  </a:cubicBezTo>
                  <a:cubicBezTo>
                    <a:pt x="11" y="0"/>
                    <a:pt x="11" y="0"/>
                    <a:pt x="11" y="0"/>
                  </a:cubicBezTo>
                  <a:cubicBezTo>
                    <a:pt x="8" y="0"/>
                    <a:pt x="8" y="0"/>
                    <a:pt x="8" y="0"/>
                  </a:cubicBezTo>
                  <a:cubicBezTo>
                    <a:pt x="0" y="0"/>
                    <a:pt x="0" y="0"/>
                    <a:pt x="0" y="0"/>
                  </a:cubicBezTo>
                  <a:lnTo>
                    <a:pt x="0" y="6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99" name="Oval 390"/>
            <p:cNvSpPr>
              <a:spLocks noChangeArrowheads="1"/>
            </p:cNvSpPr>
            <p:nvPr/>
          </p:nvSpPr>
          <p:spPr bwMode="auto">
            <a:xfrm>
              <a:off x="6640178" y="4986129"/>
              <a:ext cx="46434" cy="4643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100" name="Group 99"/>
          <p:cNvGrpSpPr/>
          <p:nvPr/>
        </p:nvGrpSpPr>
        <p:grpSpPr>
          <a:xfrm>
            <a:off x="4654560" y="3993223"/>
            <a:ext cx="319236" cy="319236"/>
            <a:chOff x="6191313" y="4419956"/>
            <a:chExt cx="386953" cy="386953"/>
          </a:xfrm>
          <a:solidFill>
            <a:schemeClr val="bg1">
              <a:lumMod val="65000"/>
            </a:schemeClr>
          </a:solidFill>
        </p:grpSpPr>
        <p:sp>
          <p:nvSpPr>
            <p:cNvPr id="101" name="Oval 343"/>
            <p:cNvSpPr>
              <a:spLocks noChangeArrowheads="1"/>
            </p:cNvSpPr>
            <p:nvPr/>
          </p:nvSpPr>
          <p:spPr bwMode="auto">
            <a:xfrm>
              <a:off x="6191313" y="4419956"/>
              <a:ext cx="386953" cy="3869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02" name="Freeform 391"/>
            <p:cNvSpPr>
              <a:spLocks noEditPoints="1"/>
            </p:cNvSpPr>
            <p:nvPr/>
          </p:nvSpPr>
          <p:spPr bwMode="auto">
            <a:xfrm>
              <a:off x="6263001" y="4591030"/>
              <a:ext cx="246021" cy="115679"/>
            </a:xfrm>
            <a:custGeom>
              <a:avLst/>
              <a:gdLst>
                <a:gd name="T0" fmla="*/ 269 w 302"/>
                <a:gd name="T1" fmla="*/ 19 h 142"/>
                <a:gd name="T2" fmla="*/ 250 w 302"/>
                <a:gd name="T3" fmla="*/ 142 h 142"/>
                <a:gd name="T4" fmla="*/ 255 w 302"/>
                <a:gd name="T5" fmla="*/ 19 h 142"/>
                <a:gd name="T6" fmla="*/ 262 w 302"/>
                <a:gd name="T7" fmla="*/ 60 h 142"/>
                <a:gd name="T8" fmla="*/ 250 w 302"/>
                <a:gd name="T9" fmla="*/ 128 h 142"/>
                <a:gd name="T10" fmla="*/ 229 w 302"/>
                <a:gd name="T11" fmla="*/ 142 h 142"/>
                <a:gd name="T12" fmla="*/ 229 w 302"/>
                <a:gd name="T13" fmla="*/ 142 h 142"/>
                <a:gd name="T14" fmla="*/ 243 w 302"/>
                <a:gd name="T15" fmla="*/ 48 h 142"/>
                <a:gd name="T16" fmla="*/ 236 w 302"/>
                <a:gd name="T17" fmla="*/ 88 h 142"/>
                <a:gd name="T18" fmla="*/ 229 w 302"/>
                <a:gd name="T19" fmla="*/ 142 h 142"/>
                <a:gd name="T20" fmla="*/ 229 w 302"/>
                <a:gd name="T21" fmla="*/ 0 h 142"/>
                <a:gd name="T22" fmla="*/ 210 w 302"/>
                <a:gd name="T23" fmla="*/ 88 h 142"/>
                <a:gd name="T24" fmla="*/ 217 w 302"/>
                <a:gd name="T25" fmla="*/ 19 h 142"/>
                <a:gd name="T26" fmla="*/ 210 w 302"/>
                <a:gd name="T27" fmla="*/ 142 h 142"/>
                <a:gd name="T28" fmla="*/ 210 w 302"/>
                <a:gd name="T29" fmla="*/ 0 h 142"/>
                <a:gd name="T30" fmla="*/ 189 w 302"/>
                <a:gd name="T31" fmla="*/ 48 h 142"/>
                <a:gd name="T32" fmla="*/ 196 w 302"/>
                <a:gd name="T33" fmla="*/ 88 h 142"/>
                <a:gd name="T34" fmla="*/ 189 w 302"/>
                <a:gd name="T35" fmla="*/ 142 h 142"/>
                <a:gd name="T36" fmla="*/ 189 w 302"/>
                <a:gd name="T37" fmla="*/ 0 h 142"/>
                <a:gd name="T38" fmla="*/ 170 w 302"/>
                <a:gd name="T39" fmla="*/ 88 h 142"/>
                <a:gd name="T40" fmla="*/ 177 w 302"/>
                <a:gd name="T41" fmla="*/ 19 h 142"/>
                <a:gd name="T42" fmla="*/ 170 w 302"/>
                <a:gd name="T43" fmla="*/ 142 h 142"/>
                <a:gd name="T44" fmla="*/ 170 w 302"/>
                <a:gd name="T45" fmla="*/ 0 h 142"/>
                <a:gd name="T46" fmla="*/ 151 w 302"/>
                <a:gd name="T47" fmla="*/ 48 h 142"/>
                <a:gd name="T48" fmla="*/ 156 w 302"/>
                <a:gd name="T49" fmla="*/ 88 h 142"/>
                <a:gd name="T50" fmla="*/ 151 w 302"/>
                <a:gd name="T51" fmla="*/ 142 h 142"/>
                <a:gd name="T52" fmla="*/ 151 w 302"/>
                <a:gd name="T53" fmla="*/ 0 h 142"/>
                <a:gd name="T54" fmla="*/ 130 w 302"/>
                <a:gd name="T55" fmla="*/ 88 h 142"/>
                <a:gd name="T56" fmla="*/ 137 w 302"/>
                <a:gd name="T57" fmla="*/ 19 h 142"/>
                <a:gd name="T58" fmla="*/ 130 w 302"/>
                <a:gd name="T59" fmla="*/ 142 h 142"/>
                <a:gd name="T60" fmla="*/ 130 w 302"/>
                <a:gd name="T61" fmla="*/ 0 h 142"/>
                <a:gd name="T62" fmla="*/ 111 w 302"/>
                <a:gd name="T63" fmla="*/ 48 h 142"/>
                <a:gd name="T64" fmla="*/ 115 w 302"/>
                <a:gd name="T65" fmla="*/ 88 h 142"/>
                <a:gd name="T66" fmla="*/ 111 w 302"/>
                <a:gd name="T67" fmla="*/ 142 h 142"/>
                <a:gd name="T68" fmla="*/ 111 w 302"/>
                <a:gd name="T69" fmla="*/ 0 h 142"/>
                <a:gd name="T70" fmla="*/ 89 w 302"/>
                <a:gd name="T71" fmla="*/ 88 h 142"/>
                <a:gd name="T72" fmla="*/ 97 w 302"/>
                <a:gd name="T73" fmla="*/ 19 h 142"/>
                <a:gd name="T74" fmla="*/ 89 w 302"/>
                <a:gd name="T75" fmla="*/ 142 h 142"/>
                <a:gd name="T76" fmla="*/ 89 w 302"/>
                <a:gd name="T77" fmla="*/ 0 h 142"/>
                <a:gd name="T78" fmla="*/ 71 w 302"/>
                <a:gd name="T79" fmla="*/ 48 h 142"/>
                <a:gd name="T80" fmla="*/ 78 w 302"/>
                <a:gd name="T81" fmla="*/ 88 h 142"/>
                <a:gd name="T82" fmla="*/ 71 w 302"/>
                <a:gd name="T83" fmla="*/ 142 h 142"/>
                <a:gd name="T84" fmla="*/ 71 w 302"/>
                <a:gd name="T85" fmla="*/ 0 h 142"/>
                <a:gd name="T86" fmla="*/ 49 w 302"/>
                <a:gd name="T87" fmla="*/ 88 h 142"/>
                <a:gd name="T88" fmla="*/ 56 w 302"/>
                <a:gd name="T89" fmla="*/ 19 h 142"/>
                <a:gd name="T90" fmla="*/ 49 w 302"/>
                <a:gd name="T91" fmla="*/ 142 h 142"/>
                <a:gd name="T92" fmla="*/ 49 w 302"/>
                <a:gd name="T93" fmla="*/ 88 h 142"/>
                <a:gd name="T94" fmla="*/ 49 w 302"/>
                <a:gd name="T95" fmla="*/ 0 h 142"/>
                <a:gd name="T96" fmla="*/ 30 w 302"/>
                <a:gd name="T97" fmla="*/ 48 h 142"/>
                <a:gd name="T98" fmla="*/ 16 w 302"/>
                <a:gd name="T99" fmla="*/ 48 h 142"/>
                <a:gd name="T100" fmla="*/ 0 w 302"/>
                <a:gd name="T10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 h="142">
                  <a:moveTo>
                    <a:pt x="269" y="142"/>
                  </a:moveTo>
                  <a:lnTo>
                    <a:pt x="302" y="142"/>
                  </a:lnTo>
                  <a:lnTo>
                    <a:pt x="302" y="0"/>
                  </a:lnTo>
                  <a:lnTo>
                    <a:pt x="269" y="0"/>
                  </a:lnTo>
                  <a:lnTo>
                    <a:pt x="269" y="19"/>
                  </a:lnTo>
                  <a:lnTo>
                    <a:pt x="283" y="19"/>
                  </a:lnTo>
                  <a:lnTo>
                    <a:pt x="283" y="48"/>
                  </a:lnTo>
                  <a:lnTo>
                    <a:pt x="269" y="48"/>
                  </a:lnTo>
                  <a:lnTo>
                    <a:pt x="269" y="142"/>
                  </a:lnTo>
                  <a:close/>
                  <a:moveTo>
                    <a:pt x="250" y="142"/>
                  </a:moveTo>
                  <a:lnTo>
                    <a:pt x="269" y="142"/>
                  </a:lnTo>
                  <a:lnTo>
                    <a:pt x="269" y="48"/>
                  </a:lnTo>
                  <a:lnTo>
                    <a:pt x="255" y="48"/>
                  </a:lnTo>
                  <a:lnTo>
                    <a:pt x="255" y="19"/>
                  </a:lnTo>
                  <a:lnTo>
                    <a:pt x="255" y="19"/>
                  </a:lnTo>
                  <a:lnTo>
                    <a:pt x="269" y="19"/>
                  </a:lnTo>
                  <a:lnTo>
                    <a:pt x="269" y="0"/>
                  </a:lnTo>
                  <a:lnTo>
                    <a:pt x="250" y="0"/>
                  </a:lnTo>
                  <a:lnTo>
                    <a:pt x="250" y="60"/>
                  </a:lnTo>
                  <a:lnTo>
                    <a:pt x="262" y="60"/>
                  </a:lnTo>
                  <a:lnTo>
                    <a:pt x="262" y="88"/>
                  </a:lnTo>
                  <a:lnTo>
                    <a:pt x="262" y="88"/>
                  </a:lnTo>
                  <a:lnTo>
                    <a:pt x="250" y="88"/>
                  </a:lnTo>
                  <a:lnTo>
                    <a:pt x="250" y="102"/>
                  </a:lnTo>
                  <a:lnTo>
                    <a:pt x="250" y="128"/>
                  </a:lnTo>
                  <a:lnTo>
                    <a:pt x="250" y="142"/>
                  </a:lnTo>
                  <a:lnTo>
                    <a:pt x="250" y="142"/>
                  </a:lnTo>
                  <a:close/>
                  <a:moveTo>
                    <a:pt x="250" y="128"/>
                  </a:moveTo>
                  <a:lnTo>
                    <a:pt x="250" y="128"/>
                  </a:lnTo>
                  <a:close/>
                  <a:moveTo>
                    <a:pt x="229" y="142"/>
                  </a:moveTo>
                  <a:lnTo>
                    <a:pt x="250" y="142"/>
                  </a:lnTo>
                  <a:lnTo>
                    <a:pt x="250" y="128"/>
                  </a:lnTo>
                  <a:lnTo>
                    <a:pt x="229" y="128"/>
                  </a:lnTo>
                  <a:lnTo>
                    <a:pt x="229" y="142"/>
                  </a:lnTo>
                  <a:lnTo>
                    <a:pt x="229" y="142"/>
                  </a:lnTo>
                  <a:close/>
                  <a:moveTo>
                    <a:pt x="250" y="0"/>
                  </a:moveTo>
                  <a:lnTo>
                    <a:pt x="229" y="0"/>
                  </a:lnTo>
                  <a:lnTo>
                    <a:pt x="229" y="19"/>
                  </a:lnTo>
                  <a:lnTo>
                    <a:pt x="243" y="19"/>
                  </a:lnTo>
                  <a:lnTo>
                    <a:pt x="243" y="48"/>
                  </a:lnTo>
                  <a:lnTo>
                    <a:pt x="229" y="48"/>
                  </a:lnTo>
                  <a:lnTo>
                    <a:pt x="229" y="102"/>
                  </a:lnTo>
                  <a:lnTo>
                    <a:pt x="250" y="102"/>
                  </a:lnTo>
                  <a:lnTo>
                    <a:pt x="250" y="88"/>
                  </a:lnTo>
                  <a:lnTo>
                    <a:pt x="236" y="88"/>
                  </a:lnTo>
                  <a:lnTo>
                    <a:pt x="236" y="60"/>
                  </a:lnTo>
                  <a:lnTo>
                    <a:pt x="250" y="60"/>
                  </a:lnTo>
                  <a:lnTo>
                    <a:pt x="250" y="0"/>
                  </a:lnTo>
                  <a:close/>
                  <a:moveTo>
                    <a:pt x="210" y="142"/>
                  </a:moveTo>
                  <a:lnTo>
                    <a:pt x="229" y="142"/>
                  </a:lnTo>
                  <a:lnTo>
                    <a:pt x="229" y="128"/>
                  </a:lnTo>
                  <a:lnTo>
                    <a:pt x="210" y="128"/>
                  </a:lnTo>
                  <a:lnTo>
                    <a:pt x="210" y="142"/>
                  </a:lnTo>
                  <a:lnTo>
                    <a:pt x="210" y="142"/>
                  </a:lnTo>
                  <a:close/>
                  <a:moveTo>
                    <a:pt x="229" y="0"/>
                  </a:moveTo>
                  <a:lnTo>
                    <a:pt x="210" y="0"/>
                  </a:lnTo>
                  <a:lnTo>
                    <a:pt x="210" y="60"/>
                  </a:lnTo>
                  <a:lnTo>
                    <a:pt x="222" y="60"/>
                  </a:lnTo>
                  <a:lnTo>
                    <a:pt x="222" y="88"/>
                  </a:lnTo>
                  <a:lnTo>
                    <a:pt x="210" y="88"/>
                  </a:lnTo>
                  <a:lnTo>
                    <a:pt x="210" y="102"/>
                  </a:lnTo>
                  <a:lnTo>
                    <a:pt x="229" y="102"/>
                  </a:lnTo>
                  <a:lnTo>
                    <a:pt x="229" y="48"/>
                  </a:lnTo>
                  <a:lnTo>
                    <a:pt x="217" y="48"/>
                  </a:lnTo>
                  <a:lnTo>
                    <a:pt x="217" y="19"/>
                  </a:lnTo>
                  <a:lnTo>
                    <a:pt x="217" y="19"/>
                  </a:lnTo>
                  <a:lnTo>
                    <a:pt x="229" y="19"/>
                  </a:lnTo>
                  <a:lnTo>
                    <a:pt x="229" y="0"/>
                  </a:lnTo>
                  <a:close/>
                  <a:moveTo>
                    <a:pt x="189" y="142"/>
                  </a:moveTo>
                  <a:lnTo>
                    <a:pt x="210" y="142"/>
                  </a:lnTo>
                  <a:lnTo>
                    <a:pt x="210" y="128"/>
                  </a:lnTo>
                  <a:lnTo>
                    <a:pt x="189" y="128"/>
                  </a:lnTo>
                  <a:lnTo>
                    <a:pt x="189" y="142"/>
                  </a:lnTo>
                  <a:lnTo>
                    <a:pt x="189" y="142"/>
                  </a:lnTo>
                  <a:close/>
                  <a:moveTo>
                    <a:pt x="210" y="0"/>
                  </a:moveTo>
                  <a:lnTo>
                    <a:pt x="189" y="0"/>
                  </a:lnTo>
                  <a:lnTo>
                    <a:pt x="189" y="19"/>
                  </a:lnTo>
                  <a:lnTo>
                    <a:pt x="203" y="19"/>
                  </a:lnTo>
                  <a:lnTo>
                    <a:pt x="203" y="48"/>
                  </a:lnTo>
                  <a:lnTo>
                    <a:pt x="189" y="48"/>
                  </a:lnTo>
                  <a:lnTo>
                    <a:pt x="189" y="102"/>
                  </a:lnTo>
                  <a:lnTo>
                    <a:pt x="210" y="102"/>
                  </a:lnTo>
                  <a:lnTo>
                    <a:pt x="210" y="88"/>
                  </a:lnTo>
                  <a:lnTo>
                    <a:pt x="196" y="88"/>
                  </a:lnTo>
                  <a:lnTo>
                    <a:pt x="196" y="88"/>
                  </a:lnTo>
                  <a:lnTo>
                    <a:pt x="196" y="60"/>
                  </a:lnTo>
                  <a:lnTo>
                    <a:pt x="210" y="60"/>
                  </a:lnTo>
                  <a:lnTo>
                    <a:pt x="210" y="0"/>
                  </a:lnTo>
                  <a:close/>
                  <a:moveTo>
                    <a:pt x="170" y="142"/>
                  </a:moveTo>
                  <a:lnTo>
                    <a:pt x="189" y="142"/>
                  </a:lnTo>
                  <a:lnTo>
                    <a:pt x="189" y="128"/>
                  </a:lnTo>
                  <a:lnTo>
                    <a:pt x="170" y="128"/>
                  </a:lnTo>
                  <a:lnTo>
                    <a:pt x="170" y="142"/>
                  </a:lnTo>
                  <a:lnTo>
                    <a:pt x="170" y="142"/>
                  </a:lnTo>
                  <a:close/>
                  <a:moveTo>
                    <a:pt x="189" y="0"/>
                  </a:moveTo>
                  <a:lnTo>
                    <a:pt x="170" y="0"/>
                  </a:lnTo>
                  <a:lnTo>
                    <a:pt x="170" y="60"/>
                  </a:lnTo>
                  <a:lnTo>
                    <a:pt x="184" y="60"/>
                  </a:lnTo>
                  <a:lnTo>
                    <a:pt x="184" y="88"/>
                  </a:lnTo>
                  <a:lnTo>
                    <a:pt x="170" y="88"/>
                  </a:lnTo>
                  <a:lnTo>
                    <a:pt x="170" y="102"/>
                  </a:lnTo>
                  <a:lnTo>
                    <a:pt x="189" y="102"/>
                  </a:lnTo>
                  <a:lnTo>
                    <a:pt x="189" y="48"/>
                  </a:lnTo>
                  <a:lnTo>
                    <a:pt x="177" y="48"/>
                  </a:lnTo>
                  <a:lnTo>
                    <a:pt x="177" y="19"/>
                  </a:lnTo>
                  <a:lnTo>
                    <a:pt x="177" y="19"/>
                  </a:lnTo>
                  <a:lnTo>
                    <a:pt x="189" y="19"/>
                  </a:lnTo>
                  <a:lnTo>
                    <a:pt x="189" y="0"/>
                  </a:lnTo>
                  <a:close/>
                  <a:moveTo>
                    <a:pt x="151" y="142"/>
                  </a:moveTo>
                  <a:lnTo>
                    <a:pt x="170" y="142"/>
                  </a:lnTo>
                  <a:lnTo>
                    <a:pt x="170" y="128"/>
                  </a:lnTo>
                  <a:lnTo>
                    <a:pt x="151" y="128"/>
                  </a:lnTo>
                  <a:lnTo>
                    <a:pt x="151" y="142"/>
                  </a:lnTo>
                  <a:lnTo>
                    <a:pt x="151" y="142"/>
                  </a:lnTo>
                  <a:close/>
                  <a:moveTo>
                    <a:pt x="170" y="0"/>
                  </a:moveTo>
                  <a:lnTo>
                    <a:pt x="151" y="0"/>
                  </a:lnTo>
                  <a:lnTo>
                    <a:pt x="151" y="19"/>
                  </a:lnTo>
                  <a:lnTo>
                    <a:pt x="163" y="19"/>
                  </a:lnTo>
                  <a:lnTo>
                    <a:pt x="163" y="48"/>
                  </a:lnTo>
                  <a:lnTo>
                    <a:pt x="151" y="48"/>
                  </a:lnTo>
                  <a:lnTo>
                    <a:pt x="151" y="102"/>
                  </a:lnTo>
                  <a:lnTo>
                    <a:pt x="170" y="102"/>
                  </a:lnTo>
                  <a:lnTo>
                    <a:pt x="170" y="88"/>
                  </a:lnTo>
                  <a:lnTo>
                    <a:pt x="156" y="88"/>
                  </a:lnTo>
                  <a:lnTo>
                    <a:pt x="156" y="88"/>
                  </a:lnTo>
                  <a:lnTo>
                    <a:pt x="156" y="60"/>
                  </a:lnTo>
                  <a:lnTo>
                    <a:pt x="170" y="60"/>
                  </a:lnTo>
                  <a:lnTo>
                    <a:pt x="170" y="0"/>
                  </a:lnTo>
                  <a:close/>
                  <a:moveTo>
                    <a:pt x="130" y="142"/>
                  </a:moveTo>
                  <a:lnTo>
                    <a:pt x="151" y="142"/>
                  </a:lnTo>
                  <a:lnTo>
                    <a:pt x="151" y="128"/>
                  </a:lnTo>
                  <a:lnTo>
                    <a:pt x="130" y="128"/>
                  </a:lnTo>
                  <a:lnTo>
                    <a:pt x="130" y="142"/>
                  </a:lnTo>
                  <a:lnTo>
                    <a:pt x="130" y="142"/>
                  </a:lnTo>
                  <a:close/>
                  <a:moveTo>
                    <a:pt x="151" y="0"/>
                  </a:moveTo>
                  <a:lnTo>
                    <a:pt x="130" y="0"/>
                  </a:lnTo>
                  <a:lnTo>
                    <a:pt x="130" y="60"/>
                  </a:lnTo>
                  <a:lnTo>
                    <a:pt x="144" y="60"/>
                  </a:lnTo>
                  <a:lnTo>
                    <a:pt x="144" y="88"/>
                  </a:lnTo>
                  <a:lnTo>
                    <a:pt x="130" y="88"/>
                  </a:lnTo>
                  <a:lnTo>
                    <a:pt x="130" y="102"/>
                  </a:lnTo>
                  <a:lnTo>
                    <a:pt x="151" y="102"/>
                  </a:lnTo>
                  <a:lnTo>
                    <a:pt x="151" y="48"/>
                  </a:lnTo>
                  <a:lnTo>
                    <a:pt x="137" y="48"/>
                  </a:lnTo>
                  <a:lnTo>
                    <a:pt x="137" y="19"/>
                  </a:lnTo>
                  <a:lnTo>
                    <a:pt x="137" y="19"/>
                  </a:lnTo>
                  <a:lnTo>
                    <a:pt x="151" y="19"/>
                  </a:lnTo>
                  <a:lnTo>
                    <a:pt x="151" y="0"/>
                  </a:lnTo>
                  <a:close/>
                  <a:moveTo>
                    <a:pt x="111" y="142"/>
                  </a:moveTo>
                  <a:lnTo>
                    <a:pt x="130" y="142"/>
                  </a:lnTo>
                  <a:lnTo>
                    <a:pt x="130" y="128"/>
                  </a:lnTo>
                  <a:lnTo>
                    <a:pt x="111" y="128"/>
                  </a:lnTo>
                  <a:lnTo>
                    <a:pt x="111" y="142"/>
                  </a:lnTo>
                  <a:lnTo>
                    <a:pt x="111" y="142"/>
                  </a:lnTo>
                  <a:close/>
                  <a:moveTo>
                    <a:pt x="130" y="0"/>
                  </a:moveTo>
                  <a:lnTo>
                    <a:pt x="111" y="0"/>
                  </a:lnTo>
                  <a:lnTo>
                    <a:pt x="111" y="19"/>
                  </a:lnTo>
                  <a:lnTo>
                    <a:pt x="123" y="19"/>
                  </a:lnTo>
                  <a:lnTo>
                    <a:pt x="123" y="48"/>
                  </a:lnTo>
                  <a:lnTo>
                    <a:pt x="111" y="48"/>
                  </a:lnTo>
                  <a:lnTo>
                    <a:pt x="111" y="102"/>
                  </a:lnTo>
                  <a:lnTo>
                    <a:pt x="130" y="102"/>
                  </a:lnTo>
                  <a:lnTo>
                    <a:pt x="130" y="88"/>
                  </a:lnTo>
                  <a:lnTo>
                    <a:pt x="115" y="88"/>
                  </a:lnTo>
                  <a:lnTo>
                    <a:pt x="115" y="88"/>
                  </a:lnTo>
                  <a:lnTo>
                    <a:pt x="115" y="60"/>
                  </a:lnTo>
                  <a:lnTo>
                    <a:pt x="130" y="60"/>
                  </a:lnTo>
                  <a:lnTo>
                    <a:pt x="130" y="0"/>
                  </a:lnTo>
                  <a:close/>
                  <a:moveTo>
                    <a:pt x="89" y="142"/>
                  </a:moveTo>
                  <a:lnTo>
                    <a:pt x="111" y="142"/>
                  </a:lnTo>
                  <a:lnTo>
                    <a:pt x="111" y="128"/>
                  </a:lnTo>
                  <a:lnTo>
                    <a:pt x="89" y="128"/>
                  </a:lnTo>
                  <a:lnTo>
                    <a:pt x="89" y="142"/>
                  </a:lnTo>
                  <a:lnTo>
                    <a:pt x="89" y="142"/>
                  </a:lnTo>
                  <a:close/>
                  <a:moveTo>
                    <a:pt x="111" y="0"/>
                  </a:moveTo>
                  <a:lnTo>
                    <a:pt x="89" y="0"/>
                  </a:lnTo>
                  <a:lnTo>
                    <a:pt x="89" y="60"/>
                  </a:lnTo>
                  <a:lnTo>
                    <a:pt x="104" y="60"/>
                  </a:lnTo>
                  <a:lnTo>
                    <a:pt x="104" y="88"/>
                  </a:lnTo>
                  <a:lnTo>
                    <a:pt x="89" y="88"/>
                  </a:lnTo>
                  <a:lnTo>
                    <a:pt x="89" y="102"/>
                  </a:lnTo>
                  <a:lnTo>
                    <a:pt x="111" y="102"/>
                  </a:lnTo>
                  <a:lnTo>
                    <a:pt x="111" y="48"/>
                  </a:lnTo>
                  <a:lnTo>
                    <a:pt x="97" y="48"/>
                  </a:lnTo>
                  <a:lnTo>
                    <a:pt x="97" y="19"/>
                  </a:lnTo>
                  <a:lnTo>
                    <a:pt x="97" y="19"/>
                  </a:lnTo>
                  <a:lnTo>
                    <a:pt x="111" y="19"/>
                  </a:lnTo>
                  <a:lnTo>
                    <a:pt x="111" y="0"/>
                  </a:lnTo>
                  <a:close/>
                  <a:moveTo>
                    <a:pt x="71" y="142"/>
                  </a:moveTo>
                  <a:lnTo>
                    <a:pt x="89" y="142"/>
                  </a:lnTo>
                  <a:lnTo>
                    <a:pt x="89" y="128"/>
                  </a:lnTo>
                  <a:lnTo>
                    <a:pt x="71" y="128"/>
                  </a:lnTo>
                  <a:lnTo>
                    <a:pt x="71" y="142"/>
                  </a:lnTo>
                  <a:lnTo>
                    <a:pt x="71" y="142"/>
                  </a:lnTo>
                  <a:close/>
                  <a:moveTo>
                    <a:pt x="89" y="0"/>
                  </a:moveTo>
                  <a:lnTo>
                    <a:pt x="71" y="0"/>
                  </a:lnTo>
                  <a:lnTo>
                    <a:pt x="71" y="19"/>
                  </a:lnTo>
                  <a:lnTo>
                    <a:pt x="82" y="19"/>
                  </a:lnTo>
                  <a:lnTo>
                    <a:pt x="82" y="48"/>
                  </a:lnTo>
                  <a:lnTo>
                    <a:pt x="71" y="48"/>
                  </a:lnTo>
                  <a:lnTo>
                    <a:pt x="71" y="102"/>
                  </a:lnTo>
                  <a:lnTo>
                    <a:pt x="89" y="102"/>
                  </a:lnTo>
                  <a:lnTo>
                    <a:pt x="89" y="88"/>
                  </a:lnTo>
                  <a:lnTo>
                    <a:pt x="78" y="88"/>
                  </a:lnTo>
                  <a:lnTo>
                    <a:pt x="78" y="88"/>
                  </a:lnTo>
                  <a:lnTo>
                    <a:pt x="78" y="60"/>
                  </a:lnTo>
                  <a:lnTo>
                    <a:pt x="89" y="60"/>
                  </a:lnTo>
                  <a:lnTo>
                    <a:pt x="89" y="0"/>
                  </a:lnTo>
                  <a:close/>
                  <a:moveTo>
                    <a:pt x="49" y="142"/>
                  </a:moveTo>
                  <a:lnTo>
                    <a:pt x="71" y="142"/>
                  </a:lnTo>
                  <a:lnTo>
                    <a:pt x="71" y="128"/>
                  </a:lnTo>
                  <a:lnTo>
                    <a:pt x="49" y="128"/>
                  </a:lnTo>
                  <a:lnTo>
                    <a:pt x="49" y="142"/>
                  </a:lnTo>
                  <a:lnTo>
                    <a:pt x="49" y="142"/>
                  </a:lnTo>
                  <a:close/>
                  <a:moveTo>
                    <a:pt x="71" y="0"/>
                  </a:moveTo>
                  <a:lnTo>
                    <a:pt x="49" y="0"/>
                  </a:lnTo>
                  <a:lnTo>
                    <a:pt x="49" y="60"/>
                  </a:lnTo>
                  <a:lnTo>
                    <a:pt x="63" y="60"/>
                  </a:lnTo>
                  <a:lnTo>
                    <a:pt x="63" y="88"/>
                  </a:lnTo>
                  <a:lnTo>
                    <a:pt x="49" y="88"/>
                  </a:lnTo>
                  <a:lnTo>
                    <a:pt x="49" y="102"/>
                  </a:lnTo>
                  <a:lnTo>
                    <a:pt x="71" y="102"/>
                  </a:lnTo>
                  <a:lnTo>
                    <a:pt x="71" y="48"/>
                  </a:lnTo>
                  <a:lnTo>
                    <a:pt x="56" y="48"/>
                  </a:lnTo>
                  <a:lnTo>
                    <a:pt x="56" y="19"/>
                  </a:lnTo>
                  <a:lnTo>
                    <a:pt x="56" y="19"/>
                  </a:lnTo>
                  <a:lnTo>
                    <a:pt x="71" y="19"/>
                  </a:lnTo>
                  <a:lnTo>
                    <a:pt x="71" y="0"/>
                  </a:lnTo>
                  <a:close/>
                  <a:moveTo>
                    <a:pt x="30" y="142"/>
                  </a:moveTo>
                  <a:lnTo>
                    <a:pt x="49" y="142"/>
                  </a:lnTo>
                  <a:lnTo>
                    <a:pt x="49" y="128"/>
                  </a:lnTo>
                  <a:lnTo>
                    <a:pt x="49" y="128"/>
                  </a:lnTo>
                  <a:lnTo>
                    <a:pt x="49" y="102"/>
                  </a:lnTo>
                  <a:lnTo>
                    <a:pt x="49" y="102"/>
                  </a:lnTo>
                  <a:lnTo>
                    <a:pt x="49" y="88"/>
                  </a:lnTo>
                  <a:lnTo>
                    <a:pt x="37" y="88"/>
                  </a:lnTo>
                  <a:lnTo>
                    <a:pt x="37" y="88"/>
                  </a:lnTo>
                  <a:lnTo>
                    <a:pt x="37" y="60"/>
                  </a:lnTo>
                  <a:lnTo>
                    <a:pt x="49" y="60"/>
                  </a:lnTo>
                  <a:lnTo>
                    <a:pt x="49" y="0"/>
                  </a:lnTo>
                  <a:lnTo>
                    <a:pt x="30" y="0"/>
                  </a:lnTo>
                  <a:lnTo>
                    <a:pt x="30" y="19"/>
                  </a:lnTo>
                  <a:lnTo>
                    <a:pt x="45" y="19"/>
                  </a:lnTo>
                  <a:lnTo>
                    <a:pt x="45" y="48"/>
                  </a:lnTo>
                  <a:lnTo>
                    <a:pt x="30" y="48"/>
                  </a:lnTo>
                  <a:lnTo>
                    <a:pt x="30" y="142"/>
                  </a:lnTo>
                  <a:close/>
                  <a:moveTo>
                    <a:pt x="0" y="142"/>
                  </a:moveTo>
                  <a:lnTo>
                    <a:pt x="30" y="142"/>
                  </a:lnTo>
                  <a:lnTo>
                    <a:pt x="30" y="48"/>
                  </a:lnTo>
                  <a:lnTo>
                    <a:pt x="16" y="48"/>
                  </a:lnTo>
                  <a:lnTo>
                    <a:pt x="16" y="19"/>
                  </a:lnTo>
                  <a:lnTo>
                    <a:pt x="16" y="19"/>
                  </a:lnTo>
                  <a:lnTo>
                    <a:pt x="30" y="19"/>
                  </a:lnTo>
                  <a:lnTo>
                    <a:pt x="30" y="0"/>
                  </a:lnTo>
                  <a:lnTo>
                    <a:pt x="0" y="0"/>
                  </a:lnTo>
                  <a:lnTo>
                    <a:pt x="0"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03" name="Freeform 392"/>
            <p:cNvSpPr>
              <a:spLocks noEditPoints="1"/>
            </p:cNvSpPr>
            <p:nvPr/>
          </p:nvSpPr>
          <p:spPr bwMode="auto">
            <a:xfrm>
              <a:off x="6263001" y="4591030"/>
              <a:ext cx="246021" cy="115679"/>
            </a:xfrm>
            <a:custGeom>
              <a:avLst/>
              <a:gdLst>
                <a:gd name="T0" fmla="*/ 269 w 302"/>
                <a:gd name="T1" fmla="*/ 19 h 142"/>
                <a:gd name="T2" fmla="*/ 250 w 302"/>
                <a:gd name="T3" fmla="*/ 142 h 142"/>
                <a:gd name="T4" fmla="*/ 255 w 302"/>
                <a:gd name="T5" fmla="*/ 19 h 142"/>
                <a:gd name="T6" fmla="*/ 262 w 302"/>
                <a:gd name="T7" fmla="*/ 60 h 142"/>
                <a:gd name="T8" fmla="*/ 250 w 302"/>
                <a:gd name="T9" fmla="*/ 128 h 142"/>
                <a:gd name="T10" fmla="*/ 229 w 302"/>
                <a:gd name="T11" fmla="*/ 142 h 142"/>
                <a:gd name="T12" fmla="*/ 229 w 302"/>
                <a:gd name="T13" fmla="*/ 142 h 142"/>
                <a:gd name="T14" fmla="*/ 243 w 302"/>
                <a:gd name="T15" fmla="*/ 48 h 142"/>
                <a:gd name="T16" fmla="*/ 236 w 302"/>
                <a:gd name="T17" fmla="*/ 88 h 142"/>
                <a:gd name="T18" fmla="*/ 229 w 302"/>
                <a:gd name="T19" fmla="*/ 142 h 142"/>
                <a:gd name="T20" fmla="*/ 229 w 302"/>
                <a:gd name="T21" fmla="*/ 0 h 142"/>
                <a:gd name="T22" fmla="*/ 210 w 302"/>
                <a:gd name="T23" fmla="*/ 88 h 142"/>
                <a:gd name="T24" fmla="*/ 217 w 302"/>
                <a:gd name="T25" fmla="*/ 19 h 142"/>
                <a:gd name="T26" fmla="*/ 210 w 302"/>
                <a:gd name="T27" fmla="*/ 142 h 142"/>
                <a:gd name="T28" fmla="*/ 210 w 302"/>
                <a:gd name="T29" fmla="*/ 0 h 142"/>
                <a:gd name="T30" fmla="*/ 189 w 302"/>
                <a:gd name="T31" fmla="*/ 48 h 142"/>
                <a:gd name="T32" fmla="*/ 196 w 302"/>
                <a:gd name="T33" fmla="*/ 88 h 142"/>
                <a:gd name="T34" fmla="*/ 189 w 302"/>
                <a:gd name="T35" fmla="*/ 142 h 142"/>
                <a:gd name="T36" fmla="*/ 189 w 302"/>
                <a:gd name="T37" fmla="*/ 0 h 142"/>
                <a:gd name="T38" fmla="*/ 170 w 302"/>
                <a:gd name="T39" fmla="*/ 88 h 142"/>
                <a:gd name="T40" fmla="*/ 177 w 302"/>
                <a:gd name="T41" fmla="*/ 19 h 142"/>
                <a:gd name="T42" fmla="*/ 170 w 302"/>
                <a:gd name="T43" fmla="*/ 142 h 142"/>
                <a:gd name="T44" fmla="*/ 170 w 302"/>
                <a:gd name="T45" fmla="*/ 0 h 142"/>
                <a:gd name="T46" fmla="*/ 151 w 302"/>
                <a:gd name="T47" fmla="*/ 48 h 142"/>
                <a:gd name="T48" fmla="*/ 156 w 302"/>
                <a:gd name="T49" fmla="*/ 88 h 142"/>
                <a:gd name="T50" fmla="*/ 151 w 302"/>
                <a:gd name="T51" fmla="*/ 142 h 142"/>
                <a:gd name="T52" fmla="*/ 151 w 302"/>
                <a:gd name="T53" fmla="*/ 0 h 142"/>
                <a:gd name="T54" fmla="*/ 130 w 302"/>
                <a:gd name="T55" fmla="*/ 88 h 142"/>
                <a:gd name="T56" fmla="*/ 137 w 302"/>
                <a:gd name="T57" fmla="*/ 19 h 142"/>
                <a:gd name="T58" fmla="*/ 130 w 302"/>
                <a:gd name="T59" fmla="*/ 142 h 142"/>
                <a:gd name="T60" fmla="*/ 130 w 302"/>
                <a:gd name="T61" fmla="*/ 0 h 142"/>
                <a:gd name="T62" fmla="*/ 111 w 302"/>
                <a:gd name="T63" fmla="*/ 48 h 142"/>
                <a:gd name="T64" fmla="*/ 115 w 302"/>
                <a:gd name="T65" fmla="*/ 88 h 142"/>
                <a:gd name="T66" fmla="*/ 111 w 302"/>
                <a:gd name="T67" fmla="*/ 142 h 142"/>
                <a:gd name="T68" fmla="*/ 111 w 302"/>
                <a:gd name="T69" fmla="*/ 0 h 142"/>
                <a:gd name="T70" fmla="*/ 89 w 302"/>
                <a:gd name="T71" fmla="*/ 88 h 142"/>
                <a:gd name="T72" fmla="*/ 97 w 302"/>
                <a:gd name="T73" fmla="*/ 19 h 142"/>
                <a:gd name="T74" fmla="*/ 89 w 302"/>
                <a:gd name="T75" fmla="*/ 142 h 142"/>
                <a:gd name="T76" fmla="*/ 89 w 302"/>
                <a:gd name="T77" fmla="*/ 0 h 142"/>
                <a:gd name="T78" fmla="*/ 71 w 302"/>
                <a:gd name="T79" fmla="*/ 48 h 142"/>
                <a:gd name="T80" fmla="*/ 78 w 302"/>
                <a:gd name="T81" fmla="*/ 88 h 142"/>
                <a:gd name="T82" fmla="*/ 71 w 302"/>
                <a:gd name="T83" fmla="*/ 142 h 142"/>
                <a:gd name="T84" fmla="*/ 71 w 302"/>
                <a:gd name="T85" fmla="*/ 0 h 142"/>
                <a:gd name="T86" fmla="*/ 49 w 302"/>
                <a:gd name="T87" fmla="*/ 88 h 142"/>
                <a:gd name="T88" fmla="*/ 56 w 302"/>
                <a:gd name="T89" fmla="*/ 19 h 142"/>
                <a:gd name="T90" fmla="*/ 49 w 302"/>
                <a:gd name="T91" fmla="*/ 142 h 142"/>
                <a:gd name="T92" fmla="*/ 49 w 302"/>
                <a:gd name="T93" fmla="*/ 88 h 142"/>
                <a:gd name="T94" fmla="*/ 49 w 302"/>
                <a:gd name="T95" fmla="*/ 0 h 142"/>
                <a:gd name="T96" fmla="*/ 30 w 302"/>
                <a:gd name="T97" fmla="*/ 48 h 142"/>
                <a:gd name="T98" fmla="*/ 16 w 302"/>
                <a:gd name="T99" fmla="*/ 48 h 142"/>
                <a:gd name="T100" fmla="*/ 0 w 302"/>
                <a:gd name="T10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 h="142">
                  <a:moveTo>
                    <a:pt x="269" y="142"/>
                  </a:moveTo>
                  <a:lnTo>
                    <a:pt x="302" y="142"/>
                  </a:lnTo>
                  <a:lnTo>
                    <a:pt x="302" y="0"/>
                  </a:lnTo>
                  <a:lnTo>
                    <a:pt x="269" y="0"/>
                  </a:lnTo>
                  <a:lnTo>
                    <a:pt x="269" y="19"/>
                  </a:lnTo>
                  <a:lnTo>
                    <a:pt x="283" y="19"/>
                  </a:lnTo>
                  <a:lnTo>
                    <a:pt x="283" y="48"/>
                  </a:lnTo>
                  <a:lnTo>
                    <a:pt x="269" y="48"/>
                  </a:lnTo>
                  <a:lnTo>
                    <a:pt x="269" y="142"/>
                  </a:lnTo>
                  <a:moveTo>
                    <a:pt x="250" y="142"/>
                  </a:moveTo>
                  <a:lnTo>
                    <a:pt x="269" y="142"/>
                  </a:lnTo>
                  <a:lnTo>
                    <a:pt x="269" y="48"/>
                  </a:lnTo>
                  <a:lnTo>
                    <a:pt x="255" y="48"/>
                  </a:lnTo>
                  <a:lnTo>
                    <a:pt x="255" y="19"/>
                  </a:lnTo>
                  <a:lnTo>
                    <a:pt x="255" y="19"/>
                  </a:lnTo>
                  <a:lnTo>
                    <a:pt x="269" y="19"/>
                  </a:lnTo>
                  <a:lnTo>
                    <a:pt x="269" y="0"/>
                  </a:lnTo>
                  <a:lnTo>
                    <a:pt x="250" y="0"/>
                  </a:lnTo>
                  <a:lnTo>
                    <a:pt x="250" y="60"/>
                  </a:lnTo>
                  <a:lnTo>
                    <a:pt x="262" y="60"/>
                  </a:lnTo>
                  <a:lnTo>
                    <a:pt x="262" y="88"/>
                  </a:lnTo>
                  <a:lnTo>
                    <a:pt x="262" y="88"/>
                  </a:lnTo>
                  <a:lnTo>
                    <a:pt x="250" y="88"/>
                  </a:lnTo>
                  <a:lnTo>
                    <a:pt x="250" y="102"/>
                  </a:lnTo>
                  <a:lnTo>
                    <a:pt x="250" y="128"/>
                  </a:lnTo>
                  <a:lnTo>
                    <a:pt x="250" y="142"/>
                  </a:lnTo>
                  <a:lnTo>
                    <a:pt x="250" y="142"/>
                  </a:lnTo>
                  <a:moveTo>
                    <a:pt x="250" y="128"/>
                  </a:moveTo>
                  <a:lnTo>
                    <a:pt x="250" y="128"/>
                  </a:lnTo>
                  <a:moveTo>
                    <a:pt x="229" y="142"/>
                  </a:moveTo>
                  <a:lnTo>
                    <a:pt x="250" y="142"/>
                  </a:lnTo>
                  <a:lnTo>
                    <a:pt x="250" y="128"/>
                  </a:lnTo>
                  <a:lnTo>
                    <a:pt x="229" y="128"/>
                  </a:lnTo>
                  <a:lnTo>
                    <a:pt x="229" y="142"/>
                  </a:lnTo>
                  <a:lnTo>
                    <a:pt x="229" y="142"/>
                  </a:lnTo>
                  <a:moveTo>
                    <a:pt x="250" y="0"/>
                  </a:moveTo>
                  <a:lnTo>
                    <a:pt x="229" y="0"/>
                  </a:lnTo>
                  <a:lnTo>
                    <a:pt x="229" y="19"/>
                  </a:lnTo>
                  <a:lnTo>
                    <a:pt x="243" y="19"/>
                  </a:lnTo>
                  <a:lnTo>
                    <a:pt x="243" y="48"/>
                  </a:lnTo>
                  <a:lnTo>
                    <a:pt x="229" y="48"/>
                  </a:lnTo>
                  <a:lnTo>
                    <a:pt x="229" y="102"/>
                  </a:lnTo>
                  <a:lnTo>
                    <a:pt x="250" y="102"/>
                  </a:lnTo>
                  <a:lnTo>
                    <a:pt x="250" y="88"/>
                  </a:lnTo>
                  <a:lnTo>
                    <a:pt x="236" y="88"/>
                  </a:lnTo>
                  <a:lnTo>
                    <a:pt x="236" y="60"/>
                  </a:lnTo>
                  <a:lnTo>
                    <a:pt x="250" y="60"/>
                  </a:lnTo>
                  <a:lnTo>
                    <a:pt x="250" y="0"/>
                  </a:lnTo>
                  <a:moveTo>
                    <a:pt x="210" y="142"/>
                  </a:moveTo>
                  <a:lnTo>
                    <a:pt x="229" y="142"/>
                  </a:lnTo>
                  <a:lnTo>
                    <a:pt x="229" y="128"/>
                  </a:lnTo>
                  <a:lnTo>
                    <a:pt x="210" y="128"/>
                  </a:lnTo>
                  <a:lnTo>
                    <a:pt x="210" y="142"/>
                  </a:lnTo>
                  <a:lnTo>
                    <a:pt x="210" y="142"/>
                  </a:lnTo>
                  <a:moveTo>
                    <a:pt x="229" y="0"/>
                  </a:moveTo>
                  <a:lnTo>
                    <a:pt x="210" y="0"/>
                  </a:lnTo>
                  <a:lnTo>
                    <a:pt x="210" y="60"/>
                  </a:lnTo>
                  <a:lnTo>
                    <a:pt x="222" y="60"/>
                  </a:lnTo>
                  <a:lnTo>
                    <a:pt x="222" y="88"/>
                  </a:lnTo>
                  <a:lnTo>
                    <a:pt x="210" y="88"/>
                  </a:lnTo>
                  <a:lnTo>
                    <a:pt x="210" y="102"/>
                  </a:lnTo>
                  <a:lnTo>
                    <a:pt x="229" y="102"/>
                  </a:lnTo>
                  <a:lnTo>
                    <a:pt x="229" y="48"/>
                  </a:lnTo>
                  <a:lnTo>
                    <a:pt x="217" y="48"/>
                  </a:lnTo>
                  <a:lnTo>
                    <a:pt x="217" y="19"/>
                  </a:lnTo>
                  <a:lnTo>
                    <a:pt x="217" y="19"/>
                  </a:lnTo>
                  <a:lnTo>
                    <a:pt x="229" y="19"/>
                  </a:lnTo>
                  <a:lnTo>
                    <a:pt x="229" y="0"/>
                  </a:lnTo>
                  <a:moveTo>
                    <a:pt x="189" y="142"/>
                  </a:moveTo>
                  <a:lnTo>
                    <a:pt x="210" y="142"/>
                  </a:lnTo>
                  <a:lnTo>
                    <a:pt x="210" y="128"/>
                  </a:lnTo>
                  <a:lnTo>
                    <a:pt x="189" y="128"/>
                  </a:lnTo>
                  <a:lnTo>
                    <a:pt x="189" y="142"/>
                  </a:lnTo>
                  <a:lnTo>
                    <a:pt x="189" y="142"/>
                  </a:lnTo>
                  <a:moveTo>
                    <a:pt x="210" y="0"/>
                  </a:moveTo>
                  <a:lnTo>
                    <a:pt x="189" y="0"/>
                  </a:lnTo>
                  <a:lnTo>
                    <a:pt x="189" y="19"/>
                  </a:lnTo>
                  <a:lnTo>
                    <a:pt x="203" y="19"/>
                  </a:lnTo>
                  <a:lnTo>
                    <a:pt x="203" y="48"/>
                  </a:lnTo>
                  <a:lnTo>
                    <a:pt x="189" y="48"/>
                  </a:lnTo>
                  <a:lnTo>
                    <a:pt x="189" y="102"/>
                  </a:lnTo>
                  <a:lnTo>
                    <a:pt x="210" y="102"/>
                  </a:lnTo>
                  <a:lnTo>
                    <a:pt x="210" y="88"/>
                  </a:lnTo>
                  <a:lnTo>
                    <a:pt x="196" y="88"/>
                  </a:lnTo>
                  <a:lnTo>
                    <a:pt x="196" y="88"/>
                  </a:lnTo>
                  <a:lnTo>
                    <a:pt x="196" y="60"/>
                  </a:lnTo>
                  <a:lnTo>
                    <a:pt x="210" y="60"/>
                  </a:lnTo>
                  <a:lnTo>
                    <a:pt x="210" y="0"/>
                  </a:lnTo>
                  <a:moveTo>
                    <a:pt x="170" y="142"/>
                  </a:moveTo>
                  <a:lnTo>
                    <a:pt x="189" y="142"/>
                  </a:lnTo>
                  <a:lnTo>
                    <a:pt x="189" y="128"/>
                  </a:lnTo>
                  <a:lnTo>
                    <a:pt x="170" y="128"/>
                  </a:lnTo>
                  <a:lnTo>
                    <a:pt x="170" y="142"/>
                  </a:lnTo>
                  <a:lnTo>
                    <a:pt x="170" y="142"/>
                  </a:lnTo>
                  <a:moveTo>
                    <a:pt x="189" y="0"/>
                  </a:moveTo>
                  <a:lnTo>
                    <a:pt x="170" y="0"/>
                  </a:lnTo>
                  <a:lnTo>
                    <a:pt x="170" y="60"/>
                  </a:lnTo>
                  <a:lnTo>
                    <a:pt x="184" y="60"/>
                  </a:lnTo>
                  <a:lnTo>
                    <a:pt x="184" y="88"/>
                  </a:lnTo>
                  <a:lnTo>
                    <a:pt x="170" y="88"/>
                  </a:lnTo>
                  <a:lnTo>
                    <a:pt x="170" y="102"/>
                  </a:lnTo>
                  <a:lnTo>
                    <a:pt x="189" y="102"/>
                  </a:lnTo>
                  <a:lnTo>
                    <a:pt x="189" y="48"/>
                  </a:lnTo>
                  <a:lnTo>
                    <a:pt x="177" y="48"/>
                  </a:lnTo>
                  <a:lnTo>
                    <a:pt x="177" y="19"/>
                  </a:lnTo>
                  <a:lnTo>
                    <a:pt x="177" y="19"/>
                  </a:lnTo>
                  <a:lnTo>
                    <a:pt x="189" y="19"/>
                  </a:lnTo>
                  <a:lnTo>
                    <a:pt x="189" y="0"/>
                  </a:lnTo>
                  <a:moveTo>
                    <a:pt x="151" y="142"/>
                  </a:moveTo>
                  <a:lnTo>
                    <a:pt x="170" y="142"/>
                  </a:lnTo>
                  <a:lnTo>
                    <a:pt x="170" y="128"/>
                  </a:lnTo>
                  <a:lnTo>
                    <a:pt x="151" y="128"/>
                  </a:lnTo>
                  <a:lnTo>
                    <a:pt x="151" y="142"/>
                  </a:lnTo>
                  <a:lnTo>
                    <a:pt x="151" y="142"/>
                  </a:lnTo>
                  <a:moveTo>
                    <a:pt x="170" y="0"/>
                  </a:moveTo>
                  <a:lnTo>
                    <a:pt x="151" y="0"/>
                  </a:lnTo>
                  <a:lnTo>
                    <a:pt x="151" y="19"/>
                  </a:lnTo>
                  <a:lnTo>
                    <a:pt x="163" y="19"/>
                  </a:lnTo>
                  <a:lnTo>
                    <a:pt x="163" y="48"/>
                  </a:lnTo>
                  <a:lnTo>
                    <a:pt x="151" y="48"/>
                  </a:lnTo>
                  <a:lnTo>
                    <a:pt x="151" y="102"/>
                  </a:lnTo>
                  <a:lnTo>
                    <a:pt x="170" y="102"/>
                  </a:lnTo>
                  <a:lnTo>
                    <a:pt x="170" y="88"/>
                  </a:lnTo>
                  <a:lnTo>
                    <a:pt x="156" y="88"/>
                  </a:lnTo>
                  <a:lnTo>
                    <a:pt x="156" y="88"/>
                  </a:lnTo>
                  <a:lnTo>
                    <a:pt x="156" y="60"/>
                  </a:lnTo>
                  <a:lnTo>
                    <a:pt x="170" y="60"/>
                  </a:lnTo>
                  <a:lnTo>
                    <a:pt x="170" y="0"/>
                  </a:lnTo>
                  <a:moveTo>
                    <a:pt x="130" y="142"/>
                  </a:moveTo>
                  <a:lnTo>
                    <a:pt x="151" y="142"/>
                  </a:lnTo>
                  <a:lnTo>
                    <a:pt x="151" y="128"/>
                  </a:lnTo>
                  <a:lnTo>
                    <a:pt x="130" y="128"/>
                  </a:lnTo>
                  <a:lnTo>
                    <a:pt x="130" y="142"/>
                  </a:lnTo>
                  <a:lnTo>
                    <a:pt x="130" y="142"/>
                  </a:lnTo>
                  <a:moveTo>
                    <a:pt x="151" y="0"/>
                  </a:moveTo>
                  <a:lnTo>
                    <a:pt x="130" y="0"/>
                  </a:lnTo>
                  <a:lnTo>
                    <a:pt x="130" y="60"/>
                  </a:lnTo>
                  <a:lnTo>
                    <a:pt x="144" y="60"/>
                  </a:lnTo>
                  <a:lnTo>
                    <a:pt x="144" y="88"/>
                  </a:lnTo>
                  <a:lnTo>
                    <a:pt x="130" y="88"/>
                  </a:lnTo>
                  <a:lnTo>
                    <a:pt x="130" y="102"/>
                  </a:lnTo>
                  <a:lnTo>
                    <a:pt x="151" y="102"/>
                  </a:lnTo>
                  <a:lnTo>
                    <a:pt x="151" y="48"/>
                  </a:lnTo>
                  <a:lnTo>
                    <a:pt x="137" y="48"/>
                  </a:lnTo>
                  <a:lnTo>
                    <a:pt x="137" y="19"/>
                  </a:lnTo>
                  <a:lnTo>
                    <a:pt x="137" y="19"/>
                  </a:lnTo>
                  <a:lnTo>
                    <a:pt x="151" y="19"/>
                  </a:lnTo>
                  <a:lnTo>
                    <a:pt x="151" y="0"/>
                  </a:lnTo>
                  <a:moveTo>
                    <a:pt x="111" y="142"/>
                  </a:moveTo>
                  <a:lnTo>
                    <a:pt x="130" y="142"/>
                  </a:lnTo>
                  <a:lnTo>
                    <a:pt x="130" y="128"/>
                  </a:lnTo>
                  <a:lnTo>
                    <a:pt x="111" y="128"/>
                  </a:lnTo>
                  <a:lnTo>
                    <a:pt x="111" y="142"/>
                  </a:lnTo>
                  <a:lnTo>
                    <a:pt x="111" y="142"/>
                  </a:lnTo>
                  <a:moveTo>
                    <a:pt x="130" y="0"/>
                  </a:moveTo>
                  <a:lnTo>
                    <a:pt x="111" y="0"/>
                  </a:lnTo>
                  <a:lnTo>
                    <a:pt x="111" y="19"/>
                  </a:lnTo>
                  <a:lnTo>
                    <a:pt x="123" y="19"/>
                  </a:lnTo>
                  <a:lnTo>
                    <a:pt x="123" y="48"/>
                  </a:lnTo>
                  <a:lnTo>
                    <a:pt x="111" y="48"/>
                  </a:lnTo>
                  <a:lnTo>
                    <a:pt x="111" y="102"/>
                  </a:lnTo>
                  <a:lnTo>
                    <a:pt x="130" y="102"/>
                  </a:lnTo>
                  <a:lnTo>
                    <a:pt x="130" y="88"/>
                  </a:lnTo>
                  <a:lnTo>
                    <a:pt x="115" y="88"/>
                  </a:lnTo>
                  <a:lnTo>
                    <a:pt x="115" y="88"/>
                  </a:lnTo>
                  <a:lnTo>
                    <a:pt x="115" y="60"/>
                  </a:lnTo>
                  <a:lnTo>
                    <a:pt x="130" y="60"/>
                  </a:lnTo>
                  <a:lnTo>
                    <a:pt x="130" y="0"/>
                  </a:lnTo>
                  <a:moveTo>
                    <a:pt x="89" y="142"/>
                  </a:moveTo>
                  <a:lnTo>
                    <a:pt x="111" y="142"/>
                  </a:lnTo>
                  <a:lnTo>
                    <a:pt x="111" y="128"/>
                  </a:lnTo>
                  <a:lnTo>
                    <a:pt x="89" y="128"/>
                  </a:lnTo>
                  <a:lnTo>
                    <a:pt x="89" y="142"/>
                  </a:lnTo>
                  <a:lnTo>
                    <a:pt x="89" y="142"/>
                  </a:lnTo>
                  <a:moveTo>
                    <a:pt x="111" y="0"/>
                  </a:moveTo>
                  <a:lnTo>
                    <a:pt x="89" y="0"/>
                  </a:lnTo>
                  <a:lnTo>
                    <a:pt x="89" y="60"/>
                  </a:lnTo>
                  <a:lnTo>
                    <a:pt x="104" y="60"/>
                  </a:lnTo>
                  <a:lnTo>
                    <a:pt x="104" y="88"/>
                  </a:lnTo>
                  <a:lnTo>
                    <a:pt x="89" y="88"/>
                  </a:lnTo>
                  <a:lnTo>
                    <a:pt x="89" y="102"/>
                  </a:lnTo>
                  <a:lnTo>
                    <a:pt x="111" y="102"/>
                  </a:lnTo>
                  <a:lnTo>
                    <a:pt x="111" y="48"/>
                  </a:lnTo>
                  <a:lnTo>
                    <a:pt x="97" y="48"/>
                  </a:lnTo>
                  <a:lnTo>
                    <a:pt x="97" y="19"/>
                  </a:lnTo>
                  <a:lnTo>
                    <a:pt x="97" y="19"/>
                  </a:lnTo>
                  <a:lnTo>
                    <a:pt x="111" y="19"/>
                  </a:lnTo>
                  <a:lnTo>
                    <a:pt x="111" y="0"/>
                  </a:lnTo>
                  <a:moveTo>
                    <a:pt x="71" y="142"/>
                  </a:moveTo>
                  <a:lnTo>
                    <a:pt x="89" y="142"/>
                  </a:lnTo>
                  <a:lnTo>
                    <a:pt x="89" y="128"/>
                  </a:lnTo>
                  <a:lnTo>
                    <a:pt x="71" y="128"/>
                  </a:lnTo>
                  <a:lnTo>
                    <a:pt x="71" y="142"/>
                  </a:lnTo>
                  <a:lnTo>
                    <a:pt x="71" y="142"/>
                  </a:lnTo>
                  <a:moveTo>
                    <a:pt x="89" y="0"/>
                  </a:moveTo>
                  <a:lnTo>
                    <a:pt x="71" y="0"/>
                  </a:lnTo>
                  <a:lnTo>
                    <a:pt x="71" y="19"/>
                  </a:lnTo>
                  <a:lnTo>
                    <a:pt x="82" y="19"/>
                  </a:lnTo>
                  <a:lnTo>
                    <a:pt x="82" y="48"/>
                  </a:lnTo>
                  <a:lnTo>
                    <a:pt x="71" y="48"/>
                  </a:lnTo>
                  <a:lnTo>
                    <a:pt x="71" y="102"/>
                  </a:lnTo>
                  <a:lnTo>
                    <a:pt x="89" y="102"/>
                  </a:lnTo>
                  <a:lnTo>
                    <a:pt x="89" y="88"/>
                  </a:lnTo>
                  <a:lnTo>
                    <a:pt x="78" y="88"/>
                  </a:lnTo>
                  <a:lnTo>
                    <a:pt x="78" y="88"/>
                  </a:lnTo>
                  <a:lnTo>
                    <a:pt x="78" y="60"/>
                  </a:lnTo>
                  <a:lnTo>
                    <a:pt x="89" y="60"/>
                  </a:lnTo>
                  <a:lnTo>
                    <a:pt x="89" y="0"/>
                  </a:lnTo>
                  <a:moveTo>
                    <a:pt x="49" y="142"/>
                  </a:moveTo>
                  <a:lnTo>
                    <a:pt x="71" y="142"/>
                  </a:lnTo>
                  <a:lnTo>
                    <a:pt x="71" y="128"/>
                  </a:lnTo>
                  <a:lnTo>
                    <a:pt x="49" y="128"/>
                  </a:lnTo>
                  <a:lnTo>
                    <a:pt x="49" y="142"/>
                  </a:lnTo>
                  <a:lnTo>
                    <a:pt x="49" y="142"/>
                  </a:lnTo>
                  <a:moveTo>
                    <a:pt x="71" y="0"/>
                  </a:moveTo>
                  <a:lnTo>
                    <a:pt x="49" y="0"/>
                  </a:lnTo>
                  <a:lnTo>
                    <a:pt x="49" y="60"/>
                  </a:lnTo>
                  <a:lnTo>
                    <a:pt x="63" y="60"/>
                  </a:lnTo>
                  <a:lnTo>
                    <a:pt x="63" y="88"/>
                  </a:lnTo>
                  <a:lnTo>
                    <a:pt x="49" y="88"/>
                  </a:lnTo>
                  <a:lnTo>
                    <a:pt x="49" y="102"/>
                  </a:lnTo>
                  <a:lnTo>
                    <a:pt x="71" y="102"/>
                  </a:lnTo>
                  <a:lnTo>
                    <a:pt x="71" y="48"/>
                  </a:lnTo>
                  <a:lnTo>
                    <a:pt x="56" y="48"/>
                  </a:lnTo>
                  <a:lnTo>
                    <a:pt x="56" y="19"/>
                  </a:lnTo>
                  <a:lnTo>
                    <a:pt x="56" y="19"/>
                  </a:lnTo>
                  <a:lnTo>
                    <a:pt x="71" y="19"/>
                  </a:lnTo>
                  <a:lnTo>
                    <a:pt x="71" y="0"/>
                  </a:lnTo>
                  <a:moveTo>
                    <a:pt x="30" y="142"/>
                  </a:moveTo>
                  <a:lnTo>
                    <a:pt x="49" y="142"/>
                  </a:lnTo>
                  <a:lnTo>
                    <a:pt x="49" y="128"/>
                  </a:lnTo>
                  <a:lnTo>
                    <a:pt x="49" y="128"/>
                  </a:lnTo>
                  <a:lnTo>
                    <a:pt x="49" y="102"/>
                  </a:lnTo>
                  <a:lnTo>
                    <a:pt x="49" y="102"/>
                  </a:lnTo>
                  <a:lnTo>
                    <a:pt x="49" y="88"/>
                  </a:lnTo>
                  <a:lnTo>
                    <a:pt x="37" y="88"/>
                  </a:lnTo>
                  <a:lnTo>
                    <a:pt x="37" y="88"/>
                  </a:lnTo>
                  <a:lnTo>
                    <a:pt x="37" y="60"/>
                  </a:lnTo>
                  <a:lnTo>
                    <a:pt x="49" y="60"/>
                  </a:lnTo>
                  <a:lnTo>
                    <a:pt x="49" y="0"/>
                  </a:lnTo>
                  <a:lnTo>
                    <a:pt x="30" y="0"/>
                  </a:lnTo>
                  <a:lnTo>
                    <a:pt x="30" y="19"/>
                  </a:lnTo>
                  <a:lnTo>
                    <a:pt x="45" y="19"/>
                  </a:lnTo>
                  <a:lnTo>
                    <a:pt x="45" y="48"/>
                  </a:lnTo>
                  <a:lnTo>
                    <a:pt x="30" y="48"/>
                  </a:lnTo>
                  <a:lnTo>
                    <a:pt x="30" y="142"/>
                  </a:lnTo>
                  <a:moveTo>
                    <a:pt x="0" y="142"/>
                  </a:moveTo>
                  <a:lnTo>
                    <a:pt x="30" y="142"/>
                  </a:lnTo>
                  <a:lnTo>
                    <a:pt x="30" y="48"/>
                  </a:lnTo>
                  <a:lnTo>
                    <a:pt x="16" y="48"/>
                  </a:lnTo>
                  <a:lnTo>
                    <a:pt x="16" y="19"/>
                  </a:lnTo>
                  <a:lnTo>
                    <a:pt x="16" y="19"/>
                  </a:lnTo>
                  <a:lnTo>
                    <a:pt x="30" y="19"/>
                  </a:lnTo>
                  <a:lnTo>
                    <a:pt x="30" y="0"/>
                  </a:lnTo>
                  <a:lnTo>
                    <a:pt x="0" y="0"/>
                  </a:lnTo>
                  <a:lnTo>
                    <a:pt x="0" y="14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04" name="Freeform 393"/>
            <p:cNvSpPr>
              <a:spLocks/>
            </p:cNvSpPr>
            <p:nvPr/>
          </p:nvSpPr>
          <p:spPr bwMode="auto">
            <a:xfrm>
              <a:off x="6308621" y="4539708"/>
              <a:ext cx="142562" cy="34215"/>
            </a:xfrm>
            <a:custGeom>
              <a:avLst/>
              <a:gdLst>
                <a:gd name="T0" fmla="*/ 0 w 74"/>
                <a:gd name="T1" fmla="*/ 8 h 18"/>
                <a:gd name="T2" fmla="*/ 5 w 74"/>
                <a:gd name="T3" fmla="*/ 18 h 18"/>
                <a:gd name="T4" fmla="*/ 37 w 74"/>
                <a:gd name="T5" fmla="*/ 10 h 18"/>
                <a:gd name="T6" fmla="*/ 69 w 74"/>
                <a:gd name="T7" fmla="*/ 18 h 18"/>
                <a:gd name="T8" fmla="*/ 74 w 74"/>
                <a:gd name="T9" fmla="*/ 8 h 18"/>
                <a:gd name="T10" fmla="*/ 37 w 74"/>
                <a:gd name="T11" fmla="*/ 0 h 18"/>
                <a:gd name="T12" fmla="*/ 0 w 74"/>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74" h="18">
                  <a:moveTo>
                    <a:pt x="0" y="8"/>
                  </a:moveTo>
                  <a:cubicBezTo>
                    <a:pt x="5" y="18"/>
                    <a:pt x="5" y="18"/>
                    <a:pt x="5" y="18"/>
                  </a:cubicBezTo>
                  <a:cubicBezTo>
                    <a:pt x="14" y="13"/>
                    <a:pt x="25" y="10"/>
                    <a:pt x="37" y="10"/>
                  </a:cubicBezTo>
                  <a:cubicBezTo>
                    <a:pt x="48" y="10"/>
                    <a:pt x="60" y="13"/>
                    <a:pt x="69" y="18"/>
                  </a:cubicBezTo>
                  <a:cubicBezTo>
                    <a:pt x="74" y="8"/>
                    <a:pt x="74" y="8"/>
                    <a:pt x="74" y="8"/>
                  </a:cubicBezTo>
                  <a:cubicBezTo>
                    <a:pt x="63" y="3"/>
                    <a:pt x="50" y="0"/>
                    <a:pt x="37" y="0"/>
                  </a:cubicBezTo>
                  <a:cubicBezTo>
                    <a:pt x="23" y="0"/>
                    <a:pt x="1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05" name="Freeform 394"/>
            <p:cNvSpPr>
              <a:spLocks/>
            </p:cNvSpPr>
            <p:nvPr/>
          </p:nvSpPr>
          <p:spPr bwMode="auto">
            <a:xfrm>
              <a:off x="6284181" y="4500605"/>
              <a:ext cx="190625" cy="40732"/>
            </a:xfrm>
            <a:custGeom>
              <a:avLst/>
              <a:gdLst>
                <a:gd name="T0" fmla="*/ 99 w 99"/>
                <a:gd name="T1" fmla="*/ 11 h 21"/>
                <a:gd name="T2" fmla="*/ 50 w 99"/>
                <a:gd name="T3" fmla="*/ 0 h 21"/>
                <a:gd name="T4" fmla="*/ 0 w 99"/>
                <a:gd name="T5" fmla="*/ 11 h 21"/>
                <a:gd name="T6" fmla="*/ 5 w 99"/>
                <a:gd name="T7" fmla="*/ 21 h 21"/>
                <a:gd name="T8" fmla="*/ 50 w 99"/>
                <a:gd name="T9" fmla="*/ 10 h 21"/>
                <a:gd name="T10" fmla="*/ 94 w 99"/>
                <a:gd name="T11" fmla="*/ 21 h 21"/>
                <a:gd name="T12" fmla="*/ 99 w 99"/>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99" h="21">
                  <a:moveTo>
                    <a:pt x="99" y="11"/>
                  </a:moveTo>
                  <a:cubicBezTo>
                    <a:pt x="85" y="4"/>
                    <a:pt x="68" y="0"/>
                    <a:pt x="50" y="0"/>
                  </a:cubicBezTo>
                  <a:cubicBezTo>
                    <a:pt x="32" y="0"/>
                    <a:pt x="14" y="4"/>
                    <a:pt x="0" y="11"/>
                  </a:cubicBezTo>
                  <a:cubicBezTo>
                    <a:pt x="5" y="21"/>
                    <a:pt x="5" y="21"/>
                    <a:pt x="5" y="21"/>
                  </a:cubicBezTo>
                  <a:cubicBezTo>
                    <a:pt x="18" y="14"/>
                    <a:pt x="33" y="10"/>
                    <a:pt x="50" y="10"/>
                  </a:cubicBezTo>
                  <a:cubicBezTo>
                    <a:pt x="66" y="10"/>
                    <a:pt x="82" y="14"/>
                    <a:pt x="94" y="21"/>
                  </a:cubicBezTo>
                  <a:lnTo>
                    <a:pt x="9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sp>
        <p:nvSpPr>
          <p:cNvPr id="106" name="Freeform 324"/>
          <p:cNvSpPr>
            <a:spLocks/>
          </p:cNvSpPr>
          <p:nvPr/>
        </p:nvSpPr>
        <p:spPr bwMode="auto">
          <a:xfrm>
            <a:off x="4293655" y="4363537"/>
            <a:ext cx="203639" cy="273536"/>
          </a:xfrm>
          <a:custGeom>
            <a:avLst/>
            <a:gdLst>
              <a:gd name="T0" fmla="*/ 31 w 303"/>
              <a:gd name="T1" fmla="*/ 0 h 407"/>
              <a:gd name="T2" fmla="*/ 303 w 303"/>
              <a:gd name="T3" fmla="*/ 385 h 407"/>
              <a:gd name="T4" fmla="*/ 275 w 303"/>
              <a:gd name="T5" fmla="*/ 407 h 407"/>
              <a:gd name="T6" fmla="*/ 0 w 303"/>
              <a:gd name="T7" fmla="*/ 21 h 407"/>
              <a:gd name="T8" fmla="*/ 31 w 303"/>
              <a:gd name="T9" fmla="*/ 0 h 407"/>
            </a:gdLst>
            <a:ahLst/>
            <a:cxnLst>
              <a:cxn ang="0">
                <a:pos x="T0" y="T1"/>
              </a:cxn>
              <a:cxn ang="0">
                <a:pos x="T2" y="T3"/>
              </a:cxn>
              <a:cxn ang="0">
                <a:pos x="T4" y="T5"/>
              </a:cxn>
              <a:cxn ang="0">
                <a:pos x="T6" y="T7"/>
              </a:cxn>
              <a:cxn ang="0">
                <a:pos x="T8" y="T9"/>
              </a:cxn>
            </a:cxnLst>
            <a:rect l="0" t="0" r="r" b="b"/>
            <a:pathLst>
              <a:path w="303" h="407">
                <a:moveTo>
                  <a:pt x="31" y="0"/>
                </a:moveTo>
                <a:lnTo>
                  <a:pt x="303" y="385"/>
                </a:lnTo>
                <a:lnTo>
                  <a:pt x="275" y="407"/>
                </a:lnTo>
                <a:lnTo>
                  <a:pt x="0" y="21"/>
                </a:lnTo>
                <a:lnTo>
                  <a:pt x="31"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07" name="Oval 342"/>
          <p:cNvSpPr>
            <a:spLocks noChangeArrowheads="1"/>
          </p:cNvSpPr>
          <p:nvPr/>
        </p:nvSpPr>
        <p:spPr bwMode="auto">
          <a:xfrm>
            <a:off x="4093377" y="4167963"/>
            <a:ext cx="418031" cy="416688"/>
          </a:xfrm>
          <a:prstGeom prst="ellipse">
            <a:avLst/>
          </a:prstGeom>
          <a:solidFill>
            <a:srgbClr val="446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nvGrpSpPr>
          <p:cNvPr id="108" name="Group 107"/>
          <p:cNvGrpSpPr/>
          <p:nvPr/>
        </p:nvGrpSpPr>
        <p:grpSpPr>
          <a:xfrm>
            <a:off x="3499260" y="2977714"/>
            <a:ext cx="222457" cy="222458"/>
            <a:chOff x="4790949" y="3189037"/>
            <a:chExt cx="269645" cy="269645"/>
          </a:xfrm>
        </p:grpSpPr>
        <p:sp>
          <p:nvSpPr>
            <p:cNvPr id="109" name="Oval 353"/>
            <p:cNvSpPr>
              <a:spLocks noChangeArrowheads="1"/>
            </p:cNvSpPr>
            <p:nvPr/>
          </p:nvSpPr>
          <p:spPr bwMode="auto">
            <a:xfrm>
              <a:off x="4790949" y="3189037"/>
              <a:ext cx="269645" cy="269645"/>
            </a:xfrm>
            <a:prstGeom prst="ellipse">
              <a:avLst/>
            </a:prstGeom>
            <a:solidFill>
              <a:srgbClr val="0077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0" name="Rectangle 396"/>
            <p:cNvSpPr>
              <a:spLocks noChangeArrowheads="1"/>
            </p:cNvSpPr>
            <p:nvPr/>
          </p:nvSpPr>
          <p:spPr bwMode="auto">
            <a:xfrm>
              <a:off x="4833310" y="3265613"/>
              <a:ext cx="184923" cy="21995"/>
            </a:xfrm>
            <a:prstGeom prst="rect">
              <a:avLst/>
            </a:prstGeom>
            <a:solidFill>
              <a:srgbClr val="D9D9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1" name="Freeform 397"/>
            <p:cNvSpPr>
              <a:spLocks noEditPoints="1"/>
            </p:cNvSpPr>
            <p:nvPr/>
          </p:nvSpPr>
          <p:spPr bwMode="auto">
            <a:xfrm>
              <a:off x="4833310" y="3308789"/>
              <a:ext cx="184923" cy="74947"/>
            </a:xfrm>
            <a:custGeom>
              <a:avLst/>
              <a:gdLst>
                <a:gd name="T0" fmla="*/ 194 w 227"/>
                <a:gd name="T1" fmla="*/ 92 h 92"/>
                <a:gd name="T2" fmla="*/ 227 w 227"/>
                <a:gd name="T3" fmla="*/ 92 h 92"/>
                <a:gd name="T4" fmla="*/ 227 w 227"/>
                <a:gd name="T5" fmla="*/ 0 h 92"/>
                <a:gd name="T6" fmla="*/ 194 w 227"/>
                <a:gd name="T7" fmla="*/ 0 h 92"/>
                <a:gd name="T8" fmla="*/ 194 w 227"/>
                <a:gd name="T9" fmla="*/ 44 h 92"/>
                <a:gd name="T10" fmla="*/ 194 w 227"/>
                <a:gd name="T11" fmla="*/ 44 h 92"/>
                <a:gd name="T12" fmla="*/ 210 w 227"/>
                <a:gd name="T13" fmla="*/ 61 h 92"/>
                <a:gd name="T14" fmla="*/ 194 w 227"/>
                <a:gd name="T15" fmla="*/ 78 h 92"/>
                <a:gd name="T16" fmla="*/ 194 w 227"/>
                <a:gd name="T17" fmla="*/ 92 h 92"/>
                <a:gd name="T18" fmla="*/ 0 w 227"/>
                <a:gd name="T19" fmla="*/ 92 h 92"/>
                <a:gd name="T20" fmla="*/ 194 w 227"/>
                <a:gd name="T21" fmla="*/ 92 h 92"/>
                <a:gd name="T22" fmla="*/ 194 w 227"/>
                <a:gd name="T23" fmla="*/ 78 h 92"/>
                <a:gd name="T24" fmla="*/ 175 w 227"/>
                <a:gd name="T25" fmla="*/ 61 h 92"/>
                <a:gd name="T26" fmla="*/ 194 w 227"/>
                <a:gd name="T27" fmla="*/ 44 h 92"/>
                <a:gd name="T28" fmla="*/ 194 w 227"/>
                <a:gd name="T29" fmla="*/ 0 h 92"/>
                <a:gd name="T30" fmla="*/ 0 w 227"/>
                <a:gd name="T31" fmla="*/ 0 h 92"/>
                <a:gd name="T32" fmla="*/ 0 w 227"/>
                <a:gd name="T33" fmla="*/ 92 h 92"/>
                <a:gd name="T34" fmla="*/ 0 w 227"/>
                <a:gd name="T35" fmla="*/ 92 h 92"/>
                <a:gd name="T36" fmla="*/ 194 w 227"/>
                <a:gd name="T37" fmla="*/ 44 h 92"/>
                <a:gd name="T38" fmla="*/ 194 w 227"/>
                <a:gd name="T39"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 h="92">
                  <a:moveTo>
                    <a:pt x="194" y="92"/>
                  </a:moveTo>
                  <a:lnTo>
                    <a:pt x="227" y="92"/>
                  </a:lnTo>
                  <a:lnTo>
                    <a:pt x="227" y="0"/>
                  </a:lnTo>
                  <a:lnTo>
                    <a:pt x="194" y="0"/>
                  </a:lnTo>
                  <a:lnTo>
                    <a:pt x="194" y="44"/>
                  </a:lnTo>
                  <a:lnTo>
                    <a:pt x="194" y="44"/>
                  </a:lnTo>
                  <a:lnTo>
                    <a:pt x="210" y="61"/>
                  </a:lnTo>
                  <a:lnTo>
                    <a:pt x="194" y="78"/>
                  </a:lnTo>
                  <a:lnTo>
                    <a:pt x="194" y="92"/>
                  </a:lnTo>
                  <a:close/>
                  <a:moveTo>
                    <a:pt x="0" y="92"/>
                  </a:moveTo>
                  <a:lnTo>
                    <a:pt x="194" y="92"/>
                  </a:lnTo>
                  <a:lnTo>
                    <a:pt x="194" y="78"/>
                  </a:lnTo>
                  <a:lnTo>
                    <a:pt x="175" y="61"/>
                  </a:lnTo>
                  <a:lnTo>
                    <a:pt x="194" y="44"/>
                  </a:lnTo>
                  <a:lnTo>
                    <a:pt x="194" y="0"/>
                  </a:lnTo>
                  <a:lnTo>
                    <a:pt x="0" y="0"/>
                  </a:lnTo>
                  <a:lnTo>
                    <a:pt x="0" y="92"/>
                  </a:lnTo>
                  <a:lnTo>
                    <a:pt x="0" y="92"/>
                  </a:lnTo>
                  <a:close/>
                  <a:moveTo>
                    <a:pt x="194" y="44"/>
                  </a:moveTo>
                  <a:lnTo>
                    <a:pt x="194"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2" name="Freeform 398"/>
            <p:cNvSpPr>
              <a:spLocks noEditPoints="1"/>
            </p:cNvSpPr>
            <p:nvPr/>
          </p:nvSpPr>
          <p:spPr bwMode="auto">
            <a:xfrm>
              <a:off x="4833310" y="3308789"/>
              <a:ext cx="184923" cy="74947"/>
            </a:xfrm>
            <a:custGeom>
              <a:avLst/>
              <a:gdLst>
                <a:gd name="T0" fmla="*/ 194 w 227"/>
                <a:gd name="T1" fmla="*/ 92 h 92"/>
                <a:gd name="T2" fmla="*/ 227 w 227"/>
                <a:gd name="T3" fmla="*/ 92 h 92"/>
                <a:gd name="T4" fmla="*/ 227 w 227"/>
                <a:gd name="T5" fmla="*/ 0 h 92"/>
                <a:gd name="T6" fmla="*/ 194 w 227"/>
                <a:gd name="T7" fmla="*/ 0 h 92"/>
                <a:gd name="T8" fmla="*/ 194 w 227"/>
                <a:gd name="T9" fmla="*/ 44 h 92"/>
                <a:gd name="T10" fmla="*/ 194 w 227"/>
                <a:gd name="T11" fmla="*/ 44 h 92"/>
                <a:gd name="T12" fmla="*/ 210 w 227"/>
                <a:gd name="T13" fmla="*/ 61 h 92"/>
                <a:gd name="T14" fmla="*/ 194 w 227"/>
                <a:gd name="T15" fmla="*/ 78 h 92"/>
                <a:gd name="T16" fmla="*/ 194 w 227"/>
                <a:gd name="T17" fmla="*/ 92 h 92"/>
                <a:gd name="T18" fmla="*/ 0 w 227"/>
                <a:gd name="T19" fmla="*/ 92 h 92"/>
                <a:gd name="T20" fmla="*/ 194 w 227"/>
                <a:gd name="T21" fmla="*/ 92 h 92"/>
                <a:gd name="T22" fmla="*/ 194 w 227"/>
                <a:gd name="T23" fmla="*/ 78 h 92"/>
                <a:gd name="T24" fmla="*/ 175 w 227"/>
                <a:gd name="T25" fmla="*/ 61 h 92"/>
                <a:gd name="T26" fmla="*/ 194 w 227"/>
                <a:gd name="T27" fmla="*/ 44 h 92"/>
                <a:gd name="T28" fmla="*/ 194 w 227"/>
                <a:gd name="T29" fmla="*/ 0 h 92"/>
                <a:gd name="T30" fmla="*/ 0 w 227"/>
                <a:gd name="T31" fmla="*/ 0 h 92"/>
                <a:gd name="T32" fmla="*/ 0 w 227"/>
                <a:gd name="T33" fmla="*/ 92 h 92"/>
                <a:gd name="T34" fmla="*/ 0 w 227"/>
                <a:gd name="T35" fmla="*/ 92 h 92"/>
                <a:gd name="T36" fmla="*/ 194 w 227"/>
                <a:gd name="T37" fmla="*/ 44 h 92"/>
                <a:gd name="T38" fmla="*/ 194 w 227"/>
                <a:gd name="T39"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 h="92">
                  <a:moveTo>
                    <a:pt x="194" y="92"/>
                  </a:moveTo>
                  <a:lnTo>
                    <a:pt x="227" y="92"/>
                  </a:lnTo>
                  <a:lnTo>
                    <a:pt x="227" y="0"/>
                  </a:lnTo>
                  <a:lnTo>
                    <a:pt x="194" y="0"/>
                  </a:lnTo>
                  <a:lnTo>
                    <a:pt x="194" y="44"/>
                  </a:lnTo>
                  <a:lnTo>
                    <a:pt x="194" y="44"/>
                  </a:lnTo>
                  <a:lnTo>
                    <a:pt x="210" y="61"/>
                  </a:lnTo>
                  <a:lnTo>
                    <a:pt x="194" y="78"/>
                  </a:lnTo>
                  <a:lnTo>
                    <a:pt x="194" y="92"/>
                  </a:lnTo>
                  <a:moveTo>
                    <a:pt x="0" y="92"/>
                  </a:moveTo>
                  <a:lnTo>
                    <a:pt x="194" y="92"/>
                  </a:lnTo>
                  <a:lnTo>
                    <a:pt x="194" y="78"/>
                  </a:lnTo>
                  <a:lnTo>
                    <a:pt x="175" y="61"/>
                  </a:lnTo>
                  <a:lnTo>
                    <a:pt x="194" y="44"/>
                  </a:lnTo>
                  <a:lnTo>
                    <a:pt x="194" y="0"/>
                  </a:lnTo>
                  <a:lnTo>
                    <a:pt x="0" y="0"/>
                  </a:lnTo>
                  <a:lnTo>
                    <a:pt x="0" y="92"/>
                  </a:lnTo>
                  <a:lnTo>
                    <a:pt x="0" y="92"/>
                  </a:lnTo>
                  <a:moveTo>
                    <a:pt x="194" y="44"/>
                  </a:moveTo>
                  <a:lnTo>
                    <a:pt x="194"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sp>
        <p:nvSpPr>
          <p:cNvPr id="113" name="Freeform 399"/>
          <p:cNvSpPr>
            <a:spLocks noEditPoints="1"/>
          </p:cNvSpPr>
          <p:nvPr/>
        </p:nvSpPr>
        <p:spPr bwMode="auto">
          <a:xfrm>
            <a:off x="4829300" y="2067051"/>
            <a:ext cx="81321" cy="81321"/>
          </a:xfrm>
          <a:custGeom>
            <a:avLst/>
            <a:gdLst>
              <a:gd name="T0" fmla="*/ 26 w 51"/>
              <a:gd name="T1" fmla="*/ 0 h 51"/>
              <a:gd name="T2" fmla="*/ 51 w 51"/>
              <a:gd name="T3" fmla="*/ 25 h 51"/>
              <a:gd name="T4" fmla="*/ 26 w 51"/>
              <a:gd name="T5" fmla="*/ 51 h 51"/>
              <a:gd name="T6" fmla="*/ 26 w 51"/>
              <a:gd name="T7" fmla="*/ 51 h 51"/>
              <a:gd name="T8" fmla="*/ 26 w 51"/>
              <a:gd name="T9" fmla="*/ 45 h 51"/>
              <a:gd name="T10" fmla="*/ 26 w 51"/>
              <a:gd name="T11" fmla="*/ 45 h 51"/>
              <a:gd name="T12" fmla="*/ 45 w 51"/>
              <a:gd name="T13" fmla="*/ 25 h 51"/>
              <a:gd name="T14" fmla="*/ 26 w 51"/>
              <a:gd name="T15" fmla="*/ 6 h 51"/>
              <a:gd name="T16" fmla="*/ 26 w 51"/>
              <a:gd name="T17" fmla="*/ 6 h 51"/>
              <a:gd name="T18" fmla="*/ 26 w 51"/>
              <a:gd name="T19" fmla="*/ 0 h 51"/>
              <a:gd name="T20" fmla="*/ 26 w 51"/>
              <a:gd name="T21" fmla="*/ 51 h 51"/>
              <a:gd name="T22" fmla="*/ 0 w 51"/>
              <a:gd name="T23" fmla="*/ 25 h 51"/>
              <a:gd name="T24" fmla="*/ 26 w 51"/>
              <a:gd name="T25" fmla="*/ 0 h 51"/>
              <a:gd name="T26" fmla="*/ 26 w 51"/>
              <a:gd name="T27" fmla="*/ 6 h 51"/>
              <a:gd name="T28" fmla="*/ 6 w 51"/>
              <a:gd name="T29" fmla="*/ 25 h 51"/>
              <a:gd name="T30" fmla="*/ 26 w 51"/>
              <a:gd name="T31" fmla="*/ 45 h 51"/>
              <a:gd name="T32" fmla="*/ 26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6" y="0"/>
                </a:moveTo>
                <a:cubicBezTo>
                  <a:pt x="40" y="0"/>
                  <a:pt x="51" y="11"/>
                  <a:pt x="51" y="25"/>
                </a:cubicBezTo>
                <a:cubicBezTo>
                  <a:pt x="51" y="39"/>
                  <a:pt x="40" y="51"/>
                  <a:pt x="26" y="51"/>
                </a:cubicBezTo>
                <a:cubicBezTo>
                  <a:pt x="26" y="51"/>
                  <a:pt x="26" y="51"/>
                  <a:pt x="26" y="51"/>
                </a:cubicBezTo>
                <a:cubicBezTo>
                  <a:pt x="26" y="45"/>
                  <a:pt x="26" y="45"/>
                  <a:pt x="26" y="45"/>
                </a:cubicBezTo>
                <a:cubicBezTo>
                  <a:pt x="26" y="45"/>
                  <a:pt x="26" y="45"/>
                  <a:pt x="26" y="45"/>
                </a:cubicBezTo>
                <a:cubicBezTo>
                  <a:pt x="37" y="45"/>
                  <a:pt x="45" y="36"/>
                  <a:pt x="45" y="25"/>
                </a:cubicBezTo>
                <a:cubicBezTo>
                  <a:pt x="45" y="14"/>
                  <a:pt x="37" y="6"/>
                  <a:pt x="26" y="6"/>
                </a:cubicBezTo>
                <a:cubicBezTo>
                  <a:pt x="26" y="6"/>
                  <a:pt x="26" y="6"/>
                  <a:pt x="26" y="6"/>
                </a:cubicBezTo>
                <a:cubicBezTo>
                  <a:pt x="26" y="0"/>
                  <a:pt x="26" y="0"/>
                  <a:pt x="26" y="0"/>
                </a:cubicBezTo>
                <a:close/>
                <a:moveTo>
                  <a:pt x="26" y="51"/>
                </a:moveTo>
                <a:cubicBezTo>
                  <a:pt x="12" y="51"/>
                  <a:pt x="0" y="39"/>
                  <a:pt x="0" y="25"/>
                </a:cubicBezTo>
                <a:cubicBezTo>
                  <a:pt x="0" y="11"/>
                  <a:pt x="12" y="0"/>
                  <a:pt x="26" y="0"/>
                </a:cubicBezTo>
                <a:cubicBezTo>
                  <a:pt x="26" y="6"/>
                  <a:pt x="26" y="6"/>
                  <a:pt x="26" y="6"/>
                </a:cubicBezTo>
                <a:cubicBezTo>
                  <a:pt x="15" y="6"/>
                  <a:pt x="6" y="14"/>
                  <a:pt x="6" y="25"/>
                </a:cubicBezTo>
                <a:cubicBezTo>
                  <a:pt x="6" y="36"/>
                  <a:pt x="15" y="45"/>
                  <a:pt x="26" y="45"/>
                </a:cubicBezTo>
                <a:lnTo>
                  <a:pt x="26" y="51"/>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4" name="Freeform 400"/>
          <p:cNvSpPr>
            <a:spLocks noEditPoints="1"/>
          </p:cNvSpPr>
          <p:nvPr/>
        </p:nvSpPr>
        <p:spPr bwMode="auto">
          <a:xfrm>
            <a:off x="3500604" y="2807679"/>
            <a:ext cx="81321" cy="80650"/>
          </a:xfrm>
          <a:custGeom>
            <a:avLst/>
            <a:gdLst>
              <a:gd name="T0" fmla="*/ 26 w 51"/>
              <a:gd name="T1" fmla="*/ 0 h 51"/>
              <a:gd name="T2" fmla="*/ 51 w 51"/>
              <a:gd name="T3" fmla="*/ 26 h 51"/>
              <a:gd name="T4" fmla="*/ 26 w 51"/>
              <a:gd name="T5" fmla="*/ 51 h 51"/>
              <a:gd name="T6" fmla="*/ 26 w 51"/>
              <a:gd name="T7" fmla="*/ 46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6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6"/>
                  <a:pt x="26" y="46"/>
                  <a:pt x="26" y="46"/>
                </a:cubicBezTo>
                <a:cubicBezTo>
                  <a:pt x="37" y="46"/>
                  <a:pt x="45" y="37"/>
                  <a:pt x="45" y="26"/>
                </a:cubicBezTo>
                <a:cubicBezTo>
                  <a:pt x="45"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1"/>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5" name="Freeform 401"/>
          <p:cNvSpPr>
            <a:spLocks noEditPoints="1"/>
          </p:cNvSpPr>
          <p:nvPr/>
        </p:nvSpPr>
        <p:spPr bwMode="auto">
          <a:xfrm>
            <a:off x="3940815" y="4328589"/>
            <a:ext cx="81321" cy="8266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6" name="Freeform 402"/>
          <p:cNvSpPr>
            <a:spLocks noEditPoints="1"/>
          </p:cNvSpPr>
          <p:nvPr/>
        </p:nvSpPr>
        <p:spPr bwMode="auto">
          <a:xfrm>
            <a:off x="4463690" y="4614894"/>
            <a:ext cx="81321" cy="80650"/>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6" y="45"/>
                  <a:pt x="45" y="37"/>
                  <a:pt x="45" y="26"/>
                </a:cubicBezTo>
                <a:cubicBezTo>
                  <a:pt x="45" y="15"/>
                  <a:pt x="36" y="6"/>
                  <a:pt x="26" y="6"/>
                </a:cubicBezTo>
                <a:lnTo>
                  <a:pt x="26" y="0"/>
                </a:lnTo>
                <a:close/>
                <a:moveTo>
                  <a:pt x="26" y="51"/>
                </a:moveTo>
                <a:cubicBezTo>
                  <a:pt x="11" y="51"/>
                  <a:pt x="0" y="40"/>
                  <a:pt x="0" y="26"/>
                </a:cubicBezTo>
                <a:cubicBezTo>
                  <a:pt x="0" y="12"/>
                  <a:pt x="11" y="0"/>
                  <a:pt x="26" y="0"/>
                </a:cubicBezTo>
                <a:cubicBezTo>
                  <a:pt x="26" y="6"/>
                  <a:pt x="26" y="6"/>
                  <a:pt x="26" y="6"/>
                </a:cubicBezTo>
                <a:cubicBezTo>
                  <a:pt x="15" y="6"/>
                  <a:pt x="6" y="15"/>
                  <a:pt x="6" y="26"/>
                </a:cubicBezTo>
                <a:cubicBezTo>
                  <a:pt x="6" y="37"/>
                  <a:pt x="15" y="45"/>
                  <a:pt x="26" y="45"/>
                </a:cubicBezTo>
                <a:lnTo>
                  <a:pt x="26" y="51"/>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7" name="Freeform 403"/>
          <p:cNvSpPr>
            <a:spLocks noEditPoints="1"/>
          </p:cNvSpPr>
          <p:nvPr/>
        </p:nvSpPr>
        <p:spPr bwMode="auto">
          <a:xfrm>
            <a:off x="5202975" y="4081937"/>
            <a:ext cx="81321" cy="82666"/>
          </a:xfrm>
          <a:custGeom>
            <a:avLst/>
            <a:gdLst>
              <a:gd name="T0" fmla="*/ 25 w 51"/>
              <a:gd name="T1" fmla="*/ 0 h 52"/>
              <a:gd name="T2" fmla="*/ 51 w 51"/>
              <a:gd name="T3" fmla="*/ 26 h 52"/>
              <a:gd name="T4" fmla="*/ 25 w 51"/>
              <a:gd name="T5" fmla="*/ 52 h 52"/>
              <a:gd name="T6" fmla="*/ 25 w 51"/>
              <a:gd name="T7" fmla="*/ 52 h 52"/>
              <a:gd name="T8" fmla="*/ 25 w 51"/>
              <a:gd name="T9" fmla="*/ 46 h 52"/>
              <a:gd name="T10" fmla="*/ 25 w 51"/>
              <a:gd name="T11" fmla="*/ 46 h 52"/>
              <a:gd name="T12" fmla="*/ 45 w 51"/>
              <a:gd name="T13" fmla="*/ 26 h 52"/>
              <a:gd name="T14" fmla="*/ 25 w 51"/>
              <a:gd name="T15" fmla="*/ 6 h 52"/>
              <a:gd name="T16" fmla="*/ 25 w 51"/>
              <a:gd name="T17" fmla="*/ 6 h 52"/>
              <a:gd name="T18" fmla="*/ 25 w 51"/>
              <a:gd name="T19" fmla="*/ 0 h 52"/>
              <a:gd name="T20" fmla="*/ 25 w 51"/>
              <a:gd name="T21" fmla="*/ 52 h 52"/>
              <a:gd name="T22" fmla="*/ 0 w 51"/>
              <a:gd name="T23" fmla="*/ 26 h 52"/>
              <a:gd name="T24" fmla="*/ 25 w 51"/>
              <a:gd name="T25" fmla="*/ 0 h 52"/>
              <a:gd name="T26" fmla="*/ 25 w 51"/>
              <a:gd name="T27" fmla="*/ 6 h 52"/>
              <a:gd name="T28" fmla="*/ 6 w 51"/>
              <a:gd name="T29" fmla="*/ 26 h 52"/>
              <a:gd name="T30" fmla="*/ 25 w 51"/>
              <a:gd name="T31" fmla="*/ 46 h 52"/>
              <a:gd name="T32" fmla="*/ 25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5" y="0"/>
                </a:moveTo>
                <a:cubicBezTo>
                  <a:pt x="39" y="0"/>
                  <a:pt x="51" y="12"/>
                  <a:pt x="51" y="26"/>
                </a:cubicBezTo>
                <a:cubicBezTo>
                  <a:pt x="51" y="40"/>
                  <a:pt x="39" y="52"/>
                  <a:pt x="25" y="52"/>
                </a:cubicBezTo>
                <a:cubicBezTo>
                  <a:pt x="25" y="52"/>
                  <a:pt x="25" y="52"/>
                  <a:pt x="25" y="52"/>
                </a:cubicBezTo>
                <a:cubicBezTo>
                  <a:pt x="25" y="46"/>
                  <a:pt x="25" y="46"/>
                  <a:pt x="25" y="46"/>
                </a:cubicBezTo>
                <a:cubicBezTo>
                  <a:pt x="25" y="46"/>
                  <a:pt x="25" y="46"/>
                  <a:pt x="25" y="46"/>
                </a:cubicBezTo>
                <a:cubicBezTo>
                  <a:pt x="36" y="46"/>
                  <a:pt x="45" y="37"/>
                  <a:pt x="45" y="26"/>
                </a:cubicBezTo>
                <a:cubicBezTo>
                  <a:pt x="45" y="15"/>
                  <a:pt x="36" y="6"/>
                  <a:pt x="25" y="6"/>
                </a:cubicBezTo>
                <a:cubicBezTo>
                  <a:pt x="25" y="6"/>
                  <a:pt x="25" y="6"/>
                  <a:pt x="25" y="6"/>
                </a:cubicBezTo>
                <a:cubicBezTo>
                  <a:pt x="25" y="0"/>
                  <a:pt x="25" y="0"/>
                  <a:pt x="25" y="0"/>
                </a:cubicBezTo>
                <a:close/>
                <a:moveTo>
                  <a:pt x="25" y="52"/>
                </a:moveTo>
                <a:cubicBezTo>
                  <a:pt x="11" y="52"/>
                  <a:pt x="0" y="40"/>
                  <a:pt x="0" y="26"/>
                </a:cubicBezTo>
                <a:cubicBezTo>
                  <a:pt x="0" y="12"/>
                  <a:pt x="11" y="0"/>
                  <a:pt x="25" y="0"/>
                </a:cubicBezTo>
                <a:cubicBezTo>
                  <a:pt x="25" y="6"/>
                  <a:pt x="25" y="6"/>
                  <a:pt x="25" y="6"/>
                </a:cubicBezTo>
                <a:cubicBezTo>
                  <a:pt x="14" y="6"/>
                  <a:pt x="6" y="15"/>
                  <a:pt x="6" y="26"/>
                </a:cubicBezTo>
                <a:cubicBezTo>
                  <a:pt x="6" y="37"/>
                  <a:pt x="14" y="46"/>
                  <a:pt x="25" y="46"/>
                </a:cubicBezTo>
                <a:lnTo>
                  <a:pt x="25" y="52"/>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8" name="Freeform 404"/>
          <p:cNvSpPr>
            <a:spLocks noEditPoints="1"/>
          </p:cNvSpPr>
          <p:nvPr/>
        </p:nvSpPr>
        <p:spPr bwMode="auto">
          <a:xfrm>
            <a:off x="5541701" y="3313081"/>
            <a:ext cx="80650" cy="82666"/>
          </a:xfrm>
          <a:custGeom>
            <a:avLst/>
            <a:gdLst>
              <a:gd name="T0" fmla="*/ 25 w 51"/>
              <a:gd name="T1" fmla="*/ 0 h 52"/>
              <a:gd name="T2" fmla="*/ 51 w 51"/>
              <a:gd name="T3" fmla="*/ 26 h 52"/>
              <a:gd name="T4" fmla="*/ 25 w 51"/>
              <a:gd name="T5" fmla="*/ 52 h 52"/>
              <a:gd name="T6" fmla="*/ 25 w 51"/>
              <a:gd name="T7" fmla="*/ 52 h 52"/>
              <a:gd name="T8" fmla="*/ 25 w 51"/>
              <a:gd name="T9" fmla="*/ 46 h 52"/>
              <a:gd name="T10" fmla="*/ 25 w 51"/>
              <a:gd name="T11" fmla="*/ 46 h 52"/>
              <a:gd name="T12" fmla="*/ 45 w 51"/>
              <a:gd name="T13" fmla="*/ 26 h 52"/>
              <a:gd name="T14" fmla="*/ 25 w 51"/>
              <a:gd name="T15" fmla="*/ 6 h 52"/>
              <a:gd name="T16" fmla="*/ 25 w 51"/>
              <a:gd name="T17" fmla="*/ 6 h 52"/>
              <a:gd name="T18" fmla="*/ 25 w 51"/>
              <a:gd name="T19" fmla="*/ 0 h 52"/>
              <a:gd name="T20" fmla="*/ 25 w 51"/>
              <a:gd name="T21" fmla="*/ 52 h 52"/>
              <a:gd name="T22" fmla="*/ 0 w 51"/>
              <a:gd name="T23" fmla="*/ 26 h 52"/>
              <a:gd name="T24" fmla="*/ 25 w 51"/>
              <a:gd name="T25" fmla="*/ 0 h 52"/>
              <a:gd name="T26" fmla="*/ 25 w 51"/>
              <a:gd name="T27" fmla="*/ 6 h 52"/>
              <a:gd name="T28" fmla="*/ 6 w 51"/>
              <a:gd name="T29" fmla="*/ 26 h 52"/>
              <a:gd name="T30" fmla="*/ 25 w 51"/>
              <a:gd name="T31" fmla="*/ 46 h 52"/>
              <a:gd name="T32" fmla="*/ 25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5" y="0"/>
                </a:moveTo>
                <a:cubicBezTo>
                  <a:pt x="39" y="0"/>
                  <a:pt x="51" y="12"/>
                  <a:pt x="51" y="26"/>
                </a:cubicBezTo>
                <a:cubicBezTo>
                  <a:pt x="51" y="40"/>
                  <a:pt x="39" y="52"/>
                  <a:pt x="25" y="52"/>
                </a:cubicBezTo>
                <a:cubicBezTo>
                  <a:pt x="25" y="52"/>
                  <a:pt x="25" y="52"/>
                  <a:pt x="25" y="52"/>
                </a:cubicBezTo>
                <a:cubicBezTo>
                  <a:pt x="25" y="46"/>
                  <a:pt x="25" y="46"/>
                  <a:pt x="25" y="46"/>
                </a:cubicBezTo>
                <a:cubicBezTo>
                  <a:pt x="25" y="46"/>
                  <a:pt x="25" y="46"/>
                  <a:pt x="25" y="46"/>
                </a:cubicBezTo>
                <a:cubicBezTo>
                  <a:pt x="36" y="46"/>
                  <a:pt x="45" y="37"/>
                  <a:pt x="45" y="26"/>
                </a:cubicBezTo>
                <a:cubicBezTo>
                  <a:pt x="45" y="15"/>
                  <a:pt x="36" y="6"/>
                  <a:pt x="25" y="6"/>
                </a:cubicBezTo>
                <a:cubicBezTo>
                  <a:pt x="25" y="6"/>
                  <a:pt x="25" y="6"/>
                  <a:pt x="25" y="6"/>
                </a:cubicBezTo>
                <a:cubicBezTo>
                  <a:pt x="25" y="0"/>
                  <a:pt x="25" y="0"/>
                  <a:pt x="25" y="0"/>
                </a:cubicBezTo>
                <a:close/>
                <a:moveTo>
                  <a:pt x="25" y="52"/>
                </a:moveTo>
                <a:cubicBezTo>
                  <a:pt x="11" y="52"/>
                  <a:pt x="0" y="40"/>
                  <a:pt x="0" y="26"/>
                </a:cubicBezTo>
                <a:cubicBezTo>
                  <a:pt x="0" y="12"/>
                  <a:pt x="11" y="0"/>
                  <a:pt x="25" y="0"/>
                </a:cubicBezTo>
                <a:cubicBezTo>
                  <a:pt x="25" y="6"/>
                  <a:pt x="25" y="6"/>
                  <a:pt x="25" y="6"/>
                </a:cubicBezTo>
                <a:cubicBezTo>
                  <a:pt x="14" y="6"/>
                  <a:pt x="6" y="15"/>
                  <a:pt x="6" y="26"/>
                </a:cubicBezTo>
                <a:cubicBezTo>
                  <a:pt x="6" y="37"/>
                  <a:pt x="14" y="46"/>
                  <a:pt x="25" y="46"/>
                </a:cubicBezTo>
                <a:lnTo>
                  <a:pt x="25" y="52"/>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19" name="Freeform 405"/>
          <p:cNvSpPr>
            <a:spLocks noEditPoints="1"/>
          </p:cNvSpPr>
          <p:nvPr/>
        </p:nvSpPr>
        <p:spPr bwMode="auto">
          <a:xfrm>
            <a:off x="5479871" y="2650413"/>
            <a:ext cx="80650" cy="80650"/>
          </a:xfrm>
          <a:custGeom>
            <a:avLst/>
            <a:gdLst>
              <a:gd name="T0" fmla="*/ 26 w 51"/>
              <a:gd name="T1" fmla="*/ 0 h 51"/>
              <a:gd name="T2" fmla="*/ 51 w 51"/>
              <a:gd name="T3" fmla="*/ 25 h 51"/>
              <a:gd name="T4" fmla="*/ 26 w 51"/>
              <a:gd name="T5" fmla="*/ 51 h 51"/>
              <a:gd name="T6" fmla="*/ 26 w 51"/>
              <a:gd name="T7" fmla="*/ 51 h 51"/>
              <a:gd name="T8" fmla="*/ 26 w 51"/>
              <a:gd name="T9" fmla="*/ 45 h 51"/>
              <a:gd name="T10" fmla="*/ 26 w 51"/>
              <a:gd name="T11" fmla="*/ 45 h 51"/>
              <a:gd name="T12" fmla="*/ 45 w 51"/>
              <a:gd name="T13" fmla="*/ 25 h 51"/>
              <a:gd name="T14" fmla="*/ 26 w 51"/>
              <a:gd name="T15" fmla="*/ 6 h 51"/>
              <a:gd name="T16" fmla="*/ 26 w 51"/>
              <a:gd name="T17" fmla="*/ 6 h 51"/>
              <a:gd name="T18" fmla="*/ 26 w 51"/>
              <a:gd name="T19" fmla="*/ 0 h 51"/>
              <a:gd name="T20" fmla="*/ 26 w 51"/>
              <a:gd name="T21" fmla="*/ 51 h 51"/>
              <a:gd name="T22" fmla="*/ 0 w 51"/>
              <a:gd name="T23" fmla="*/ 25 h 51"/>
              <a:gd name="T24" fmla="*/ 26 w 51"/>
              <a:gd name="T25" fmla="*/ 0 h 51"/>
              <a:gd name="T26" fmla="*/ 26 w 51"/>
              <a:gd name="T27" fmla="*/ 6 h 51"/>
              <a:gd name="T28" fmla="*/ 6 w 51"/>
              <a:gd name="T29" fmla="*/ 25 h 51"/>
              <a:gd name="T30" fmla="*/ 26 w 51"/>
              <a:gd name="T31" fmla="*/ 45 h 51"/>
              <a:gd name="T32" fmla="*/ 26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6" y="0"/>
                </a:moveTo>
                <a:cubicBezTo>
                  <a:pt x="40" y="0"/>
                  <a:pt x="51" y="11"/>
                  <a:pt x="51" y="25"/>
                </a:cubicBezTo>
                <a:cubicBezTo>
                  <a:pt x="51" y="39"/>
                  <a:pt x="40" y="51"/>
                  <a:pt x="26" y="51"/>
                </a:cubicBezTo>
                <a:cubicBezTo>
                  <a:pt x="26" y="51"/>
                  <a:pt x="26" y="51"/>
                  <a:pt x="26" y="51"/>
                </a:cubicBezTo>
                <a:cubicBezTo>
                  <a:pt x="26" y="45"/>
                  <a:pt x="26" y="45"/>
                  <a:pt x="26" y="45"/>
                </a:cubicBezTo>
                <a:cubicBezTo>
                  <a:pt x="26" y="45"/>
                  <a:pt x="26" y="45"/>
                  <a:pt x="26" y="45"/>
                </a:cubicBezTo>
                <a:cubicBezTo>
                  <a:pt x="36" y="45"/>
                  <a:pt x="45" y="36"/>
                  <a:pt x="45" y="25"/>
                </a:cubicBezTo>
                <a:cubicBezTo>
                  <a:pt x="45" y="14"/>
                  <a:pt x="36" y="6"/>
                  <a:pt x="26" y="6"/>
                </a:cubicBezTo>
                <a:cubicBezTo>
                  <a:pt x="26" y="6"/>
                  <a:pt x="26" y="6"/>
                  <a:pt x="26" y="6"/>
                </a:cubicBezTo>
                <a:cubicBezTo>
                  <a:pt x="26" y="0"/>
                  <a:pt x="26" y="0"/>
                  <a:pt x="26" y="0"/>
                </a:cubicBezTo>
                <a:close/>
                <a:moveTo>
                  <a:pt x="26" y="51"/>
                </a:moveTo>
                <a:cubicBezTo>
                  <a:pt x="11" y="51"/>
                  <a:pt x="0" y="39"/>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0" name="Freeform 406"/>
          <p:cNvSpPr>
            <a:spLocks noEditPoints="1"/>
          </p:cNvSpPr>
          <p:nvPr/>
        </p:nvSpPr>
        <p:spPr bwMode="auto">
          <a:xfrm>
            <a:off x="4721096" y="3211598"/>
            <a:ext cx="81321" cy="80650"/>
          </a:xfrm>
          <a:custGeom>
            <a:avLst/>
            <a:gdLst>
              <a:gd name="T0" fmla="*/ 25 w 51"/>
              <a:gd name="T1" fmla="*/ 0 h 51"/>
              <a:gd name="T2" fmla="*/ 51 w 51"/>
              <a:gd name="T3" fmla="*/ 26 h 51"/>
              <a:gd name="T4" fmla="*/ 25 w 51"/>
              <a:gd name="T5" fmla="*/ 51 h 51"/>
              <a:gd name="T6" fmla="*/ 25 w 51"/>
              <a:gd name="T7" fmla="*/ 51 h 51"/>
              <a:gd name="T8" fmla="*/ 25 w 51"/>
              <a:gd name="T9" fmla="*/ 46 h 51"/>
              <a:gd name="T10" fmla="*/ 25 w 51"/>
              <a:gd name="T11" fmla="*/ 46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6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6"/>
                  <a:pt x="25" y="46"/>
                  <a:pt x="25" y="46"/>
                </a:cubicBezTo>
                <a:cubicBezTo>
                  <a:pt x="25" y="46"/>
                  <a:pt x="25" y="46"/>
                  <a:pt x="25" y="46"/>
                </a:cubicBezTo>
                <a:cubicBezTo>
                  <a:pt x="36" y="46"/>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6"/>
                  <a:pt x="25" y="46"/>
                </a:cubicBezTo>
                <a:lnTo>
                  <a:pt x="25" y="51"/>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1" name="Freeform 407"/>
          <p:cNvSpPr>
            <a:spLocks noEditPoints="1"/>
          </p:cNvSpPr>
          <p:nvPr/>
        </p:nvSpPr>
        <p:spPr bwMode="auto">
          <a:xfrm>
            <a:off x="4272821" y="2284803"/>
            <a:ext cx="81321" cy="80650"/>
          </a:xfrm>
          <a:custGeom>
            <a:avLst/>
            <a:gdLst>
              <a:gd name="T0" fmla="*/ 25 w 51"/>
              <a:gd name="T1" fmla="*/ 0 h 51"/>
              <a:gd name="T2" fmla="*/ 51 w 51"/>
              <a:gd name="T3" fmla="*/ 25 h 51"/>
              <a:gd name="T4" fmla="*/ 25 w 51"/>
              <a:gd name="T5" fmla="*/ 51 h 51"/>
              <a:gd name="T6" fmla="*/ 25 w 51"/>
              <a:gd name="T7" fmla="*/ 45 h 51"/>
              <a:gd name="T8" fmla="*/ 45 w 51"/>
              <a:gd name="T9" fmla="*/ 25 h 51"/>
              <a:gd name="T10" fmla="*/ 25 w 51"/>
              <a:gd name="T11" fmla="*/ 6 h 51"/>
              <a:gd name="T12" fmla="*/ 25 w 51"/>
              <a:gd name="T13" fmla="*/ 0 h 51"/>
              <a:gd name="T14" fmla="*/ 25 w 51"/>
              <a:gd name="T15" fmla="*/ 51 h 51"/>
              <a:gd name="T16" fmla="*/ 0 w 51"/>
              <a:gd name="T17" fmla="*/ 25 h 51"/>
              <a:gd name="T18" fmla="*/ 25 w 51"/>
              <a:gd name="T19" fmla="*/ 0 h 51"/>
              <a:gd name="T20" fmla="*/ 25 w 51"/>
              <a:gd name="T21" fmla="*/ 6 h 51"/>
              <a:gd name="T22" fmla="*/ 6 w 51"/>
              <a:gd name="T23" fmla="*/ 25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5"/>
                </a:cubicBezTo>
                <a:cubicBezTo>
                  <a:pt x="51" y="39"/>
                  <a:pt x="40" y="51"/>
                  <a:pt x="25" y="51"/>
                </a:cubicBezTo>
                <a:cubicBezTo>
                  <a:pt x="25" y="45"/>
                  <a:pt x="25" y="45"/>
                  <a:pt x="25" y="45"/>
                </a:cubicBezTo>
                <a:cubicBezTo>
                  <a:pt x="36" y="45"/>
                  <a:pt x="45" y="36"/>
                  <a:pt x="45" y="25"/>
                </a:cubicBezTo>
                <a:cubicBezTo>
                  <a:pt x="45" y="14"/>
                  <a:pt x="36" y="6"/>
                  <a:pt x="25" y="6"/>
                </a:cubicBezTo>
                <a:lnTo>
                  <a:pt x="25" y="0"/>
                </a:lnTo>
                <a:close/>
                <a:moveTo>
                  <a:pt x="25" y="51"/>
                </a:moveTo>
                <a:cubicBezTo>
                  <a:pt x="11" y="51"/>
                  <a:pt x="0" y="39"/>
                  <a:pt x="0" y="25"/>
                </a:cubicBezTo>
                <a:cubicBezTo>
                  <a:pt x="0" y="11"/>
                  <a:pt x="11" y="0"/>
                  <a:pt x="25" y="0"/>
                </a:cubicBezTo>
                <a:cubicBezTo>
                  <a:pt x="25" y="6"/>
                  <a:pt x="25" y="6"/>
                  <a:pt x="25" y="6"/>
                </a:cubicBezTo>
                <a:cubicBezTo>
                  <a:pt x="15" y="6"/>
                  <a:pt x="6" y="14"/>
                  <a:pt x="6" y="25"/>
                </a:cubicBezTo>
                <a:cubicBezTo>
                  <a:pt x="6" y="36"/>
                  <a:pt x="15" y="45"/>
                  <a:pt x="25" y="45"/>
                </a:cubicBezTo>
                <a:lnTo>
                  <a:pt x="25" y="51"/>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2" name="Freeform 408"/>
          <p:cNvSpPr>
            <a:spLocks noEditPoints="1"/>
          </p:cNvSpPr>
          <p:nvPr/>
        </p:nvSpPr>
        <p:spPr bwMode="auto">
          <a:xfrm>
            <a:off x="3926701" y="3470347"/>
            <a:ext cx="80650" cy="82666"/>
          </a:xfrm>
          <a:custGeom>
            <a:avLst/>
            <a:gdLst>
              <a:gd name="T0" fmla="*/ 26 w 51"/>
              <a:gd name="T1" fmla="*/ 0 h 52"/>
              <a:gd name="T2" fmla="*/ 51 w 51"/>
              <a:gd name="T3" fmla="*/ 26 h 52"/>
              <a:gd name="T4" fmla="*/ 26 w 51"/>
              <a:gd name="T5" fmla="*/ 52 h 52"/>
              <a:gd name="T6" fmla="*/ 26 w 51"/>
              <a:gd name="T7" fmla="*/ 46 h 52"/>
              <a:gd name="T8" fmla="*/ 46 w 51"/>
              <a:gd name="T9" fmla="*/ 26 h 52"/>
              <a:gd name="T10" fmla="*/ 26 w 51"/>
              <a:gd name="T11" fmla="*/ 6 h 52"/>
              <a:gd name="T12" fmla="*/ 26 w 51"/>
              <a:gd name="T13" fmla="*/ 0 h 52"/>
              <a:gd name="T14" fmla="*/ 26 w 51"/>
              <a:gd name="T15" fmla="*/ 52 h 52"/>
              <a:gd name="T16" fmla="*/ 0 w 51"/>
              <a:gd name="T17" fmla="*/ 26 h 52"/>
              <a:gd name="T18" fmla="*/ 26 w 51"/>
              <a:gd name="T19" fmla="*/ 0 h 52"/>
              <a:gd name="T20" fmla="*/ 26 w 51"/>
              <a:gd name="T21" fmla="*/ 6 h 52"/>
              <a:gd name="T22" fmla="*/ 6 w 51"/>
              <a:gd name="T23" fmla="*/ 26 h 52"/>
              <a:gd name="T24" fmla="*/ 26 w 51"/>
              <a:gd name="T25" fmla="*/ 46 h 52"/>
              <a:gd name="T26" fmla="*/ 26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6" y="0"/>
                </a:moveTo>
                <a:cubicBezTo>
                  <a:pt x="40" y="0"/>
                  <a:pt x="51" y="12"/>
                  <a:pt x="51" y="26"/>
                </a:cubicBezTo>
                <a:cubicBezTo>
                  <a:pt x="51" y="40"/>
                  <a:pt x="40" y="52"/>
                  <a:pt x="26" y="52"/>
                </a:cubicBezTo>
                <a:cubicBezTo>
                  <a:pt x="26" y="46"/>
                  <a:pt x="26" y="46"/>
                  <a:pt x="26" y="46"/>
                </a:cubicBezTo>
                <a:cubicBezTo>
                  <a:pt x="37" y="46"/>
                  <a:pt x="46" y="37"/>
                  <a:pt x="46" y="26"/>
                </a:cubicBezTo>
                <a:cubicBezTo>
                  <a:pt x="46" y="15"/>
                  <a:pt x="37" y="6"/>
                  <a:pt x="26" y="6"/>
                </a:cubicBezTo>
                <a:lnTo>
                  <a:pt x="26" y="0"/>
                </a:ln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3" name="Freeform 409"/>
          <p:cNvSpPr>
            <a:spLocks noEditPoints="1"/>
          </p:cNvSpPr>
          <p:nvPr/>
        </p:nvSpPr>
        <p:spPr bwMode="auto">
          <a:xfrm>
            <a:off x="5073936" y="3066429"/>
            <a:ext cx="82666" cy="81321"/>
          </a:xfrm>
          <a:custGeom>
            <a:avLst/>
            <a:gdLst>
              <a:gd name="T0" fmla="*/ 26 w 52"/>
              <a:gd name="T1" fmla="*/ 0 h 51"/>
              <a:gd name="T2" fmla="*/ 52 w 52"/>
              <a:gd name="T3" fmla="*/ 25 h 51"/>
              <a:gd name="T4" fmla="*/ 26 w 52"/>
              <a:gd name="T5" fmla="*/ 51 h 51"/>
              <a:gd name="T6" fmla="*/ 26 w 52"/>
              <a:gd name="T7" fmla="*/ 51 h 51"/>
              <a:gd name="T8" fmla="*/ 26 w 52"/>
              <a:gd name="T9" fmla="*/ 45 h 51"/>
              <a:gd name="T10" fmla="*/ 26 w 52"/>
              <a:gd name="T11" fmla="*/ 45 h 51"/>
              <a:gd name="T12" fmla="*/ 46 w 52"/>
              <a:gd name="T13" fmla="*/ 25 h 51"/>
              <a:gd name="T14" fmla="*/ 26 w 52"/>
              <a:gd name="T15" fmla="*/ 6 h 51"/>
              <a:gd name="T16" fmla="*/ 26 w 52"/>
              <a:gd name="T17" fmla="*/ 6 h 51"/>
              <a:gd name="T18" fmla="*/ 26 w 52"/>
              <a:gd name="T19" fmla="*/ 0 h 51"/>
              <a:gd name="T20" fmla="*/ 26 w 52"/>
              <a:gd name="T21" fmla="*/ 51 h 51"/>
              <a:gd name="T22" fmla="*/ 0 w 52"/>
              <a:gd name="T23" fmla="*/ 25 h 51"/>
              <a:gd name="T24" fmla="*/ 26 w 52"/>
              <a:gd name="T25" fmla="*/ 0 h 51"/>
              <a:gd name="T26" fmla="*/ 26 w 52"/>
              <a:gd name="T27" fmla="*/ 6 h 51"/>
              <a:gd name="T28" fmla="*/ 6 w 52"/>
              <a:gd name="T29" fmla="*/ 25 h 51"/>
              <a:gd name="T30" fmla="*/ 26 w 52"/>
              <a:gd name="T31" fmla="*/ 45 h 51"/>
              <a:gd name="T32" fmla="*/ 26 w 52"/>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1">
                <a:moveTo>
                  <a:pt x="26" y="0"/>
                </a:moveTo>
                <a:cubicBezTo>
                  <a:pt x="40" y="0"/>
                  <a:pt x="52" y="11"/>
                  <a:pt x="52" y="25"/>
                </a:cubicBezTo>
                <a:cubicBezTo>
                  <a:pt x="52" y="40"/>
                  <a:pt x="40" y="51"/>
                  <a:pt x="26" y="51"/>
                </a:cubicBezTo>
                <a:cubicBezTo>
                  <a:pt x="26" y="51"/>
                  <a:pt x="26" y="51"/>
                  <a:pt x="26" y="51"/>
                </a:cubicBezTo>
                <a:cubicBezTo>
                  <a:pt x="26" y="45"/>
                  <a:pt x="26" y="45"/>
                  <a:pt x="26" y="45"/>
                </a:cubicBezTo>
                <a:cubicBezTo>
                  <a:pt x="26" y="45"/>
                  <a:pt x="26" y="45"/>
                  <a:pt x="26" y="45"/>
                </a:cubicBezTo>
                <a:cubicBezTo>
                  <a:pt x="37" y="45"/>
                  <a:pt x="46" y="36"/>
                  <a:pt x="46" y="25"/>
                </a:cubicBezTo>
                <a:cubicBezTo>
                  <a:pt x="46" y="14"/>
                  <a:pt x="37" y="6"/>
                  <a:pt x="26" y="6"/>
                </a:cubicBezTo>
                <a:cubicBezTo>
                  <a:pt x="26" y="6"/>
                  <a:pt x="26" y="6"/>
                  <a:pt x="26" y="6"/>
                </a:cubicBezTo>
                <a:cubicBezTo>
                  <a:pt x="26" y="0"/>
                  <a:pt x="26" y="0"/>
                  <a:pt x="26" y="0"/>
                </a:cubicBezTo>
                <a:close/>
                <a:moveTo>
                  <a:pt x="26" y="51"/>
                </a:moveTo>
                <a:cubicBezTo>
                  <a:pt x="12" y="51"/>
                  <a:pt x="0" y="40"/>
                  <a:pt x="0" y="25"/>
                </a:cubicBezTo>
                <a:cubicBezTo>
                  <a:pt x="0" y="11"/>
                  <a:pt x="12" y="0"/>
                  <a:pt x="26" y="0"/>
                </a:cubicBezTo>
                <a:cubicBezTo>
                  <a:pt x="26" y="6"/>
                  <a:pt x="26" y="6"/>
                  <a:pt x="26" y="6"/>
                </a:cubicBezTo>
                <a:cubicBezTo>
                  <a:pt x="15" y="6"/>
                  <a:pt x="6" y="14"/>
                  <a:pt x="6" y="25"/>
                </a:cubicBezTo>
                <a:cubicBezTo>
                  <a:pt x="6" y="36"/>
                  <a:pt x="15" y="45"/>
                  <a:pt x="26" y="45"/>
                </a:cubicBezTo>
                <a:lnTo>
                  <a:pt x="26" y="51"/>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4" name="Freeform 410"/>
          <p:cNvSpPr>
            <a:spLocks noEditPoints="1"/>
          </p:cNvSpPr>
          <p:nvPr/>
        </p:nvSpPr>
        <p:spPr bwMode="auto">
          <a:xfrm>
            <a:off x="4729161" y="3766061"/>
            <a:ext cx="81321" cy="80650"/>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6 h 51"/>
              <a:gd name="T16" fmla="*/ 25 w 51"/>
              <a:gd name="T17" fmla="*/ 6 h 51"/>
              <a:gd name="T18" fmla="*/ 25 w 51"/>
              <a:gd name="T19" fmla="*/ 0 h 51"/>
              <a:gd name="T20" fmla="*/ 25 w 51"/>
              <a:gd name="T21" fmla="*/ 51 h 51"/>
              <a:gd name="T22" fmla="*/ 0 w 51"/>
              <a:gd name="T23" fmla="*/ 25 h 51"/>
              <a:gd name="T24" fmla="*/ 25 w 51"/>
              <a:gd name="T25" fmla="*/ 0 h 51"/>
              <a:gd name="T26" fmla="*/ 25 w 51"/>
              <a:gd name="T27" fmla="*/ 6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5"/>
                  <a:pt x="36" y="6"/>
                  <a:pt x="25" y="6"/>
                </a:cubicBezTo>
                <a:cubicBezTo>
                  <a:pt x="25" y="6"/>
                  <a:pt x="25" y="6"/>
                  <a:pt x="25" y="6"/>
                </a:cubicBezTo>
                <a:cubicBezTo>
                  <a:pt x="25" y="0"/>
                  <a:pt x="25" y="0"/>
                  <a:pt x="25" y="0"/>
                </a:cubicBezTo>
                <a:close/>
                <a:moveTo>
                  <a:pt x="25" y="51"/>
                </a:moveTo>
                <a:cubicBezTo>
                  <a:pt x="11" y="51"/>
                  <a:pt x="0" y="40"/>
                  <a:pt x="0" y="25"/>
                </a:cubicBezTo>
                <a:cubicBezTo>
                  <a:pt x="0" y="11"/>
                  <a:pt x="11" y="0"/>
                  <a:pt x="25" y="0"/>
                </a:cubicBezTo>
                <a:cubicBezTo>
                  <a:pt x="25" y="6"/>
                  <a:pt x="25" y="6"/>
                  <a:pt x="25" y="6"/>
                </a:cubicBezTo>
                <a:cubicBezTo>
                  <a:pt x="14" y="6"/>
                  <a:pt x="6" y="15"/>
                  <a:pt x="6" y="25"/>
                </a:cubicBezTo>
                <a:cubicBezTo>
                  <a:pt x="6" y="36"/>
                  <a:pt x="14" y="45"/>
                  <a:pt x="25" y="45"/>
                </a:cubicBezTo>
                <a:lnTo>
                  <a:pt x="25" y="51"/>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5" name="Freeform 411"/>
          <p:cNvSpPr>
            <a:spLocks/>
          </p:cNvSpPr>
          <p:nvPr/>
        </p:nvSpPr>
        <p:spPr bwMode="auto">
          <a:xfrm>
            <a:off x="4320538" y="2704180"/>
            <a:ext cx="135087" cy="102156"/>
          </a:xfrm>
          <a:custGeom>
            <a:avLst/>
            <a:gdLst>
              <a:gd name="T0" fmla="*/ 43 w 85"/>
              <a:gd name="T1" fmla="*/ 0 h 64"/>
              <a:gd name="T2" fmla="*/ 0 w 85"/>
              <a:gd name="T3" fmla="*/ 43 h 64"/>
              <a:gd name="T4" fmla="*/ 5 w 85"/>
              <a:gd name="T5" fmla="*/ 64 h 64"/>
              <a:gd name="T6" fmla="*/ 5 w 85"/>
              <a:gd name="T7" fmla="*/ 52 h 64"/>
              <a:gd name="T8" fmla="*/ 7 w 85"/>
              <a:gd name="T9" fmla="*/ 47 h 64"/>
              <a:gd name="T10" fmla="*/ 7 w 85"/>
              <a:gd name="T11" fmla="*/ 43 h 64"/>
              <a:gd name="T12" fmla="*/ 43 w 85"/>
              <a:gd name="T13" fmla="*/ 8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1"/>
                  <a:pt x="0" y="20"/>
                  <a:pt x="0" y="43"/>
                </a:cubicBezTo>
                <a:cubicBezTo>
                  <a:pt x="0" y="50"/>
                  <a:pt x="2" y="57"/>
                  <a:pt x="5" y="64"/>
                </a:cubicBezTo>
                <a:cubicBezTo>
                  <a:pt x="5" y="52"/>
                  <a:pt x="5" y="52"/>
                  <a:pt x="5" y="52"/>
                </a:cubicBezTo>
                <a:cubicBezTo>
                  <a:pt x="5" y="50"/>
                  <a:pt x="6" y="48"/>
                  <a:pt x="7" y="47"/>
                </a:cubicBezTo>
                <a:cubicBezTo>
                  <a:pt x="7" y="46"/>
                  <a:pt x="7" y="44"/>
                  <a:pt x="7" y="43"/>
                </a:cubicBezTo>
                <a:cubicBezTo>
                  <a:pt x="7" y="24"/>
                  <a:pt x="23" y="8"/>
                  <a:pt x="43" y="8"/>
                </a:cubicBezTo>
                <a:cubicBezTo>
                  <a:pt x="62" y="8"/>
                  <a:pt x="78" y="24"/>
                  <a:pt x="78" y="43"/>
                </a:cubicBezTo>
                <a:cubicBezTo>
                  <a:pt x="78" y="45"/>
                  <a:pt x="78" y="46"/>
                  <a:pt x="78" y="47"/>
                </a:cubicBezTo>
                <a:cubicBezTo>
                  <a:pt x="79" y="49"/>
                  <a:pt x="80" y="50"/>
                  <a:pt x="80" y="52"/>
                </a:cubicBezTo>
                <a:cubicBezTo>
                  <a:pt x="80" y="64"/>
                  <a:pt x="80" y="64"/>
                  <a:pt x="80" y="64"/>
                </a:cubicBezTo>
                <a:cubicBezTo>
                  <a:pt x="83" y="58"/>
                  <a:pt x="85" y="51"/>
                  <a:pt x="85" y="43"/>
                </a:cubicBezTo>
                <a:cubicBezTo>
                  <a:pt x="85" y="20"/>
                  <a:pt x="66" y="1"/>
                  <a:pt x="43" y="0"/>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6" name="Freeform 412"/>
          <p:cNvSpPr>
            <a:spLocks/>
          </p:cNvSpPr>
          <p:nvPr/>
        </p:nvSpPr>
        <p:spPr bwMode="auto">
          <a:xfrm>
            <a:off x="4331964" y="2772731"/>
            <a:ext cx="30244" cy="53766"/>
          </a:xfrm>
          <a:custGeom>
            <a:avLst/>
            <a:gdLst>
              <a:gd name="T0" fmla="*/ 1 w 19"/>
              <a:gd name="T1" fmla="*/ 8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8"/>
                </a:moveTo>
                <a:cubicBezTo>
                  <a:pt x="1" y="8"/>
                  <a:pt x="0" y="9"/>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4"/>
                  <a:pt x="1" y="8"/>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7" name="Freeform 413"/>
          <p:cNvSpPr>
            <a:spLocks/>
          </p:cNvSpPr>
          <p:nvPr/>
        </p:nvSpPr>
        <p:spPr bwMode="auto">
          <a:xfrm>
            <a:off x="4414629" y="2772731"/>
            <a:ext cx="28899" cy="53766"/>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9"/>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8" name="Freeform 414"/>
          <p:cNvSpPr>
            <a:spLocks/>
          </p:cNvSpPr>
          <p:nvPr/>
        </p:nvSpPr>
        <p:spPr bwMode="auto">
          <a:xfrm>
            <a:off x="5127030" y="3852088"/>
            <a:ext cx="34948" cy="71240"/>
          </a:xfrm>
          <a:custGeom>
            <a:avLst/>
            <a:gdLst>
              <a:gd name="T0" fmla="*/ 0 w 52"/>
              <a:gd name="T1" fmla="*/ 106 h 106"/>
              <a:gd name="T2" fmla="*/ 52 w 52"/>
              <a:gd name="T3" fmla="*/ 42 h 106"/>
              <a:gd name="T4" fmla="*/ 0 w 52"/>
              <a:gd name="T5" fmla="*/ 0 h 106"/>
              <a:gd name="T6" fmla="*/ 0 w 52"/>
              <a:gd name="T7" fmla="*/ 106 h 106"/>
            </a:gdLst>
            <a:ahLst/>
            <a:cxnLst>
              <a:cxn ang="0">
                <a:pos x="T0" y="T1"/>
              </a:cxn>
              <a:cxn ang="0">
                <a:pos x="T2" y="T3"/>
              </a:cxn>
              <a:cxn ang="0">
                <a:pos x="T4" y="T5"/>
              </a:cxn>
              <a:cxn ang="0">
                <a:pos x="T6" y="T7"/>
              </a:cxn>
            </a:cxnLst>
            <a:rect l="0" t="0" r="r" b="b"/>
            <a:pathLst>
              <a:path w="52" h="106">
                <a:moveTo>
                  <a:pt x="0" y="106"/>
                </a:moveTo>
                <a:lnTo>
                  <a:pt x="52" y="42"/>
                </a:lnTo>
                <a:lnTo>
                  <a:pt x="0" y="0"/>
                </a:lnTo>
                <a:lnTo>
                  <a:pt x="0" y="106"/>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29" name="Freeform 415"/>
          <p:cNvSpPr>
            <a:spLocks/>
          </p:cNvSpPr>
          <p:nvPr/>
        </p:nvSpPr>
        <p:spPr bwMode="auto">
          <a:xfrm>
            <a:off x="5211039" y="3852088"/>
            <a:ext cx="36292" cy="71240"/>
          </a:xfrm>
          <a:custGeom>
            <a:avLst/>
            <a:gdLst>
              <a:gd name="T0" fmla="*/ 54 w 54"/>
              <a:gd name="T1" fmla="*/ 106 h 106"/>
              <a:gd name="T2" fmla="*/ 54 w 54"/>
              <a:gd name="T3" fmla="*/ 0 h 106"/>
              <a:gd name="T4" fmla="*/ 0 w 54"/>
              <a:gd name="T5" fmla="*/ 42 h 106"/>
              <a:gd name="T6" fmla="*/ 54 w 54"/>
              <a:gd name="T7" fmla="*/ 106 h 106"/>
            </a:gdLst>
            <a:ahLst/>
            <a:cxnLst>
              <a:cxn ang="0">
                <a:pos x="T0" y="T1"/>
              </a:cxn>
              <a:cxn ang="0">
                <a:pos x="T2" y="T3"/>
              </a:cxn>
              <a:cxn ang="0">
                <a:pos x="T4" y="T5"/>
              </a:cxn>
              <a:cxn ang="0">
                <a:pos x="T6" y="T7"/>
              </a:cxn>
            </a:cxnLst>
            <a:rect l="0" t="0" r="r" b="b"/>
            <a:pathLst>
              <a:path w="54" h="106">
                <a:moveTo>
                  <a:pt x="54" y="106"/>
                </a:moveTo>
                <a:lnTo>
                  <a:pt x="54" y="0"/>
                </a:lnTo>
                <a:lnTo>
                  <a:pt x="0" y="42"/>
                </a:lnTo>
                <a:lnTo>
                  <a:pt x="54" y="106"/>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0" name="Rectangle 416"/>
          <p:cNvSpPr>
            <a:spLocks noChangeArrowheads="1"/>
          </p:cNvSpPr>
          <p:nvPr/>
        </p:nvSpPr>
        <p:spPr bwMode="auto">
          <a:xfrm>
            <a:off x="5247332" y="3926687"/>
            <a:ext cx="672" cy="673"/>
          </a:xfrm>
          <a:prstGeom prst="rect">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1" name="Rectangle 417"/>
          <p:cNvSpPr>
            <a:spLocks noChangeArrowheads="1"/>
          </p:cNvSpPr>
          <p:nvPr/>
        </p:nvSpPr>
        <p:spPr bwMode="auto">
          <a:xfrm>
            <a:off x="5127030" y="3926687"/>
            <a:ext cx="672" cy="673"/>
          </a:xfrm>
          <a:prstGeom prst="rect">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2" name="Freeform 418"/>
          <p:cNvSpPr>
            <a:spLocks/>
          </p:cNvSpPr>
          <p:nvPr/>
        </p:nvSpPr>
        <p:spPr bwMode="auto">
          <a:xfrm>
            <a:off x="5128374" y="3883675"/>
            <a:ext cx="116269" cy="43013"/>
          </a:xfrm>
          <a:custGeom>
            <a:avLst/>
            <a:gdLst>
              <a:gd name="T0" fmla="*/ 173 w 173"/>
              <a:gd name="T1" fmla="*/ 64 h 64"/>
              <a:gd name="T2" fmla="*/ 173 w 173"/>
              <a:gd name="T3" fmla="*/ 64 h 64"/>
              <a:gd name="T4" fmla="*/ 120 w 173"/>
              <a:gd name="T5" fmla="*/ 0 h 64"/>
              <a:gd name="T6" fmla="*/ 87 w 173"/>
              <a:gd name="T7" fmla="*/ 26 h 64"/>
              <a:gd name="T8" fmla="*/ 54 w 173"/>
              <a:gd name="T9" fmla="*/ 0 h 64"/>
              <a:gd name="T10" fmla="*/ 0 w 173"/>
              <a:gd name="T11" fmla="*/ 64 h 64"/>
              <a:gd name="T12" fmla="*/ 0 w 173"/>
              <a:gd name="T13" fmla="*/ 64 h 64"/>
              <a:gd name="T14" fmla="*/ 173 w 173"/>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64">
                <a:moveTo>
                  <a:pt x="173" y="64"/>
                </a:moveTo>
                <a:lnTo>
                  <a:pt x="173" y="64"/>
                </a:lnTo>
                <a:lnTo>
                  <a:pt x="120" y="0"/>
                </a:lnTo>
                <a:lnTo>
                  <a:pt x="87" y="26"/>
                </a:lnTo>
                <a:lnTo>
                  <a:pt x="54" y="0"/>
                </a:lnTo>
                <a:lnTo>
                  <a:pt x="0" y="64"/>
                </a:lnTo>
                <a:lnTo>
                  <a:pt x="0" y="64"/>
                </a:lnTo>
                <a:lnTo>
                  <a:pt x="173" y="64"/>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3" name="Freeform 419"/>
          <p:cNvSpPr>
            <a:spLocks/>
          </p:cNvSpPr>
          <p:nvPr/>
        </p:nvSpPr>
        <p:spPr bwMode="auto">
          <a:xfrm>
            <a:off x="5129718" y="3850071"/>
            <a:ext cx="114925" cy="46373"/>
          </a:xfrm>
          <a:custGeom>
            <a:avLst/>
            <a:gdLst>
              <a:gd name="T0" fmla="*/ 50 w 171"/>
              <a:gd name="T1" fmla="*/ 43 h 69"/>
              <a:gd name="T2" fmla="*/ 52 w 171"/>
              <a:gd name="T3" fmla="*/ 43 h 69"/>
              <a:gd name="T4" fmla="*/ 55 w 171"/>
              <a:gd name="T5" fmla="*/ 45 h 69"/>
              <a:gd name="T6" fmla="*/ 85 w 171"/>
              <a:gd name="T7" fmla="*/ 69 h 69"/>
              <a:gd name="T8" fmla="*/ 114 w 171"/>
              <a:gd name="T9" fmla="*/ 45 h 69"/>
              <a:gd name="T10" fmla="*/ 116 w 171"/>
              <a:gd name="T11" fmla="*/ 43 h 69"/>
              <a:gd name="T12" fmla="*/ 118 w 171"/>
              <a:gd name="T13" fmla="*/ 43 h 69"/>
              <a:gd name="T14" fmla="*/ 171 w 171"/>
              <a:gd name="T15" fmla="*/ 0 h 69"/>
              <a:gd name="T16" fmla="*/ 0 w 171"/>
              <a:gd name="T17" fmla="*/ 0 h 69"/>
              <a:gd name="T18" fmla="*/ 50 w 171"/>
              <a:gd name="T19" fmla="*/ 4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69">
                <a:moveTo>
                  <a:pt x="50" y="43"/>
                </a:moveTo>
                <a:lnTo>
                  <a:pt x="52" y="43"/>
                </a:lnTo>
                <a:lnTo>
                  <a:pt x="55" y="45"/>
                </a:lnTo>
                <a:lnTo>
                  <a:pt x="85" y="69"/>
                </a:lnTo>
                <a:lnTo>
                  <a:pt x="114" y="45"/>
                </a:lnTo>
                <a:lnTo>
                  <a:pt x="116" y="43"/>
                </a:lnTo>
                <a:lnTo>
                  <a:pt x="118" y="43"/>
                </a:lnTo>
                <a:lnTo>
                  <a:pt x="171" y="0"/>
                </a:lnTo>
                <a:lnTo>
                  <a:pt x="0" y="0"/>
                </a:lnTo>
                <a:lnTo>
                  <a:pt x="50" y="43"/>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4" name="Freeform 420"/>
          <p:cNvSpPr>
            <a:spLocks/>
          </p:cNvSpPr>
          <p:nvPr/>
        </p:nvSpPr>
        <p:spPr bwMode="auto">
          <a:xfrm>
            <a:off x="3674000" y="2739128"/>
            <a:ext cx="123662" cy="116269"/>
          </a:xfrm>
          <a:custGeom>
            <a:avLst/>
            <a:gdLst>
              <a:gd name="T0" fmla="*/ 13 w 78"/>
              <a:gd name="T1" fmla="*/ 73 h 73"/>
              <a:gd name="T2" fmla="*/ 27 w 78"/>
              <a:gd name="T3" fmla="*/ 60 h 73"/>
              <a:gd name="T4" fmla="*/ 27 w 78"/>
              <a:gd name="T5" fmla="*/ 60 h 73"/>
              <a:gd name="T6" fmla="*/ 27 w 78"/>
              <a:gd name="T7" fmla="*/ 16 h 73"/>
              <a:gd name="T8" fmla="*/ 70 w 78"/>
              <a:gd name="T9" fmla="*/ 16 h 73"/>
              <a:gd name="T10" fmla="*/ 70 w 78"/>
              <a:gd name="T11" fmla="*/ 47 h 73"/>
              <a:gd name="T12" fmla="*/ 65 w 78"/>
              <a:gd name="T13" fmla="*/ 46 h 73"/>
              <a:gd name="T14" fmla="*/ 51 w 78"/>
              <a:gd name="T15" fmla="*/ 60 h 73"/>
              <a:gd name="T16" fmla="*/ 65 w 78"/>
              <a:gd name="T17" fmla="*/ 73 h 73"/>
              <a:gd name="T18" fmla="*/ 78 w 78"/>
              <a:gd name="T19" fmla="*/ 60 h 73"/>
              <a:gd name="T20" fmla="*/ 78 w 78"/>
              <a:gd name="T21" fmla="*/ 60 h 73"/>
              <a:gd name="T22" fmla="*/ 78 w 78"/>
              <a:gd name="T23" fmla="*/ 60 h 73"/>
              <a:gd name="T24" fmla="*/ 78 w 78"/>
              <a:gd name="T25" fmla="*/ 16 h 73"/>
              <a:gd name="T26" fmla="*/ 78 w 78"/>
              <a:gd name="T27" fmla="*/ 0 h 73"/>
              <a:gd name="T28" fmla="*/ 70 w 78"/>
              <a:gd name="T29" fmla="*/ 0 h 73"/>
              <a:gd name="T30" fmla="*/ 27 w 78"/>
              <a:gd name="T31" fmla="*/ 0 h 73"/>
              <a:gd name="T32" fmla="*/ 18 w 78"/>
              <a:gd name="T33" fmla="*/ 0 h 73"/>
              <a:gd name="T34" fmla="*/ 18 w 78"/>
              <a:gd name="T35" fmla="*/ 16 h 73"/>
              <a:gd name="T36" fmla="*/ 18 w 78"/>
              <a:gd name="T37" fmla="*/ 47 h 73"/>
              <a:gd name="T38" fmla="*/ 13 w 78"/>
              <a:gd name="T39" fmla="*/ 46 h 73"/>
              <a:gd name="T40" fmla="*/ 0 w 78"/>
              <a:gd name="T41" fmla="*/ 60 h 73"/>
              <a:gd name="T42" fmla="*/ 13 w 78"/>
              <a:gd name="T4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3">
                <a:moveTo>
                  <a:pt x="13" y="73"/>
                </a:moveTo>
                <a:cubicBezTo>
                  <a:pt x="21" y="73"/>
                  <a:pt x="27" y="67"/>
                  <a:pt x="27" y="60"/>
                </a:cubicBezTo>
                <a:cubicBezTo>
                  <a:pt x="27" y="60"/>
                  <a:pt x="27" y="60"/>
                  <a:pt x="27" y="60"/>
                </a:cubicBezTo>
                <a:cubicBezTo>
                  <a:pt x="27" y="16"/>
                  <a:pt x="27" y="16"/>
                  <a:pt x="27" y="16"/>
                </a:cubicBezTo>
                <a:cubicBezTo>
                  <a:pt x="70" y="16"/>
                  <a:pt x="70" y="16"/>
                  <a:pt x="70" y="16"/>
                </a:cubicBezTo>
                <a:cubicBezTo>
                  <a:pt x="70" y="47"/>
                  <a:pt x="70" y="47"/>
                  <a:pt x="70" y="47"/>
                </a:cubicBezTo>
                <a:cubicBezTo>
                  <a:pt x="68" y="47"/>
                  <a:pt x="66" y="46"/>
                  <a:pt x="65" y="46"/>
                </a:cubicBezTo>
                <a:cubicBezTo>
                  <a:pt x="57" y="46"/>
                  <a:pt x="51" y="52"/>
                  <a:pt x="51" y="60"/>
                </a:cubicBezTo>
                <a:cubicBezTo>
                  <a:pt x="51" y="67"/>
                  <a:pt x="57" y="73"/>
                  <a:pt x="65" y="73"/>
                </a:cubicBezTo>
                <a:cubicBezTo>
                  <a:pt x="72" y="73"/>
                  <a:pt x="78" y="67"/>
                  <a:pt x="78" y="60"/>
                </a:cubicBezTo>
                <a:cubicBezTo>
                  <a:pt x="78" y="60"/>
                  <a:pt x="78" y="60"/>
                  <a:pt x="78" y="60"/>
                </a:cubicBezTo>
                <a:cubicBezTo>
                  <a:pt x="78" y="60"/>
                  <a:pt x="78" y="60"/>
                  <a:pt x="78" y="60"/>
                </a:cubicBezTo>
                <a:cubicBezTo>
                  <a:pt x="78" y="16"/>
                  <a:pt x="78" y="16"/>
                  <a:pt x="78" y="16"/>
                </a:cubicBezTo>
                <a:cubicBezTo>
                  <a:pt x="78" y="0"/>
                  <a:pt x="78" y="0"/>
                  <a:pt x="78" y="0"/>
                </a:cubicBezTo>
                <a:cubicBezTo>
                  <a:pt x="70" y="0"/>
                  <a:pt x="70" y="0"/>
                  <a:pt x="70" y="0"/>
                </a:cubicBezTo>
                <a:cubicBezTo>
                  <a:pt x="27" y="0"/>
                  <a:pt x="27" y="0"/>
                  <a:pt x="27" y="0"/>
                </a:cubicBezTo>
                <a:cubicBezTo>
                  <a:pt x="18" y="0"/>
                  <a:pt x="18" y="0"/>
                  <a:pt x="18" y="0"/>
                </a:cubicBezTo>
                <a:cubicBezTo>
                  <a:pt x="18" y="16"/>
                  <a:pt x="18" y="16"/>
                  <a:pt x="18" y="16"/>
                </a:cubicBezTo>
                <a:cubicBezTo>
                  <a:pt x="18" y="47"/>
                  <a:pt x="18" y="47"/>
                  <a:pt x="18" y="47"/>
                </a:cubicBezTo>
                <a:cubicBezTo>
                  <a:pt x="17" y="47"/>
                  <a:pt x="15" y="46"/>
                  <a:pt x="13" y="46"/>
                </a:cubicBezTo>
                <a:cubicBezTo>
                  <a:pt x="6" y="46"/>
                  <a:pt x="0" y="52"/>
                  <a:pt x="0" y="60"/>
                </a:cubicBezTo>
                <a:cubicBezTo>
                  <a:pt x="0" y="67"/>
                  <a:pt x="6" y="73"/>
                  <a:pt x="13" y="73"/>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5" name="Freeform 421"/>
          <p:cNvSpPr>
            <a:spLocks/>
          </p:cNvSpPr>
          <p:nvPr/>
        </p:nvSpPr>
        <p:spPr bwMode="auto">
          <a:xfrm>
            <a:off x="4872313" y="3117507"/>
            <a:ext cx="61832" cy="106188"/>
          </a:xfrm>
          <a:custGeom>
            <a:avLst/>
            <a:gdLst>
              <a:gd name="T0" fmla="*/ 0 w 39"/>
              <a:gd name="T1" fmla="*/ 46 h 67"/>
              <a:gd name="T2" fmla="*/ 0 w 39"/>
              <a:gd name="T3" fmla="*/ 56 h 67"/>
              <a:gd name="T4" fmla="*/ 11 w 39"/>
              <a:gd name="T5" fmla="*/ 67 h 67"/>
              <a:gd name="T6" fmla="*/ 27 w 39"/>
              <a:gd name="T7" fmla="*/ 67 h 67"/>
              <a:gd name="T8" fmla="*/ 39 w 39"/>
              <a:gd name="T9" fmla="*/ 56 h 67"/>
              <a:gd name="T10" fmla="*/ 39 w 39"/>
              <a:gd name="T11" fmla="*/ 46 h 67"/>
              <a:gd name="T12" fmla="*/ 25 w 39"/>
              <a:gd name="T13" fmla="*/ 46 h 67"/>
              <a:gd name="T14" fmla="*/ 25 w 39"/>
              <a:gd name="T15" fmla="*/ 38 h 67"/>
              <a:gd name="T16" fmla="*/ 39 w 39"/>
              <a:gd name="T17" fmla="*/ 38 h 67"/>
              <a:gd name="T18" fmla="*/ 39 w 39"/>
              <a:gd name="T19" fmla="*/ 25 h 67"/>
              <a:gd name="T20" fmla="*/ 25 w 39"/>
              <a:gd name="T21" fmla="*/ 25 h 67"/>
              <a:gd name="T22" fmla="*/ 25 w 39"/>
              <a:gd name="T23" fmla="*/ 17 h 67"/>
              <a:gd name="T24" fmla="*/ 39 w 39"/>
              <a:gd name="T25" fmla="*/ 17 h 67"/>
              <a:gd name="T26" fmla="*/ 39 w 39"/>
              <a:gd name="T27" fmla="*/ 11 h 67"/>
              <a:gd name="T28" fmla="*/ 27 w 39"/>
              <a:gd name="T29" fmla="*/ 0 h 67"/>
              <a:gd name="T30" fmla="*/ 11 w 39"/>
              <a:gd name="T31" fmla="*/ 0 h 67"/>
              <a:gd name="T32" fmla="*/ 0 w 39"/>
              <a:gd name="T33" fmla="*/ 11 h 67"/>
              <a:gd name="T34" fmla="*/ 0 w 39"/>
              <a:gd name="T35" fmla="*/ 17 h 67"/>
              <a:gd name="T36" fmla="*/ 14 w 39"/>
              <a:gd name="T37" fmla="*/ 17 h 67"/>
              <a:gd name="T38" fmla="*/ 14 w 39"/>
              <a:gd name="T39" fmla="*/ 25 h 67"/>
              <a:gd name="T40" fmla="*/ 0 w 39"/>
              <a:gd name="T41" fmla="*/ 25 h 67"/>
              <a:gd name="T42" fmla="*/ 0 w 39"/>
              <a:gd name="T43" fmla="*/ 38 h 67"/>
              <a:gd name="T44" fmla="*/ 14 w 39"/>
              <a:gd name="T45" fmla="*/ 38 h 67"/>
              <a:gd name="T46" fmla="*/ 14 w 39"/>
              <a:gd name="T47" fmla="*/ 46 h 67"/>
              <a:gd name="T48" fmla="*/ 0 w 39"/>
              <a:gd name="T49" fmla="*/ 4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7">
                <a:moveTo>
                  <a:pt x="0" y="46"/>
                </a:moveTo>
                <a:cubicBezTo>
                  <a:pt x="0" y="56"/>
                  <a:pt x="0" y="56"/>
                  <a:pt x="0" y="56"/>
                </a:cubicBezTo>
                <a:cubicBezTo>
                  <a:pt x="0" y="62"/>
                  <a:pt x="5" y="67"/>
                  <a:pt x="11" y="67"/>
                </a:cubicBezTo>
                <a:cubicBezTo>
                  <a:pt x="27" y="67"/>
                  <a:pt x="27" y="67"/>
                  <a:pt x="27" y="67"/>
                </a:cubicBezTo>
                <a:cubicBezTo>
                  <a:pt x="34" y="67"/>
                  <a:pt x="39" y="62"/>
                  <a:pt x="39" y="56"/>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6" name="Freeform 422"/>
          <p:cNvSpPr>
            <a:spLocks/>
          </p:cNvSpPr>
          <p:nvPr/>
        </p:nvSpPr>
        <p:spPr bwMode="auto">
          <a:xfrm>
            <a:off x="4853496" y="3211597"/>
            <a:ext cx="98123" cy="64520"/>
          </a:xfrm>
          <a:custGeom>
            <a:avLst/>
            <a:gdLst>
              <a:gd name="T0" fmla="*/ 0 w 62"/>
              <a:gd name="T1" fmla="*/ 2 h 41"/>
              <a:gd name="T2" fmla="*/ 20 w 62"/>
              <a:gd name="T3" fmla="*/ 20 h 41"/>
              <a:gd name="T4" fmla="*/ 27 w 62"/>
              <a:gd name="T5" fmla="*/ 20 h 41"/>
              <a:gd name="T6" fmla="*/ 27 w 62"/>
              <a:gd name="T7" fmla="*/ 33 h 41"/>
              <a:gd name="T8" fmla="*/ 19 w 62"/>
              <a:gd name="T9" fmla="*/ 33 h 41"/>
              <a:gd name="T10" fmla="*/ 19 w 62"/>
              <a:gd name="T11" fmla="*/ 41 h 41"/>
              <a:gd name="T12" fmla="*/ 43 w 62"/>
              <a:gd name="T13" fmla="*/ 41 h 41"/>
              <a:gd name="T14" fmla="*/ 43 w 62"/>
              <a:gd name="T15" fmla="*/ 33 h 41"/>
              <a:gd name="T16" fmla="*/ 35 w 62"/>
              <a:gd name="T17" fmla="*/ 33 h 41"/>
              <a:gd name="T18" fmla="*/ 35 w 62"/>
              <a:gd name="T19" fmla="*/ 20 h 41"/>
              <a:gd name="T20" fmla="*/ 42 w 62"/>
              <a:gd name="T21" fmla="*/ 20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20"/>
                  <a:pt x="20" y="20"/>
                </a:cubicBezTo>
                <a:cubicBezTo>
                  <a:pt x="27" y="20"/>
                  <a:pt x="27" y="20"/>
                  <a:pt x="27" y="20"/>
                </a:cubicBezTo>
                <a:cubicBezTo>
                  <a:pt x="27" y="33"/>
                  <a:pt x="27" y="33"/>
                  <a:pt x="27" y="33"/>
                </a:cubicBezTo>
                <a:cubicBezTo>
                  <a:pt x="19" y="33"/>
                  <a:pt x="19" y="33"/>
                  <a:pt x="19" y="33"/>
                </a:cubicBezTo>
                <a:cubicBezTo>
                  <a:pt x="19" y="41"/>
                  <a:pt x="19" y="41"/>
                  <a:pt x="19" y="41"/>
                </a:cubicBezTo>
                <a:cubicBezTo>
                  <a:pt x="43" y="41"/>
                  <a:pt x="43" y="41"/>
                  <a:pt x="43" y="41"/>
                </a:cubicBezTo>
                <a:cubicBezTo>
                  <a:pt x="43" y="33"/>
                  <a:pt x="43" y="33"/>
                  <a:pt x="43" y="33"/>
                </a:cubicBezTo>
                <a:cubicBezTo>
                  <a:pt x="35" y="33"/>
                  <a:pt x="35" y="33"/>
                  <a:pt x="35" y="33"/>
                </a:cubicBezTo>
                <a:cubicBezTo>
                  <a:pt x="35" y="20"/>
                  <a:pt x="35" y="20"/>
                  <a:pt x="35" y="20"/>
                </a:cubicBezTo>
                <a:cubicBezTo>
                  <a:pt x="42" y="20"/>
                  <a:pt x="42" y="20"/>
                  <a:pt x="42" y="20"/>
                </a:cubicBezTo>
                <a:cubicBezTo>
                  <a:pt x="52" y="20"/>
                  <a:pt x="60" y="11"/>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7" name="Freeform 423"/>
          <p:cNvSpPr>
            <a:spLocks noEditPoints="1"/>
          </p:cNvSpPr>
          <p:nvPr/>
        </p:nvSpPr>
        <p:spPr bwMode="auto">
          <a:xfrm>
            <a:off x="4067836" y="4045644"/>
            <a:ext cx="117614" cy="109549"/>
          </a:xfrm>
          <a:custGeom>
            <a:avLst/>
            <a:gdLst>
              <a:gd name="T0" fmla="*/ 70 w 74"/>
              <a:gd name="T1" fmla="*/ 69 h 69"/>
              <a:gd name="T2" fmla="*/ 70 w 74"/>
              <a:gd name="T3" fmla="*/ 64 h 69"/>
              <a:gd name="T4" fmla="*/ 74 w 74"/>
              <a:gd name="T5" fmla="*/ 11 h 69"/>
              <a:gd name="T6" fmla="*/ 65 w 74"/>
              <a:gd name="T7" fmla="*/ 19 h 69"/>
              <a:gd name="T8" fmla="*/ 65 w 74"/>
              <a:gd name="T9" fmla="*/ 27 h 69"/>
              <a:gd name="T10" fmla="*/ 65 w 74"/>
              <a:gd name="T11" fmla="*/ 33 h 69"/>
              <a:gd name="T12" fmla="*/ 65 w 74"/>
              <a:gd name="T13" fmla="*/ 42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1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1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1 h 69"/>
              <a:gd name="T62" fmla="*/ 23 w 74"/>
              <a:gd name="T63" fmla="*/ 11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1"/>
                  <a:pt x="74" y="11"/>
                  <a:pt x="74" y="11"/>
                </a:cubicBezTo>
                <a:cubicBezTo>
                  <a:pt x="65" y="11"/>
                  <a:pt x="65" y="11"/>
                  <a:pt x="65" y="11"/>
                </a:cubicBezTo>
                <a:cubicBezTo>
                  <a:pt x="65" y="19"/>
                  <a:pt x="65" y="19"/>
                  <a:pt x="65" y="19"/>
                </a:cubicBezTo>
                <a:cubicBezTo>
                  <a:pt x="67" y="19"/>
                  <a:pt x="69" y="21"/>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40"/>
                  <a:pt x="67" y="42"/>
                  <a:pt x="65" y="42"/>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2"/>
                  <a:pt x="65" y="42"/>
                  <a:pt x="65" y="42"/>
                </a:cubicBezTo>
                <a:cubicBezTo>
                  <a:pt x="63" y="42"/>
                  <a:pt x="61" y="40"/>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1"/>
                  <a:pt x="63" y="19"/>
                  <a:pt x="65" y="19"/>
                </a:cubicBezTo>
                <a:cubicBezTo>
                  <a:pt x="65" y="11"/>
                  <a:pt x="65" y="11"/>
                  <a:pt x="65" y="11"/>
                </a:cubicBezTo>
                <a:cubicBezTo>
                  <a:pt x="31" y="11"/>
                  <a:pt x="31" y="11"/>
                  <a:pt x="31" y="11"/>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1"/>
                  <a:pt x="9" y="11"/>
                  <a:pt x="9" y="11"/>
                </a:cubicBezTo>
                <a:cubicBezTo>
                  <a:pt x="10" y="11"/>
                  <a:pt x="10" y="11"/>
                  <a:pt x="10" y="11"/>
                </a:cubicBezTo>
                <a:cubicBezTo>
                  <a:pt x="1" y="11"/>
                  <a:pt x="1" y="11"/>
                  <a:pt x="1" y="11"/>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1"/>
                  <a:pt x="31" y="11"/>
                  <a:pt x="31" y="11"/>
                </a:cubicBezTo>
                <a:cubicBezTo>
                  <a:pt x="22" y="11"/>
                  <a:pt x="22" y="11"/>
                  <a:pt x="22" y="11"/>
                </a:cubicBezTo>
                <a:cubicBezTo>
                  <a:pt x="23" y="11"/>
                  <a:pt x="23" y="11"/>
                  <a:pt x="23" y="11"/>
                </a:cubicBezTo>
                <a:cubicBezTo>
                  <a:pt x="31" y="4"/>
                  <a:pt x="31" y="4"/>
                  <a:pt x="31" y="4"/>
                </a:cubicBezTo>
                <a:lnTo>
                  <a:pt x="31" y="2"/>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8" name="Oval 424"/>
          <p:cNvSpPr>
            <a:spLocks noChangeArrowheads="1"/>
          </p:cNvSpPr>
          <p:nvPr/>
        </p:nvSpPr>
        <p:spPr bwMode="auto">
          <a:xfrm>
            <a:off x="5177436" y="2756602"/>
            <a:ext cx="31588" cy="30244"/>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39" name="Freeform 425"/>
          <p:cNvSpPr>
            <a:spLocks/>
          </p:cNvSpPr>
          <p:nvPr/>
        </p:nvSpPr>
        <p:spPr bwMode="auto">
          <a:xfrm>
            <a:off x="5155258" y="2793565"/>
            <a:ext cx="74600" cy="115598"/>
          </a:xfrm>
          <a:custGeom>
            <a:avLst/>
            <a:gdLst>
              <a:gd name="T0" fmla="*/ 19 w 111"/>
              <a:gd name="T1" fmla="*/ 30 h 172"/>
              <a:gd name="T2" fmla="*/ 26 w 111"/>
              <a:gd name="T3" fmla="*/ 30 h 172"/>
              <a:gd name="T4" fmla="*/ 26 w 111"/>
              <a:gd name="T5" fmla="*/ 87 h 172"/>
              <a:gd name="T6" fmla="*/ 26 w 111"/>
              <a:gd name="T7" fmla="*/ 87 h 172"/>
              <a:gd name="T8" fmla="*/ 26 w 111"/>
              <a:gd name="T9" fmla="*/ 172 h 172"/>
              <a:gd name="T10" fmla="*/ 52 w 111"/>
              <a:gd name="T11" fmla="*/ 172 h 172"/>
              <a:gd name="T12" fmla="*/ 52 w 111"/>
              <a:gd name="T13" fmla="*/ 80 h 172"/>
              <a:gd name="T14" fmla="*/ 62 w 111"/>
              <a:gd name="T15" fmla="*/ 80 h 172"/>
              <a:gd name="T16" fmla="*/ 62 w 111"/>
              <a:gd name="T17" fmla="*/ 172 h 172"/>
              <a:gd name="T18" fmla="*/ 88 w 111"/>
              <a:gd name="T19" fmla="*/ 172 h 172"/>
              <a:gd name="T20" fmla="*/ 88 w 111"/>
              <a:gd name="T21" fmla="*/ 80 h 172"/>
              <a:gd name="T22" fmla="*/ 88 w 111"/>
              <a:gd name="T23" fmla="*/ 80 h 172"/>
              <a:gd name="T24" fmla="*/ 88 w 111"/>
              <a:gd name="T25" fmla="*/ 30 h 172"/>
              <a:gd name="T26" fmla="*/ 95 w 111"/>
              <a:gd name="T27" fmla="*/ 30 h 172"/>
              <a:gd name="T28" fmla="*/ 95 w 111"/>
              <a:gd name="T29" fmla="*/ 80 h 172"/>
              <a:gd name="T30" fmla="*/ 111 w 111"/>
              <a:gd name="T31" fmla="*/ 80 h 172"/>
              <a:gd name="T32" fmla="*/ 111 w 111"/>
              <a:gd name="T33" fmla="*/ 0 h 172"/>
              <a:gd name="T34" fmla="*/ 0 w 111"/>
              <a:gd name="T35" fmla="*/ 0 h 172"/>
              <a:gd name="T36" fmla="*/ 0 w 111"/>
              <a:gd name="T37" fmla="*/ 80 h 172"/>
              <a:gd name="T38" fmla="*/ 19 w 111"/>
              <a:gd name="T39" fmla="*/ 80 h 172"/>
              <a:gd name="T40" fmla="*/ 19 w 111"/>
              <a:gd name="T41" fmla="*/ 3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72">
                <a:moveTo>
                  <a:pt x="19" y="30"/>
                </a:moveTo>
                <a:lnTo>
                  <a:pt x="26" y="30"/>
                </a:lnTo>
                <a:lnTo>
                  <a:pt x="26" y="87"/>
                </a:lnTo>
                <a:lnTo>
                  <a:pt x="26" y="87"/>
                </a:lnTo>
                <a:lnTo>
                  <a:pt x="26" y="172"/>
                </a:lnTo>
                <a:lnTo>
                  <a:pt x="52" y="172"/>
                </a:lnTo>
                <a:lnTo>
                  <a:pt x="52" y="80"/>
                </a:lnTo>
                <a:lnTo>
                  <a:pt x="62" y="80"/>
                </a:lnTo>
                <a:lnTo>
                  <a:pt x="62" y="172"/>
                </a:lnTo>
                <a:lnTo>
                  <a:pt x="88" y="172"/>
                </a:lnTo>
                <a:lnTo>
                  <a:pt x="88" y="80"/>
                </a:lnTo>
                <a:lnTo>
                  <a:pt x="88" y="80"/>
                </a:lnTo>
                <a:lnTo>
                  <a:pt x="88" y="30"/>
                </a:lnTo>
                <a:lnTo>
                  <a:pt x="95" y="30"/>
                </a:lnTo>
                <a:lnTo>
                  <a:pt x="95" y="80"/>
                </a:lnTo>
                <a:lnTo>
                  <a:pt x="111" y="80"/>
                </a:lnTo>
                <a:lnTo>
                  <a:pt x="111" y="0"/>
                </a:lnTo>
                <a:lnTo>
                  <a:pt x="0" y="0"/>
                </a:lnTo>
                <a:lnTo>
                  <a:pt x="0" y="80"/>
                </a:lnTo>
                <a:lnTo>
                  <a:pt x="19" y="80"/>
                </a:lnTo>
                <a:lnTo>
                  <a:pt x="19" y="3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0" name="Oval 426"/>
          <p:cNvSpPr>
            <a:spLocks noChangeArrowheads="1"/>
          </p:cNvSpPr>
          <p:nvPr/>
        </p:nvSpPr>
        <p:spPr bwMode="auto">
          <a:xfrm>
            <a:off x="5263461" y="2756602"/>
            <a:ext cx="30244" cy="30244"/>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1" name="Freeform 427"/>
          <p:cNvSpPr>
            <a:spLocks/>
          </p:cNvSpPr>
          <p:nvPr/>
        </p:nvSpPr>
        <p:spPr bwMode="auto">
          <a:xfrm>
            <a:off x="5234563" y="2793565"/>
            <a:ext cx="86026" cy="115598"/>
          </a:xfrm>
          <a:custGeom>
            <a:avLst/>
            <a:gdLst>
              <a:gd name="T0" fmla="*/ 111 w 128"/>
              <a:gd name="T1" fmla="*/ 80 h 172"/>
              <a:gd name="T2" fmla="*/ 128 w 128"/>
              <a:gd name="T3" fmla="*/ 80 h 172"/>
              <a:gd name="T4" fmla="*/ 107 w 128"/>
              <a:gd name="T5" fmla="*/ 0 h 172"/>
              <a:gd name="T6" fmla="*/ 24 w 128"/>
              <a:gd name="T7" fmla="*/ 0 h 172"/>
              <a:gd name="T8" fmla="*/ 0 w 128"/>
              <a:gd name="T9" fmla="*/ 80 h 172"/>
              <a:gd name="T10" fmla="*/ 19 w 128"/>
              <a:gd name="T11" fmla="*/ 80 h 172"/>
              <a:gd name="T12" fmla="*/ 33 w 128"/>
              <a:gd name="T13" fmla="*/ 30 h 172"/>
              <a:gd name="T14" fmla="*/ 38 w 128"/>
              <a:gd name="T15" fmla="*/ 30 h 172"/>
              <a:gd name="T16" fmla="*/ 15 w 128"/>
              <a:gd name="T17" fmla="*/ 123 h 172"/>
              <a:gd name="T18" fmla="*/ 33 w 128"/>
              <a:gd name="T19" fmla="*/ 123 h 172"/>
              <a:gd name="T20" fmla="*/ 33 w 128"/>
              <a:gd name="T21" fmla="*/ 172 h 172"/>
              <a:gd name="T22" fmla="*/ 62 w 128"/>
              <a:gd name="T23" fmla="*/ 172 h 172"/>
              <a:gd name="T24" fmla="*/ 62 w 128"/>
              <a:gd name="T25" fmla="*/ 123 h 172"/>
              <a:gd name="T26" fmla="*/ 69 w 128"/>
              <a:gd name="T27" fmla="*/ 123 h 172"/>
              <a:gd name="T28" fmla="*/ 69 w 128"/>
              <a:gd name="T29" fmla="*/ 172 h 172"/>
              <a:gd name="T30" fmla="*/ 95 w 128"/>
              <a:gd name="T31" fmla="*/ 172 h 172"/>
              <a:gd name="T32" fmla="*/ 95 w 128"/>
              <a:gd name="T33" fmla="*/ 123 h 172"/>
              <a:gd name="T34" fmla="*/ 116 w 128"/>
              <a:gd name="T35" fmla="*/ 123 h 172"/>
              <a:gd name="T36" fmla="*/ 90 w 128"/>
              <a:gd name="T37" fmla="*/ 33 h 172"/>
              <a:gd name="T38" fmla="*/ 97 w 128"/>
              <a:gd name="T39" fmla="*/ 33 h 172"/>
              <a:gd name="T40" fmla="*/ 111 w 128"/>
              <a:gd name="T41" fmla="*/ 8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72">
                <a:moveTo>
                  <a:pt x="111" y="80"/>
                </a:moveTo>
                <a:lnTo>
                  <a:pt x="128" y="80"/>
                </a:lnTo>
                <a:lnTo>
                  <a:pt x="107" y="0"/>
                </a:lnTo>
                <a:lnTo>
                  <a:pt x="24" y="0"/>
                </a:lnTo>
                <a:lnTo>
                  <a:pt x="0" y="80"/>
                </a:lnTo>
                <a:lnTo>
                  <a:pt x="19" y="80"/>
                </a:lnTo>
                <a:lnTo>
                  <a:pt x="33" y="30"/>
                </a:lnTo>
                <a:lnTo>
                  <a:pt x="38" y="30"/>
                </a:lnTo>
                <a:lnTo>
                  <a:pt x="15" y="123"/>
                </a:lnTo>
                <a:lnTo>
                  <a:pt x="33" y="123"/>
                </a:lnTo>
                <a:lnTo>
                  <a:pt x="33" y="172"/>
                </a:lnTo>
                <a:lnTo>
                  <a:pt x="62" y="172"/>
                </a:lnTo>
                <a:lnTo>
                  <a:pt x="62" y="123"/>
                </a:lnTo>
                <a:lnTo>
                  <a:pt x="69" y="123"/>
                </a:lnTo>
                <a:lnTo>
                  <a:pt x="69" y="172"/>
                </a:lnTo>
                <a:lnTo>
                  <a:pt x="95" y="172"/>
                </a:lnTo>
                <a:lnTo>
                  <a:pt x="95" y="123"/>
                </a:lnTo>
                <a:lnTo>
                  <a:pt x="116" y="123"/>
                </a:lnTo>
                <a:lnTo>
                  <a:pt x="90" y="33"/>
                </a:lnTo>
                <a:lnTo>
                  <a:pt x="97" y="33"/>
                </a:lnTo>
                <a:lnTo>
                  <a:pt x="111" y="8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2" name="Freeform 428"/>
          <p:cNvSpPr>
            <a:spLocks noEditPoints="1"/>
          </p:cNvSpPr>
          <p:nvPr/>
        </p:nvSpPr>
        <p:spPr bwMode="auto">
          <a:xfrm>
            <a:off x="4567190" y="4342702"/>
            <a:ext cx="118958" cy="146513"/>
          </a:xfrm>
          <a:custGeom>
            <a:avLst/>
            <a:gdLst>
              <a:gd name="T0" fmla="*/ 52 w 75"/>
              <a:gd name="T1" fmla="*/ 85 h 92"/>
              <a:gd name="T2" fmla="*/ 75 w 75"/>
              <a:gd name="T3" fmla="*/ 92 h 92"/>
              <a:gd name="T4" fmla="*/ 52 w 75"/>
              <a:gd name="T5" fmla="*/ 53 h 92"/>
              <a:gd name="T6" fmla="*/ 47 w 75"/>
              <a:gd name="T7" fmla="*/ 45 h 92"/>
              <a:gd name="T8" fmla="*/ 43 w 75"/>
              <a:gd name="T9" fmla="*/ 64 h 92"/>
              <a:gd name="T10" fmla="*/ 45 w 75"/>
              <a:gd name="T11" fmla="*/ 70 h 92"/>
              <a:gd name="T12" fmla="*/ 43 w 75"/>
              <a:gd name="T13" fmla="*/ 68 h 92"/>
              <a:gd name="T14" fmla="*/ 46 w 75"/>
              <a:gd name="T15" fmla="*/ 78 h 92"/>
              <a:gd name="T16" fmla="*/ 43 w 75"/>
              <a:gd name="T17" fmla="*/ 85 h 92"/>
              <a:gd name="T18" fmla="*/ 43 w 75"/>
              <a:gd name="T19" fmla="*/ 85 h 92"/>
              <a:gd name="T20" fmla="*/ 37 w 75"/>
              <a:gd name="T21" fmla="*/ 78 h 92"/>
              <a:gd name="T22" fmla="*/ 43 w 75"/>
              <a:gd name="T23" fmla="*/ 25 h 92"/>
              <a:gd name="T24" fmla="*/ 40 w 75"/>
              <a:gd name="T25" fmla="*/ 14 h 92"/>
              <a:gd name="T26" fmla="*/ 37 w 75"/>
              <a:gd name="T27" fmla="*/ 27 h 92"/>
              <a:gd name="T28" fmla="*/ 37 w 75"/>
              <a:gd name="T29" fmla="*/ 45 h 92"/>
              <a:gd name="T30" fmla="*/ 41 w 75"/>
              <a:gd name="T31" fmla="*/ 53 h 92"/>
              <a:gd name="T32" fmla="*/ 37 w 75"/>
              <a:gd name="T33" fmla="*/ 62 h 92"/>
              <a:gd name="T34" fmla="*/ 43 w 75"/>
              <a:gd name="T35" fmla="*/ 75 h 92"/>
              <a:gd name="T36" fmla="*/ 41 w 75"/>
              <a:gd name="T37" fmla="*/ 66 h 92"/>
              <a:gd name="T38" fmla="*/ 43 w 75"/>
              <a:gd name="T39" fmla="*/ 25 h 92"/>
              <a:gd name="T40" fmla="*/ 37 w 75"/>
              <a:gd name="T41" fmla="*/ 85 h 92"/>
              <a:gd name="T42" fmla="*/ 37 w 75"/>
              <a:gd name="T43" fmla="*/ 78 h 92"/>
              <a:gd name="T44" fmla="*/ 37 w 75"/>
              <a:gd name="T45" fmla="*/ 78 h 92"/>
              <a:gd name="T46" fmla="*/ 32 w 75"/>
              <a:gd name="T47" fmla="*/ 85 h 92"/>
              <a:gd name="T48" fmla="*/ 37 w 75"/>
              <a:gd name="T49" fmla="*/ 0 h 92"/>
              <a:gd name="T50" fmla="*/ 34 w 75"/>
              <a:gd name="T51" fmla="*/ 14 h 92"/>
              <a:gd name="T52" fmla="*/ 32 w 75"/>
              <a:gd name="T53" fmla="*/ 64 h 92"/>
              <a:gd name="T54" fmla="*/ 32 w 75"/>
              <a:gd name="T55" fmla="*/ 68 h 92"/>
              <a:gd name="T56" fmla="*/ 37 w 75"/>
              <a:gd name="T57" fmla="*/ 69 h 92"/>
              <a:gd name="T58" fmla="*/ 37 w 75"/>
              <a:gd name="T59" fmla="*/ 62 h 92"/>
              <a:gd name="T60" fmla="*/ 33 w 75"/>
              <a:gd name="T61" fmla="*/ 58 h 92"/>
              <a:gd name="T62" fmla="*/ 37 w 75"/>
              <a:gd name="T63" fmla="*/ 53 h 92"/>
              <a:gd name="T64" fmla="*/ 37 w 75"/>
              <a:gd name="T65" fmla="*/ 53 h 92"/>
              <a:gd name="T66" fmla="*/ 37 w 75"/>
              <a:gd name="T67" fmla="*/ 45 h 92"/>
              <a:gd name="T68" fmla="*/ 37 w 75"/>
              <a:gd name="T69" fmla="*/ 27 h 92"/>
              <a:gd name="T70" fmla="*/ 37 w 75"/>
              <a:gd name="T71" fmla="*/ 27 h 92"/>
              <a:gd name="T72" fmla="*/ 0 w 75"/>
              <a:gd name="T73" fmla="*/ 92 h 92"/>
              <a:gd name="T74" fmla="*/ 23 w 75"/>
              <a:gd name="T75" fmla="*/ 85 h 92"/>
              <a:gd name="T76" fmla="*/ 32 w 75"/>
              <a:gd name="T77" fmla="*/ 78 h 92"/>
              <a:gd name="T78" fmla="*/ 32 w 75"/>
              <a:gd name="T79" fmla="*/ 75 h 92"/>
              <a:gd name="T80" fmla="*/ 30 w 75"/>
              <a:gd name="T81" fmla="*/ 70 h 92"/>
              <a:gd name="T82" fmla="*/ 32 w 75"/>
              <a:gd name="T83" fmla="*/ 63 h 92"/>
              <a:gd name="T84" fmla="*/ 32 w 75"/>
              <a:gd name="T85" fmla="*/ 25 h 92"/>
              <a:gd name="T86" fmla="*/ 23 w 75"/>
              <a:gd name="T87" fmla="*/ 45 h 92"/>
              <a:gd name="T88" fmla="*/ 25 w 75"/>
              <a:gd name="T89" fmla="*/ 5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5"/>
                </a:moveTo>
                <a:cubicBezTo>
                  <a:pt x="52" y="85"/>
                  <a:pt x="52" y="85"/>
                  <a:pt x="52" y="85"/>
                </a:cubicBezTo>
                <a:cubicBezTo>
                  <a:pt x="60" y="92"/>
                  <a:pt x="60" y="92"/>
                  <a:pt x="60" y="92"/>
                </a:cubicBezTo>
                <a:cubicBezTo>
                  <a:pt x="75" y="92"/>
                  <a:pt x="75" y="92"/>
                  <a:pt x="75" y="92"/>
                </a:cubicBezTo>
                <a:cubicBezTo>
                  <a:pt x="63" y="85"/>
                  <a:pt x="55" y="69"/>
                  <a:pt x="50" y="53"/>
                </a:cubicBezTo>
                <a:cubicBezTo>
                  <a:pt x="52" y="53"/>
                  <a:pt x="52" y="53"/>
                  <a:pt x="52" y="53"/>
                </a:cubicBezTo>
                <a:cubicBezTo>
                  <a:pt x="52" y="45"/>
                  <a:pt x="52" y="45"/>
                  <a:pt x="52" y="45"/>
                </a:cubicBezTo>
                <a:cubicBezTo>
                  <a:pt x="47" y="45"/>
                  <a:pt x="47" y="45"/>
                  <a:pt x="47" y="45"/>
                </a:cubicBezTo>
                <a:cubicBezTo>
                  <a:pt x="45" y="37"/>
                  <a:pt x="44" y="30"/>
                  <a:pt x="43" y="25"/>
                </a:cubicBezTo>
                <a:cubicBezTo>
                  <a:pt x="43" y="64"/>
                  <a:pt x="43" y="64"/>
                  <a:pt x="43" y="64"/>
                </a:cubicBezTo>
                <a:cubicBezTo>
                  <a:pt x="43" y="63"/>
                  <a:pt x="43" y="63"/>
                  <a:pt x="43" y="63"/>
                </a:cubicBezTo>
                <a:cubicBezTo>
                  <a:pt x="44" y="65"/>
                  <a:pt x="44" y="68"/>
                  <a:pt x="45" y="70"/>
                </a:cubicBezTo>
                <a:cubicBezTo>
                  <a:pt x="45" y="70"/>
                  <a:pt x="45" y="70"/>
                  <a:pt x="45" y="70"/>
                </a:cubicBezTo>
                <a:cubicBezTo>
                  <a:pt x="43" y="68"/>
                  <a:pt x="43" y="68"/>
                  <a:pt x="43" y="68"/>
                </a:cubicBezTo>
                <a:cubicBezTo>
                  <a:pt x="43" y="75"/>
                  <a:pt x="43" y="75"/>
                  <a:pt x="43" y="75"/>
                </a:cubicBezTo>
                <a:cubicBezTo>
                  <a:pt x="46" y="78"/>
                  <a:pt x="46" y="78"/>
                  <a:pt x="46" y="78"/>
                </a:cubicBezTo>
                <a:cubicBezTo>
                  <a:pt x="43" y="78"/>
                  <a:pt x="43" y="78"/>
                  <a:pt x="43" y="78"/>
                </a:cubicBezTo>
                <a:lnTo>
                  <a:pt x="43" y="85"/>
                </a:lnTo>
                <a:close/>
                <a:moveTo>
                  <a:pt x="37" y="85"/>
                </a:moveTo>
                <a:cubicBezTo>
                  <a:pt x="43" y="85"/>
                  <a:pt x="43" y="85"/>
                  <a:pt x="43" y="85"/>
                </a:cubicBezTo>
                <a:cubicBezTo>
                  <a:pt x="43" y="78"/>
                  <a:pt x="43" y="78"/>
                  <a:pt x="43" y="78"/>
                </a:cubicBezTo>
                <a:cubicBezTo>
                  <a:pt x="37" y="78"/>
                  <a:pt x="37" y="78"/>
                  <a:pt x="37" y="78"/>
                </a:cubicBezTo>
                <a:cubicBezTo>
                  <a:pt x="37" y="85"/>
                  <a:pt x="37" y="85"/>
                  <a:pt x="37" y="85"/>
                </a:cubicBezTo>
                <a:close/>
                <a:moveTo>
                  <a:pt x="43" y="25"/>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3"/>
                  <a:pt x="37" y="53"/>
                  <a:pt x="37" y="53"/>
                </a:cubicBezTo>
                <a:cubicBezTo>
                  <a:pt x="41" y="53"/>
                  <a:pt x="41" y="53"/>
                  <a:pt x="41" y="53"/>
                </a:cubicBezTo>
                <a:cubicBezTo>
                  <a:pt x="41" y="53"/>
                  <a:pt x="41" y="55"/>
                  <a:pt x="42" y="58"/>
                </a:cubicBezTo>
                <a:cubicBezTo>
                  <a:pt x="37" y="62"/>
                  <a:pt x="37" y="62"/>
                  <a:pt x="37" y="62"/>
                </a:cubicBezTo>
                <a:cubicBezTo>
                  <a:pt x="37" y="69"/>
                  <a:pt x="37" y="69"/>
                  <a:pt x="37" y="69"/>
                </a:cubicBezTo>
                <a:cubicBezTo>
                  <a:pt x="43" y="75"/>
                  <a:pt x="43" y="75"/>
                  <a:pt x="43" y="75"/>
                </a:cubicBezTo>
                <a:cubicBezTo>
                  <a:pt x="43" y="68"/>
                  <a:pt x="43" y="68"/>
                  <a:pt x="43" y="68"/>
                </a:cubicBezTo>
                <a:cubicBezTo>
                  <a:pt x="41" y="66"/>
                  <a:pt x="41" y="66"/>
                  <a:pt x="41" y="66"/>
                </a:cubicBezTo>
                <a:cubicBezTo>
                  <a:pt x="43" y="64"/>
                  <a:pt x="43" y="64"/>
                  <a:pt x="43" y="64"/>
                </a:cubicBezTo>
                <a:lnTo>
                  <a:pt x="43" y="25"/>
                </a:lnTo>
                <a:close/>
                <a:moveTo>
                  <a:pt x="32" y="85"/>
                </a:moveTo>
                <a:cubicBezTo>
                  <a:pt x="37" y="85"/>
                  <a:pt x="37" y="85"/>
                  <a:pt x="37" y="85"/>
                </a:cubicBezTo>
                <a:cubicBezTo>
                  <a:pt x="37" y="85"/>
                  <a:pt x="37" y="85"/>
                  <a:pt x="37" y="85"/>
                </a:cubicBezTo>
                <a:cubicBezTo>
                  <a:pt x="37" y="78"/>
                  <a:pt x="37" y="78"/>
                  <a:pt x="37" y="78"/>
                </a:cubicBezTo>
                <a:cubicBezTo>
                  <a:pt x="37" y="78"/>
                  <a:pt x="37" y="78"/>
                  <a:pt x="37" y="78"/>
                </a:cubicBezTo>
                <a:cubicBezTo>
                  <a:pt x="37" y="78"/>
                  <a:pt x="37" y="78"/>
                  <a:pt x="37" y="78"/>
                </a:cubicBezTo>
                <a:cubicBezTo>
                  <a:pt x="32" y="78"/>
                  <a:pt x="32" y="78"/>
                  <a:pt x="32" y="78"/>
                </a:cubicBezTo>
                <a:cubicBezTo>
                  <a:pt x="32" y="85"/>
                  <a:pt x="32" y="85"/>
                  <a:pt x="32" y="85"/>
                </a:cubicBezTo>
                <a:close/>
                <a:moveTo>
                  <a:pt x="37" y="0"/>
                </a:moveTo>
                <a:cubicBezTo>
                  <a:pt x="37" y="0"/>
                  <a:pt x="37" y="0"/>
                  <a:pt x="37" y="0"/>
                </a:cubicBezTo>
                <a:cubicBezTo>
                  <a:pt x="35" y="14"/>
                  <a:pt x="35" y="14"/>
                  <a:pt x="35" y="14"/>
                </a:cubicBezTo>
                <a:cubicBezTo>
                  <a:pt x="34" y="14"/>
                  <a:pt x="34" y="14"/>
                  <a:pt x="34" y="14"/>
                </a:cubicBezTo>
                <a:cubicBezTo>
                  <a:pt x="34" y="14"/>
                  <a:pt x="33" y="18"/>
                  <a:pt x="32" y="25"/>
                </a:cubicBezTo>
                <a:cubicBezTo>
                  <a:pt x="32" y="64"/>
                  <a:pt x="32" y="64"/>
                  <a:pt x="32" y="64"/>
                </a:cubicBezTo>
                <a:cubicBezTo>
                  <a:pt x="34" y="66"/>
                  <a:pt x="34" y="66"/>
                  <a:pt x="34" y="66"/>
                </a:cubicBezTo>
                <a:cubicBezTo>
                  <a:pt x="32" y="68"/>
                  <a:pt x="32" y="68"/>
                  <a:pt x="32" y="68"/>
                </a:cubicBezTo>
                <a:cubicBezTo>
                  <a:pt x="32" y="75"/>
                  <a:pt x="32" y="75"/>
                  <a:pt x="32" y="75"/>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5"/>
                  <a:pt x="34" y="53"/>
                  <a:pt x="34" y="53"/>
                </a:cubicBezTo>
                <a:cubicBezTo>
                  <a:pt x="37" y="53"/>
                  <a:pt x="37" y="53"/>
                  <a:pt x="37" y="53"/>
                </a:cubicBezTo>
                <a:cubicBezTo>
                  <a:pt x="37" y="53"/>
                  <a:pt x="37" y="53"/>
                  <a:pt x="37" y="53"/>
                </a:cubicBezTo>
                <a:cubicBezTo>
                  <a:pt x="37" y="53"/>
                  <a:pt x="37" y="53"/>
                  <a:pt x="37" y="53"/>
                </a:cubicBezTo>
                <a:cubicBezTo>
                  <a:pt x="37" y="45"/>
                  <a:pt x="37" y="45"/>
                  <a:pt x="37" y="45"/>
                </a:cubicBezTo>
                <a:cubicBezTo>
                  <a:pt x="37" y="45"/>
                  <a:pt x="37" y="45"/>
                  <a:pt x="37" y="45"/>
                </a:cubicBezTo>
                <a:cubicBezTo>
                  <a:pt x="36" y="45"/>
                  <a:pt x="36" y="45"/>
                  <a:pt x="36" y="45"/>
                </a:cubicBezTo>
                <a:cubicBezTo>
                  <a:pt x="37" y="41"/>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5"/>
                  <a:pt x="23" y="85"/>
                  <a:pt x="23" y="85"/>
                </a:cubicBezTo>
                <a:cubicBezTo>
                  <a:pt x="32" y="85"/>
                  <a:pt x="32" y="85"/>
                  <a:pt x="32" y="85"/>
                </a:cubicBezTo>
                <a:cubicBezTo>
                  <a:pt x="32" y="78"/>
                  <a:pt x="32" y="78"/>
                  <a:pt x="32" y="78"/>
                </a:cubicBezTo>
                <a:cubicBezTo>
                  <a:pt x="29" y="78"/>
                  <a:pt x="29" y="78"/>
                  <a:pt x="29" y="78"/>
                </a:cubicBezTo>
                <a:cubicBezTo>
                  <a:pt x="32" y="75"/>
                  <a:pt x="32" y="75"/>
                  <a:pt x="32" y="75"/>
                </a:cubicBezTo>
                <a:cubicBezTo>
                  <a:pt x="32" y="68"/>
                  <a:pt x="32" y="68"/>
                  <a:pt x="32" y="68"/>
                </a:cubicBezTo>
                <a:cubicBezTo>
                  <a:pt x="30" y="70"/>
                  <a:pt x="30" y="70"/>
                  <a:pt x="30" y="70"/>
                </a:cubicBezTo>
                <a:cubicBezTo>
                  <a:pt x="31" y="68"/>
                  <a:pt x="31" y="65"/>
                  <a:pt x="32" y="63"/>
                </a:cubicBezTo>
                <a:cubicBezTo>
                  <a:pt x="32" y="63"/>
                  <a:pt x="32" y="63"/>
                  <a:pt x="32" y="63"/>
                </a:cubicBezTo>
                <a:cubicBezTo>
                  <a:pt x="32" y="64"/>
                  <a:pt x="32" y="64"/>
                  <a:pt x="32" y="64"/>
                </a:cubicBezTo>
                <a:cubicBezTo>
                  <a:pt x="32" y="25"/>
                  <a:pt x="32" y="25"/>
                  <a:pt x="32" y="25"/>
                </a:cubicBezTo>
                <a:cubicBezTo>
                  <a:pt x="31" y="30"/>
                  <a:pt x="30" y="37"/>
                  <a:pt x="28" y="45"/>
                </a:cubicBezTo>
                <a:cubicBezTo>
                  <a:pt x="23" y="45"/>
                  <a:pt x="23" y="45"/>
                  <a:pt x="23" y="45"/>
                </a:cubicBezTo>
                <a:cubicBezTo>
                  <a:pt x="23" y="53"/>
                  <a:pt x="23" y="53"/>
                  <a:pt x="23" y="53"/>
                </a:cubicBezTo>
                <a:cubicBezTo>
                  <a:pt x="25" y="53"/>
                  <a:pt x="25" y="53"/>
                  <a:pt x="25" y="53"/>
                </a:cubicBezTo>
                <a:cubicBezTo>
                  <a:pt x="20" y="69"/>
                  <a:pt x="12" y="85"/>
                  <a:pt x="0" y="92"/>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3" name="Freeform 429"/>
          <p:cNvSpPr>
            <a:spLocks noEditPoints="1"/>
          </p:cNvSpPr>
          <p:nvPr/>
        </p:nvSpPr>
        <p:spPr bwMode="auto">
          <a:xfrm>
            <a:off x="4195532" y="2419891"/>
            <a:ext cx="92074" cy="57126"/>
          </a:xfrm>
          <a:custGeom>
            <a:avLst/>
            <a:gdLst>
              <a:gd name="T0" fmla="*/ 106 w 137"/>
              <a:gd name="T1" fmla="*/ 85 h 85"/>
              <a:gd name="T2" fmla="*/ 137 w 137"/>
              <a:gd name="T3" fmla="*/ 85 h 85"/>
              <a:gd name="T4" fmla="*/ 137 w 137"/>
              <a:gd name="T5" fmla="*/ 47 h 85"/>
              <a:gd name="T6" fmla="*/ 120 w 137"/>
              <a:gd name="T7" fmla="*/ 47 h 85"/>
              <a:gd name="T8" fmla="*/ 120 w 137"/>
              <a:gd name="T9" fmla="*/ 0 h 85"/>
              <a:gd name="T10" fmla="*/ 106 w 137"/>
              <a:gd name="T11" fmla="*/ 0 h 85"/>
              <a:gd name="T12" fmla="*/ 106 w 137"/>
              <a:gd name="T13" fmla="*/ 59 h 85"/>
              <a:gd name="T14" fmla="*/ 118 w 137"/>
              <a:gd name="T15" fmla="*/ 59 h 85"/>
              <a:gd name="T16" fmla="*/ 118 w 137"/>
              <a:gd name="T17" fmla="*/ 76 h 85"/>
              <a:gd name="T18" fmla="*/ 118 w 137"/>
              <a:gd name="T19" fmla="*/ 76 h 85"/>
              <a:gd name="T20" fmla="*/ 106 w 137"/>
              <a:gd name="T21" fmla="*/ 76 h 85"/>
              <a:gd name="T22" fmla="*/ 106 w 137"/>
              <a:gd name="T23" fmla="*/ 85 h 85"/>
              <a:gd name="T24" fmla="*/ 87 w 137"/>
              <a:gd name="T25" fmla="*/ 0 h 85"/>
              <a:gd name="T26" fmla="*/ 87 w 137"/>
              <a:gd name="T27" fmla="*/ 47 h 85"/>
              <a:gd name="T28" fmla="*/ 68 w 137"/>
              <a:gd name="T29" fmla="*/ 47 h 85"/>
              <a:gd name="T30" fmla="*/ 68 w 137"/>
              <a:gd name="T31" fmla="*/ 59 h 85"/>
              <a:gd name="T32" fmla="*/ 80 w 137"/>
              <a:gd name="T33" fmla="*/ 59 h 85"/>
              <a:gd name="T34" fmla="*/ 80 w 137"/>
              <a:gd name="T35" fmla="*/ 76 h 85"/>
              <a:gd name="T36" fmla="*/ 80 w 137"/>
              <a:gd name="T37" fmla="*/ 76 h 85"/>
              <a:gd name="T38" fmla="*/ 68 w 137"/>
              <a:gd name="T39" fmla="*/ 76 h 85"/>
              <a:gd name="T40" fmla="*/ 68 w 137"/>
              <a:gd name="T41" fmla="*/ 85 h 85"/>
              <a:gd name="T42" fmla="*/ 106 w 137"/>
              <a:gd name="T43" fmla="*/ 85 h 85"/>
              <a:gd name="T44" fmla="*/ 106 w 137"/>
              <a:gd name="T45" fmla="*/ 76 h 85"/>
              <a:gd name="T46" fmla="*/ 94 w 137"/>
              <a:gd name="T47" fmla="*/ 76 h 85"/>
              <a:gd name="T48" fmla="*/ 94 w 137"/>
              <a:gd name="T49" fmla="*/ 59 h 85"/>
              <a:gd name="T50" fmla="*/ 106 w 137"/>
              <a:gd name="T51" fmla="*/ 59 h 85"/>
              <a:gd name="T52" fmla="*/ 106 w 137"/>
              <a:gd name="T53" fmla="*/ 0 h 85"/>
              <a:gd name="T54" fmla="*/ 87 w 137"/>
              <a:gd name="T55" fmla="*/ 0 h 85"/>
              <a:gd name="T56" fmla="*/ 68 w 137"/>
              <a:gd name="T57" fmla="*/ 47 h 85"/>
              <a:gd name="T58" fmla="*/ 28 w 137"/>
              <a:gd name="T59" fmla="*/ 47 h 85"/>
              <a:gd name="T60" fmla="*/ 28 w 137"/>
              <a:gd name="T61" fmla="*/ 59 h 85"/>
              <a:gd name="T62" fmla="*/ 40 w 137"/>
              <a:gd name="T63" fmla="*/ 59 h 85"/>
              <a:gd name="T64" fmla="*/ 40 w 137"/>
              <a:gd name="T65" fmla="*/ 76 h 85"/>
              <a:gd name="T66" fmla="*/ 40 w 137"/>
              <a:gd name="T67" fmla="*/ 76 h 85"/>
              <a:gd name="T68" fmla="*/ 28 w 137"/>
              <a:gd name="T69" fmla="*/ 76 h 85"/>
              <a:gd name="T70" fmla="*/ 28 w 137"/>
              <a:gd name="T71" fmla="*/ 85 h 85"/>
              <a:gd name="T72" fmla="*/ 68 w 137"/>
              <a:gd name="T73" fmla="*/ 85 h 85"/>
              <a:gd name="T74" fmla="*/ 68 w 137"/>
              <a:gd name="T75" fmla="*/ 76 h 85"/>
              <a:gd name="T76" fmla="*/ 56 w 137"/>
              <a:gd name="T77" fmla="*/ 76 h 85"/>
              <a:gd name="T78" fmla="*/ 56 w 137"/>
              <a:gd name="T79" fmla="*/ 59 h 85"/>
              <a:gd name="T80" fmla="*/ 68 w 137"/>
              <a:gd name="T81" fmla="*/ 59 h 85"/>
              <a:gd name="T82" fmla="*/ 68 w 137"/>
              <a:gd name="T83" fmla="*/ 47 h 85"/>
              <a:gd name="T84" fmla="*/ 28 w 137"/>
              <a:gd name="T85" fmla="*/ 47 h 85"/>
              <a:gd name="T86" fmla="*/ 0 w 137"/>
              <a:gd name="T87" fmla="*/ 47 h 85"/>
              <a:gd name="T88" fmla="*/ 0 w 137"/>
              <a:gd name="T89" fmla="*/ 85 h 85"/>
              <a:gd name="T90" fmla="*/ 28 w 137"/>
              <a:gd name="T91" fmla="*/ 85 h 85"/>
              <a:gd name="T92" fmla="*/ 28 w 137"/>
              <a:gd name="T93" fmla="*/ 76 h 85"/>
              <a:gd name="T94" fmla="*/ 16 w 137"/>
              <a:gd name="T95" fmla="*/ 76 h 85"/>
              <a:gd name="T96" fmla="*/ 16 w 137"/>
              <a:gd name="T97" fmla="*/ 59 h 85"/>
              <a:gd name="T98" fmla="*/ 28 w 137"/>
              <a:gd name="T99" fmla="*/ 59 h 85"/>
              <a:gd name="T100" fmla="*/ 28 w 137"/>
              <a:gd name="T101" fmla="*/ 4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7" h="85">
                <a:moveTo>
                  <a:pt x="106" y="85"/>
                </a:moveTo>
                <a:lnTo>
                  <a:pt x="137" y="85"/>
                </a:lnTo>
                <a:lnTo>
                  <a:pt x="137" y="47"/>
                </a:lnTo>
                <a:lnTo>
                  <a:pt x="120" y="47"/>
                </a:lnTo>
                <a:lnTo>
                  <a:pt x="120" y="0"/>
                </a:lnTo>
                <a:lnTo>
                  <a:pt x="106" y="0"/>
                </a:lnTo>
                <a:lnTo>
                  <a:pt x="106" y="59"/>
                </a:lnTo>
                <a:lnTo>
                  <a:pt x="118" y="59"/>
                </a:lnTo>
                <a:lnTo>
                  <a:pt x="118" y="76"/>
                </a:lnTo>
                <a:lnTo>
                  <a:pt x="118" y="76"/>
                </a:lnTo>
                <a:lnTo>
                  <a:pt x="106" y="76"/>
                </a:lnTo>
                <a:lnTo>
                  <a:pt x="106" y="85"/>
                </a:lnTo>
                <a:close/>
                <a:moveTo>
                  <a:pt x="87" y="0"/>
                </a:moveTo>
                <a:lnTo>
                  <a:pt x="87" y="47"/>
                </a:lnTo>
                <a:lnTo>
                  <a:pt x="68" y="47"/>
                </a:lnTo>
                <a:lnTo>
                  <a:pt x="68" y="59"/>
                </a:lnTo>
                <a:lnTo>
                  <a:pt x="80" y="59"/>
                </a:lnTo>
                <a:lnTo>
                  <a:pt x="80" y="76"/>
                </a:lnTo>
                <a:lnTo>
                  <a:pt x="80" y="76"/>
                </a:lnTo>
                <a:lnTo>
                  <a:pt x="68" y="76"/>
                </a:lnTo>
                <a:lnTo>
                  <a:pt x="68" y="85"/>
                </a:lnTo>
                <a:lnTo>
                  <a:pt x="106" y="85"/>
                </a:lnTo>
                <a:lnTo>
                  <a:pt x="106" y="76"/>
                </a:lnTo>
                <a:lnTo>
                  <a:pt x="94" y="76"/>
                </a:lnTo>
                <a:lnTo>
                  <a:pt x="94" y="59"/>
                </a:lnTo>
                <a:lnTo>
                  <a:pt x="106" y="59"/>
                </a:lnTo>
                <a:lnTo>
                  <a:pt x="106" y="0"/>
                </a:lnTo>
                <a:lnTo>
                  <a:pt x="87" y="0"/>
                </a:lnTo>
                <a:close/>
                <a:moveTo>
                  <a:pt x="68" y="47"/>
                </a:moveTo>
                <a:lnTo>
                  <a:pt x="28" y="47"/>
                </a:lnTo>
                <a:lnTo>
                  <a:pt x="28" y="59"/>
                </a:lnTo>
                <a:lnTo>
                  <a:pt x="40" y="59"/>
                </a:lnTo>
                <a:lnTo>
                  <a:pt x="40" y="76"/>
                </a:lnTo>
                <a:lnTo>
                  <a:pt x="40" y="76"/>
                </a:lnTo>
                <a:lnTo>
                  <a:pt x="28" y="76"/>
                </a:lnTo>
                <a:lnTo>
                  <a:pt x="28" y="85"/>
                </a:lnTo>
                <a:lnTo>
                  <a:pt x="68" y="85"/>
                </a:lnTo>
                <a:lnTo>
                  <a:pt x="68" y="76"/>
                </a:lnTo>
                <a:lnTo>
                  <a:pt x="56" y="76"/>
                </a:lnTo>
                <a:lnTo>
                  <a:pt x="56" y="59"/>
                </a:lnTo>
                <a:lnTo>
                  <a:pt x="68" y="59"/>
                </a:lnTo>
                <a:lnTo>
                  <a:pt x="68" y="47"/>
                </a:lnTo>
                <a:close/>
                <a:moveTo>
                  <a:pt x="28" y="47"/>
                </a:moveTo>
                <a:lnTo>
                  <a:pt x="0" y="47"/>
                </a:lnTo>
                <a:lnTo>
                  <a:pt x="0" y="85"/>
                </a:lnTo>
                <a:lnTo>
                  <a:pt x="28" y="85"/>
                </a:lnTo>
                <a:lnTo>
                  <a:pt x="28" y="76"/>
                </a:lnTo>
                <a:lnTo>
                  <a:pt x="16" y="76"/>
                </a:lnTo>
                <a:lnTo>
                  <a:pt x="16" y="59"/>
                </a:lnTo>
                <a:lnTo>
                  <a:pt x="28" y="59"/>
                </a:lnTo>
                <a:lnTo>
                  <a:pt x="28" y="47"/>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4" name="Freeform 430"/>
          <p:cNvSpPr>
            <a:spLocks/>
          </p:cNvSpPr>
          <p:nvPr/>
        </p:nvSpPr>
        <p:spPr bwMode="auto">
          <a:xfrm>
            <a:off x="4172682" y="2480377"/>
            <a:ext cx="124334" cy="39653"/>
          </a:xfrm>
          <a:custGeom>
            <a:avLst/>
            <a:gdLst>
              <a:gd name="T0" fmla="*/ 178 w 185"/>
              <a:gd name="T1" fmla="*/ 59 h 59"/>
              <a:gd name="T2" fmla="*/ 185 w 185"/>
              <a:gd name="T3" fmla="*/ 0 h 59"/>
              <a:gd name="T4" fmla="*/ 0 w 185"/>
              <a:gd name="T5" fmla="*/ 0 h 59"/>
              <a:gd name="T6" fmla="*/ 22 w 185"/>
              <a:gd name="T7" fmla="*/ 59 h 59"/>
              <a:gd name="T8" fmla="*/ 178 w 185"/>
              <a:gd name="T9" fmla="*/ 59 h 59"/>
            </a:gdLst>
            <a:ahLst/>
            <a:cxnLst>
              <a:cxn ang="0">
                <a:pos x="T0" y="T1"/>
              </a:cxn>
              <a:cxn ang="0">
                <a:pos x="T2" y="T3"/>
              </a:cxn>
              <a:cxn ang="0">
                <a:pos x="T4" y="T5"/>
              </a:cxn>
              <a:cxn ang="0">
                <a:pos x="T6" y="T7"/>
              </a:cxn>
              <a:cxn ang="0">
                <a:pos x="T8" y="T9"/>
              </a:cxn>
            </a:cxnLst>
            <a:rect l="0" t="0" r="r" b="b"/>
            <a:pathLst>
              <a:path w="185" h="59">
                <a:moveTo>
                  <a:pt x="178" y="59"/>
                </a:moveTo>
                <a:lnTo>
                  <a:pt x="185" y="0"/>
                </a:lnTo>
                <a:lnTo>
                  <a:pt x="0" y="0"/>
                </a:lnTo>
                <a:lnTo>
                  <a:pt x="22" y="59"/>
                </a:lnTo>
                <a:lnTo>
                  <a:pt x="178" y="59"/>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5" name="Freeform 431"/>
          <p:cNvSpPr>
            <a:spLocks noEditPoints="1"/>
          </p:cNvSpPr>
          <p:nvPr/>
        </p:nvSpPr>
        <p:spPr bwMode="auto">
          <a:xfrm>
            <a:off x="3714997" y="3301656"/>
            <a:ext cx="116269" cy="92075"/>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7 h 58"/>
              <a:gd name="T22" fmla="*/ 54 w 73"/>
              <a:gd name="T23" fmla="*/ 33 h 58"/>
              <a:gd name="T24" fmla="*/ 47 w 73"/>
              <a:gd name="T25" fmla="*/ 40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7 h 58"/>
              <a:gd name="T42" fmla="*/ 33 w 73"/>
              <a:gd name="T43" fmla="*/ 33 h 58"/>
              <a:gd name="T44" fmla="*/ 26 w 73"/>
              <a:gd name="T45" fmla="*/ 40 h 58"/>
              <a:gd name="T46" fmla="*/ 26 w 73"/>
              <a:gd name="T47" fmla="*/ 58 h 58"/>
              <a:gd name="T48" fmla="*/ 47 w 73"/>
              <a:gd name="T49" fmla="*/ 58 h 58"/>
              <a:gd name="T50" fmla="*/ 47 w 73"/>
              <a:gd name="T51" fmla="*/ 40 h 58"/>
              <a:gd name="T52" fmla="*/ 47 w 73"/>
              <a:gd name="T53" fmla="*/ 40 h 58"/>
              <a:gd name="T54" fmla="*/ 41 w 73"/>
              <a:gd name="T55" fmla="*/ 33 h 58"/>
              <a:gd name="T56" fmla="*/ 47 w 73"/>
              <a:gd name="T57" fmla="*/ 27 h 58"/>
              <a:gd name="T58" fmla="*/ 47 w 73"/>
              <a:gd name="T59" fmla="*/ 27 h 58"/>
              <a:gd name="T60" fmla="*/ 47 w 73"/>
              <a:gd name="T61" fmla="*/ 27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40 h 58"/>
              <a:gd name="T94" fmla="*/ 26 w 73"/>
              <a:gd name="T95" fmla="*/ 40 h 58"/>
              <a:gd name="T96" fmla="*/ 20 w 73"/>
              <a:gd name="T97" fmla="*/ 33 h 58"/>
              <a:gd name="T98" fmla="*/ 26 w 73"/>
              <a:gd name="T99" fmla="*/ 27 h 58"/>
              <a:gd name="T100" fmla="*/ 26 w 73"/>
              <a:gd name="T101" fmla="*/ 27 h 58"/>
              <a:gd name="T102" fmla="*/ 26 w 73"/>
              <a:gd name="T103" fmla="*/ 27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20"/>
                  <a:pt x="51" y="22"/>
                  <a:pt x="47" y="22"/>
                </a:cubicBezTo>
                <a:cubicBezTo>
                  <a:pt x="47" y="27"/>
                  <a:pt x="47" y="27"/>
                  <a:pt x="47" y="27"/>
                </a:cubicBezTo>
                <a:cubicBezTo>
                  <a:pt x="51" y="27"/>
                  <a:pt x="54" y="30"/>
                  <a:pt x="54" y="33"/>
                </a:cubicBezTo>
                <a:cubicBezTo>
                  <a:pt x="54" y="37"/>
                  <a:pt x="51" y="40"/>
                  <a:pt x="47" y="40"/>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20"/>
                  <a:pt x="30" y="22"/>
                  <a:pt x="26" y="22"/>
                </a:cubicBezTo>
                <a:cubicBezTo>
                  <a:pt x="26" y="27"/>
                  <a:pt x="26" y="27"/>
                  <a:pt x="26" y="27"/>
                </a:cubicBezTo>
                <a:cubicBezTo>
                  <a:pt x="30" y="27"/>
                  <a:pt x="33" y="30"/>
                  <a:pt x="33" y="33"/>
                </a:cubicBezTo>
                <a:cubicBezTo>
                  <a:pt x="33" y="37"/>
                  <a:pt x="30" y="40"/>
                  <a:pt x="26" y="40"/>
                </a:cubicBezTo>
                <a:cubicBezTo>
                  <a:pt x="26" y="58"/>
                  <a:pt x="26" y="58"/>
                  <a:pt x="26" y="58"/>
                </a:cubicBezTo>
                <a:cubicBezTo>
                  <a:pt x="47" y="58"/>
                  <a:pt x="47" y="58"/>
                  <a:pt x="47" y="58"/>
                </a:cubicBezTo>
                <a:cubicBezTo>
                  <a:pt x="47" y="40"/>
                  <a:pt x="47" y="40"/>
                  <a:pt x="47" y="40"/>
                </a:cubicBezTo>
                <a:cubicBezTo>
                  <a:pt x="47" y="40"/>
                  <a:pt x="47" y="40"/>
                  <a:pt x="47" y="40"/>
                </a:cubicBezTo>
                <a:cubicBezTo>
                  <a:pt x="44" y="40"/>
                  <a:pt x="41" y="37"/>
                  <a:pt x="41" y="33"/>
                </a:cubicBezTo>
                <a:cubicBezTo>
                  <a:pt x="41" y="30"/>
                  <a:pt x="44" y="27"/>
                  <a:pt x="47" y="27"/>
                </a:cubicBezTo>
                <a:cubicBezTo>
                  <a:pt x="47" y="27"/>
                  <a:pt x="47" y="27"/>
                  <a:pt x="47" y="27"/>
                </a:cubicBezTo>
                <a:cubicBezTo>
                  <a:pt x="47" y="27"/>
                  <a:pt x="47" y="27"/>
                  <a:pt x="47" y="27"/>
                </a:cubicBezTo>
                <a:cubicBezTo>
                  <a:pt x="47" y="22"/>
                  <a:pt x="47" y="22"/>
                  <a:pt x="47" y="22"/>
                </a:cubicBezTo>
                <a:cubicBezTo>
                  <a:pt x="47" y="22"/>
                  <a:pt x="47" y="22"/>
                  <a:pt x="47" y="22"/>
                </a:cubicBezTo>
                <a:cubicBezTo>
                  <a:pt x="44" y="22"/>
                  <a:pt x="41" y="20"/>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40"/>
                  <a:pt x="26" y="40"/>
                  <a:pt x="26" y="40"/>
                </a:cubicBezTo>
                <a:cubicBezTo>
                  <a:pt x="26" y="40"/>
                  <a:pt x="26" y="40"/>
                  <a:pt x="26" y="40"/>
                </a:cubicBezTo>
                <a:cubicBezTo>
                  <a:pt x="23" y="40"/>
                  <a:pt x="20" y="37"/>
                  <a:pt x="20" y="33"/>
                </a:cubicBezTo>
                <a:cubicBezTo>
                  <a:pt x="20" y="30"/>
                  <a:pt x="23" y="27"/>
                  <a:pt x="26" y="27"/>
                </a:cubicBezTo>
                <a:cubicBezTo>
                  <a:pt x="26" y="27"/>
                  <a:pt x="26" y="27"/>
                  <a:pt x="26" y="27"/>
                </a:cubicBezTo>
                <a:cubicBezTo>
                  <a:pt x="26" y="27"/>
                  <a:pt x="26" y="27"/>
                  <a:pt x="26" y="27"/>
                </a:cubicBezTo>
                <a:cubicBezTo>
                  <a:pt x="26" y="22"/>
                  <a:pt x="26" y="22"/>
                  <a:pt x="26" y="22"/>
                </a:cubicBezTo>
                <a:cubicBezTo>
                  <a:pt x="26" y="22"/>
                  <a:pt x="26" y="22"/>
                  <a:pt x="26" y="22"/>
                </a:cubicBezTo>
                <a:cubicBezTo>
                  <a:pt x="23" y="22"/>
                  <a:pt x="20" y="20"/>
                  <a:pt x="20" y="16"/>
                </a:cubicBezTo>
                <a:cubicBezTo>
                  <a:pt x="20" y="12"/>
                  <a:pt x="23" y="9"/>
                  <a:pt x="26" y="9"/>
                </a:cubicBezTo>
                <a:cubicBezTo>
                  <a:pt x="26" y="9"/>
                  <a:pt x="26" y="9"/>
                  <a:pt x="26" y="9"/>
                </a:cubicBezTo>
                <a:cubicBezTo>
                  <a:pt x="26" y="9"/>
                  <a:pt x="26" y="9"/>
                  <a:pt x="26" y="9"/>
                </a:cubicBezTo>
                <a:lnTo>
                  <a:pt x="26"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6" name="Freeform 432"/>
          <p:cNvSpPr>
            <a:spLocks/>
          </p:cNvSpPr>
          <p:nvPr/>
        </p:nvSpPr>
        <p:spPr bwMode="auto">
          <a:xfrm>
            <a:off x="3694835" y="3352734"/>
            <a:ext cx="157265" cy="84010"/>
          </a:xfrm>
          <a:custGeom>
            <a:avLst/>
            <a:gdLst>
              <a:gd name="T0" fmla="*/ 93 w 99"/>
              <a:gd name="T1" fmla="*/ 0 h 53"/>
              <a:gd name="T2" fmla="*/ 86 w 99"/>
              <a:gd name="T3" fmla="*/ 0 h 53"/>
              <a:gd name="T4" fmla="*/ 80 w 99"/>
              <a:gd name="T5" fmla="*/ 0 h 53"/>
              <a:gd name="T6" fmla="*/ 73 w 99"/>
              <a:gd name="T7" fmla="*/ 6 h 53"/>
              <a:gd name="T8" fmla="*/ 73 w 99"/>
              <a:gd name="T9" fmla="*/ 29 h 53"/>
              <a:gd name="T10" fmla="*/ 26 w 99"/>
              <a:gd name="T11" fmla="*/ 29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9 h 53"/>
              <a:gd name="T26" fmla="*/ 10 w 99"/>
              <a:gd name="T27" fmla="*/ 50 h 53"/>
              <a:gd name="T28" fmla="*/ 10 w 99"/>
              <a:gd name="T29" fmla="*/ 51 h 53"/>
              <a:gd name="T30" fmla="*/ 14 w 99"/>
              <a:gd name="T31" fmla="*/ 53 h 53"/>
              <a:gd name="T32" fmla="*/ 15 w 99"/>
              <a:gd name="T33" fmla="*/ 53 h 53"/>
              <a:gd name="T34" fmla="*/ 19 w 99"/>
              <a:gd name="T35" fmla="*/ 51 h 53"/>
              <a:gd name="T36" fmla="*/ 19 w 99"/>
              <a:gd name="T37" fmla="*/ 50 h 53"/>
              <a:gd name="T38" fmla="*/ 19 w 99"/>
              <a:gd name="T39" fmla="*/ 49 h 53"/>
              <a:gd name="T40" fmla="*/ 80 w 99"/>
              <a:gd name="T41" fmla="*/ 49 h 53"/>
              <a:gd name="T42" fmla="*/ 80 w 99"/>
              <a:gd name="T43" fmla="*/ 50 h 53"/>
              <a:gd name="T44" fmla="*/ 81 w 99"/>
              <a:gd name="T45" fmla="*/ 51 h 53"/>
              <a:gd name="T46" fmla="*/ 84 w 99"/>
              <a:gd name="T47" fmla="*/ 53 h 53"/>
              <a:gd name="T48" fmla="*/ 86 w 99"/>
              <a:gd name="T49" fmla="*/ 53 h 53"/>
              <a:gd name="T50" fmla="*/ 89 w 99"/>
              <a:gd name="T51" fmla="*/ 51 h 53"/>
              <a:gd name="T52" fmla="*/ 90 w 99"/>
              <a:gd name="T53" fmla="*/ 50 h 53"/>
              <a:gd name="T54" fmla="*/ 90 w 99"/>
              <a:gd name="T55" fmla="*/ 49 h 53"/>
              <a:gd name="T56" fmla="*/ 93 w 99"/>
              <a:gd name="T57" fmla="*/ 49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9"/>
                  <a:pt x="73" y="29"/>
                  <a:pt x="73" y="29"/>
                </a:cubicBezTo>
                <a:cubicBezTo>
                  <a:pt x="26" y="29"/>
                  <a:pt x="26" y="29"/>
                  <a:pt x="26" y="29"/>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4"/>
                  <a:pt x="5" y="49"/>
                  <a:pt x="10" y="49"/>
                </a:cubicBezTo>
                <a:cubicBezTo>
                  <a:pt x="10" y="49"/>
                  <a:pt x="10" y="49"/>
                  <a:pt x="10" y="50"/>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50"/>
                </a:cubicBezTo>
                <a:cubicBezTo>
                  <a:pt x="19" y="49"/>
                  <a:pt x="19" y="49"/>
                  <a:pt x="19" y="49"/>
                </a:cubicBezTo>
                <a:cubicBezTo>
                  <a:pt x="80" y="49"/>
                  <a:pt x="80" y="49"/>
                  <a:pt x="80" y="49"/>
                </a:cubicBezTo>
                <a:cubicBezTo>
                  <a:pt x="80" y="49"/>
                  <a:pt x="80" y="49"/>
                  <a:pt x="80" y="50"/>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50"/>
                </a:cubicBezTo>
                <a:cubicBezTo>
                  <a:pt x="90" y="49"/>
                  <a:pt x="90" y="49"/>
                  <a:pt x="90" y="49"/>
                </a:cubicBezTo>
                <a:cubicBezTo>
                  <a:pt x="93" y="49"/>
                  <a:pt x="93" y="49"/>
                  <a:pt x="93" y="49"/>
                </a:cubicBezTo>
                <a:cubicBezTo>
                  <a:pt x="97" y="49"/>
                  <a:pt x="99" y="44"/>
                  <a:pt x="99" y="39"/>
                </a:cubicBezTo>
                <a:cubicBezTo>
                  <a:pt x="99" y="6"/>
                  <a:pt x="99" y="6"/>
                  <a:pt x="99" y="6"/>
                </a:cubicBezTo>
                <a:cubicBezTo>
                  <a:pt x="99" y="2"/>
                  <a:pt x="97" y="0"/>
                  <a:pt x="93" y="0"/>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7" name="Oval 433"/>
          <p:cNvSpPr>
            <a:spLocks noChangeArrowheads="1"/>
          </p:cNvSpPr>
          <p:nvPr/>
        </p:nvSpPr>
        <p:spPr bwMode="auto">
          <a:xfrm>
            <a:off x="3749944" y="3321145"/>
            <a:ext cx="12770" cy="12770"/>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8" name="Oval 434"/>
          <p:cNvSpPr>
            <a:spLocks noChangeArrowheads="1"/>
          </p:cNvSpPr>
          <p:nvPr/>
        </p:nvSpPr>
        <p:spPr bwMode="auto">
          <a:xfrm>
            <a:off x="3783548" y="3321145"/>
            <a:ext cx="12770" cy="12770"/>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49" name="Oval 435"/>
          <p:cNvSpPr>
            <a:spLocks noChangeArrowheads="1"/>
          </p:cNvSpPr>
          <p:nvPr/>
        </p:nvSpPr>
        <p:spPr bwMode="auto">
          <a:xfrm>
            <a:off x="3749944" y="3348029"/>
            <a:ext cx="12770" cy="12770"/>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0" name="Oval 436"/>
          <p:cNvSpPr>
            <a:spLocks noChangeArrowheads="1"/>
          </p:cNvSpPr>
          <p:nvPr/>
        </p:nvSpPr>
        <p:spPr bwMode="auto">
          <a:xfrm>
            <a:off x="3783548" y="3348029"/>
            <a:ext cx="12770" cy="12770"/>
          </a:xfrm>
          <a:prstGeom prst="ellipse">
            <a:avLst/>
          </a:pr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1" name="Freeform 437"/>
          <p:cNvSpPr>
            <a:spLocks/>
          </p:cNvSpPr>
          <p:nvPr/>
        </p:nvSpPr>
        <p:spPr bwMode="auto">
          <a:xfrm>
            <a:off x="4718407" y="2245151"/>
            <a:ext cx="117614" cy="122318"/>
          </a:xfrm>
          <a:custGeom>
            <a:avLst/>
            <a:gdLst>
              <a:gd name="T0" fmla="*/ 72 w 74"/>
              <a:gd name="T1" fmla="*/ 54 h 77"/>
              <a:gd name="T2" fmla="*/ 58 w 74"/>
              <a:gd name="T3" fmla="*/ 39 h 77"/>
              <a:gd name="T4" fmla="*/ 55 w 74"/>
              <a:gd name="T5" fmla="*/ 37 h 77"/>
              <a:gd name="T6" fmla="*/ 41 w 74"/>
              <a:gd name="T7" fmla="*/ 20 h 77"/>
              <a:gd name="T8" fmla="*/ 34 w 74"/>
              <a:gd name="T9" fmla="*/ 5 h 77"/>
              <a:gd name="T10" fmla="*/ 26 w 74"/>
              <a:gd name="T11" fmla="*/ 5 h 77"/>
              <a:gd name="T12" fmla="*/ 24 w 74"/>
              <a:gd name="T13" fmla="*/ 11 h 77"/>
              <a:gd name="T14" fmla="*/ 28 w 74"/>
              <a:gd name="T15" fmla="*/ 22 h 77"/>
              <a:gd name="T16" fmla="*/ 29 w 74"/>
              <a:gd name="T17" fmla="*/ 29 h 77"/>
              <a:gd name="T18" fmla="*/ 6 w 74"/>
              <a:gd name="T19" fmla="*/ 29 h 77"/>
              <a:gd name="T20" fmla="*/ 1 w 74"/>
              <a:gd name="T21" fmla="*/ 37 h 77"/>
              <a:gd name="T22" fmla="*/ 12 w 74"/>
              <a:gd name="T23" fmla="*/ 69 h 77"/>
              <a:gd name="T24" fmla="*/ 17 w 74"/>
              <a:gd name="T25" fmla="*/ 72 h 77"/>
              <a:gd name="T26" fmla="*/ 44 w 74"/>
              <a:gd name="T27" fmla="*/ 72 h 77"/>
              <a:gd name="T28" fmla="*/ 50 w 74"/>
              <a:gd name="T29" fmla="*/ 74 h 77"/>
              <a:gd name="T30" fmla="*/ 51 w 74"/>
              <a:gd name="T31" fmla="*/ 75 h 77"/>
              <a:gd name="T32" fmla="*/ 56 w 74"/>
              <a:gd name="T33" fmla="*/ 75 h 77"/>
              <a:gd name="T34" fmla="*/ 72 w 74"/>
              <a:gd name="T35" fmla="*/ 59 h 77"/>
              <a:gd name="T36" fmla="*/ 72 w 74"/>
              <a:gd name="T37"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7">
                <a:moveTo>
                  <a:pt x="72" y="54"/>
                </a:moveTo>
                <a:cubicBezTo>
                  <a:pt x="58" y="39"/>
                  <a:pt x="58" y="39"/>
                  <a:pt x="58" y="39"/>
                </a:cubicBezTo>
                <a:cubicBezTo>
                  <a:pt x="56" y="38"/>
                  <a:pt x="55" y="37"/>
                  <a:pt x="55" y="37"/>
                </a:cubicBezTo>
                <a:cubicBezTo>
                  <a:pt x="55" y="37"/>
                  <a:pt x="49" y="25"/>
                  <a:pt x="41" y="20"/>
                </a:cubicBezTo>
                <a:cubicBezTo>
                  <a:pt x="32" y="14"/>
                  <a:pt x="34" y="10"/>
                  <a:pt x="34" y="5"/>
                </a:cubicBezTo>
                <a:cubicBezTo>
                  <a:pt x="34" y="1"/>
                  <a:pt x="30" y="0"/>
                  <a:pt x="26" y="5"/>
                </a:cubicBezTo>
                <a:cubicBezTo>
                  <a:pt x="25" y="6"/>
                  <a:pt x="24" y="9"/>
                  <a:pt x="24" y="11"/>
                </a:cubicBezTo>
                <a:cubicBezTo>
                  <a:pt x="23" y="17"/>
                  <a:pt x="27" y="20"/>
                  <a:pt x="28" y="22"/>
                </a:cubicBezTo>
                <a:cubicBezTo>
                  <a:pt x="29" y="24"/>
                  <a:pt x="30" y="26"/>
                  <a:pt x="29" y="29"/>
                </a:cubicBezTo>
                <a:cubicBezTo>
                  <a:pt x="6" y="29"/>
                  <a:pt x="6" y="29"/>
                  <a:pt x="6" y="29"/>
                </a:cubicBezTo>
                <a:cubicBezTo>
                  <a:pt x="2" y="29"/>
                  <a:pt x="0" y="33"/>
                  <a:pt x="1" y="37"/>
                </a:cubicBezTo>
                <a:cubicBezTo>
                  <a:pt x="12" y="69"/>
                  <a:pt x="12" y="69"/>
                  <a:pt x="12" y="69"/>
                </a:cubicBezTo>
                <a:cubicBezTo>
                  <a:pt x="13" y="70"/>
                  <a:pt x="15" y="72"/>
                  <a:pt x="17" y="72"/>
                </a:cubicBezTo>
                <a:cubicBezTo>
                  <a:pt x="44" y="72"/>
                  <a:pt x="44" y="72"/>
                  <a:pt x="44" y="72"/>
                </a:cubicBezTo>
                <a:cubicBezTo>
                  <a:pt x="46" y="72"/>
                  <a:pt x="48" y="73"/>
                  <a:pt x="50" y="74"/>
                </a:cubicBezTo>
                <a:cubicBezTo>
                  <a:pt x="51" y="75"/>
                  <a:pt x="51" y="75"/>
                  <a:pt x="51" y="75"/>
                </a:cubicBezTo>
                <a:cubicBezTo>
                  <a:pt x="52" y="77"/>
                  <a:pt x="54" y="77"/>
                  <a:pt x="56" y="75"/>
                </a:cubicBezTo>
                <a:cubicBezTo>
                  <a:pt x="72" y="59"/>
                  <a:pt x="72" y="59"/>
                  <a:pt x="72" y="59"/>
                </a:cubicBezTo>
                <a:cubicBezTo>
                  <a:pt x="74" y="57"/>
                  <a:pt x="74" y="55"/>
                  <a:pt x="72" y="54"/>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2" name="Freeform 438"/>
          <p:cNvSpPr>
            <a:spLocks/>
          </p:cNvSpPr>
          <p:nvPr/>
        </p:nvSpPr>
        <p:spPr bwMode="auto">
          <a:xfrm>
            <a:off x="4807122" y="2340586"/>
            <a:ext cx="39653" cy="37637"/>
          </a:xfrm>
          <a:custGeom>
            <a:avLst/>
            <a:gdLst>
              <a:gd name="T0" fmla="*/ 12 w 59"/>
              <a:gd name="T1" fmla="*/ 56 h 56"/>
              <a:gd name="T2" fmla="*/ 0 w 59"/>
              <a:gd name="T3" fmla="*/ 45 h 56"/>
              <a:gd name="T4" fmla="*/ 47 w 59"/>
              <a:gd name="T5" fmla="*/ 0 h 56"/>
              <a:gd name="T6" fmla="*/ 59 w 59"/>
              <a:gd name="T7" fmla="*/ 9 h 56"/>
              <a:gd name="T8" fmla="*/ 12 w 59"/>
              <a:gd name="T9" fmla="*/ 56 h 56"/>
            </a:gdLst>
            <a:ahLst/>
            <a:cxnLst>
              <a:cxn ang="0">
                <a:pos x="T0" y="T1"/>
              </a:cxn>
              <a:cxn ang="0">
                <a:pos x="T2" y="T3"/>
              </a:cxn>
              <a:cxn ang="0">
                <a:pos x="T4" y="T5"/>
              </a:cxn>
              <a:cxn ang="0">
                <a:pos x="T6" y="T7"/>
              </a:cxn>
              <a:cxn ang="0">
                <a:pos x="T8" y="T9"/>
              </a:cxn>
            </a:cxnLst>
            <a:rect l="0" t="0" r="r" b="b"/>
            <a:pathLst>
              <a:path w="59" h="56">
                <a:moveTo>
                  <a:pt x="12" y="56"/>
                </a:moveTo>
                <a:lnTo>
                  <a:pt x="0" y="45"/>
                </a:lnTo>
                <a:lnTo>
                  <a:pt x="47" y="0"/>
                </a:lnTo>
                <a:lnTo>
                  <a:pt x="59" y="9"/>
                </a:lnTo>
                <a:lnTo>
                  <a:pt x="12" y="56"/>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3" name="Freeform 439"/>
          <p:cNvSpPr>
            <a:spLocks/>
          </p:cNvSpPr>
          <p:nvPr/>
        </p:nvSpPr>
        <p:spPr bwMode="auto">
          <a:xfrm>
            <a:off x="4651200" y="3357438"/>
            <a:ext cx="34948" cy="60487"/>
          </a:xfrm>
          <a:custGeom>
            <a:avLst/>
            <a:gdLst>
              <a:gd name="T0" fmla="*/ 22 w 22"/>
              <a:gd name="T1" fmla="*/ 19 h 38"/>
              <a:gd name="T2" fmla="*/ 11 w 22"/>
              <a:gd name="T3" fmla="*/ 0 h 38"/>
              <a:gd name="T4" fmla="*/ 0 w 22"/>
              <a:gd name="T5" fmla="*/ 19 h 38"/>
              <a:gd name="T6" fmla="*/ 11 w 22"/>
              <a:gd name="T7" fmla="*/ 38 h 38"/>
              <a:gd name="T8" fmla="*/ 22 w 22"/>
              <a:gd name="T9" fmla="*/ 19 h 38"/>
            </a:gdLst>
            <a:ahLst/>
            <a:cxnLst>
              <a:cxn ang="0">
                <a:pos x="T0" y="T1"/>
              </a:cxn>
              <a:cxn ang="0">
                <a:pos x="T2" y="T3"/>
              </a:cxn>
              <a:cxn ang="0">
                <a:pos x="T4" y="T5"/>
              </a:cxn>
              <a:cxn ang="0">
                <a:pos x="T6" y="T7"/>
              </a:cxn>
              <a:cxn ang="0">
                <a:pos x="T8" y="T9"/>
              </a:cxn>
            </a:cxnLst>
            <a:rect l="0" t="0" r="r" b="b"/>
            <a:pathLst>
              <a:path w="22" h="38">
                <a:moveTo>
                  <a:pt x="22" y="19"/>
                </a:moveTo>
                <a:cubicBezTo>
                  <a:pt x="22" y="12"/>
                  <a:pt x="18" y="2"/>
                  <a:pt x="11" y="0"/>
                </a:cubicBezTo>
                <a:cubicBezTo>
                  <a:pt x="5" y="2"/>
                  <a:pt x="0" y="12"/>
                  <a:pt x="0" y="19"/>
                </a:cubicBezTo>
                <a:cubicBezTo>
                  <a:pt x="0" y="26"/>
                  <a:pt x="5" y="36"/>
                  <a:pt x="11" y="38"/>
                </a:cubicBezTo>
                <a:cubicBezTo>
                  <a:pt x="18" y="36"/>
                  <a:pt x="22" y="26"/>
                  <a:pt x="22" y="19"/>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4" name="Freeform 440"/>
          <p:cNvSpPr>
            <a:spLocks/>
          </p:cNvSpPr>
          <p:nvPr/>
        </p:nvSpPr>
        <p:spPr bwMode="auto">
          <a:xfrm>
            <a:off x="4676739" y="3395747"/>
            <a:ext cx="55782" cy="44357"/>
          </a:xfrm>
          <a:custGeom>
            <a:avLst/>
            <a:gdLst>
              <a:gd name="T0" fmla="*/ 1 w 35"/>
              <a:gd name="T1" fmla="*/ 24 h 28"/>
              <a:gd name="T2" fmla="*/ 23 w 35"/>
              <a:gd name="T3" fmla="*/ 24 h 28"/>
              <a:gd name="T4" fmla="*/ 34 w 35"/>
              <a:gd name="T5" fmla="*/ 5 h 28"/>
              <a:gd name="T6" fmla="*/ 12 w 35"/>
              <a:gd name="T7" fmla="*/ 5 h 28"/>
              <a:gd name="T8" fmla="*/ 1 w 35"/>
              <a:gd name="T9" fmla="*/ 24 h 28"/>
            </a:gdLst>
            <a:ahLst/>
            <a:cxnLst>
              <a:cxn ang="0">
                <a:pos x="T0" y="T1"/>
              </a:cxn>
              <a:cxn ang="0">
                <a:pos x="T2" y="T3"/>
              </a:cxn>
              <a:cxn ang="0">
                <a:pos x="T4" y="T5"/>
              </a:cxn>
              <a:cxn ang="0">
                <a:pos x="T6" y="T7"/>
              </a:cxn>
              <a:cxn ang="0">
                <a:pos x="T8" y="T9"/>
              </a:cxn>
            </a:cxnLst>
            <a:rect l="0" t="0" r="r" b="b"/>
            <a:pathLst>
              <a:path w="35" h="28">
                <a:moveTo>
                  <a:pt x="1" y="24"/>
                </a:moveTo>
                <a:cubicBezTo>
                  <a:pt x="6" y="28"/>
                  <a:pt x="17" y="27"/>
                  <a:pt x="23" y="24"/>
                </a:cubicBezTo>
                <a:cubicBezTo>
                  <a:pt x="29" y="21"/>
                  <a:pt x="35" y="12"/>
                  <a:pt x="34" y="5"/>
                </a:cubicBezTo>
                <a:cubicBezTo>
                  <a:pt x="29" y="0"/>
                  <a:pt x="18" y="1"/>
                  <a:pt x="12" y="5"/>
                </a:cubicBezTo>
                <a:cubicBezTo>
                  <a:pt x="6" y="8"/>
                  <a:pt x="0" y="16"/>
                  <a:pt x="1" y="24"/>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5" name="Freeform 441"/>
          <p:cNvSpPr>
            <a:spLocks/>
          </p:cNvSpPr>
          <p:nvPr/>
        </p:nvSpPr>
        <p:spPr bwMode="auto">
          <a:xfrm>
            <a:off x="4676739" y="3440104"/>
            <a:ext cx="55782" cy="44357"/>
          </a:xfrm>
          <a:custGeom>
            <a:avLst/>
            <a:gdLst>
              <a:gd name="T0" fmla="*/ 23 w 35"/>
              <a:gd name="T1" fmla="*/ 24 h 28"/>
              <a:gd name="T2" fmla="*/ 34 w 35"/>
              <a:gd name="T3" fmla="*/ 5 h 28"/>
              <a:gd name="T4" fmla="*/ 12 w 35"/>
              <a:gd name="T5" fmla="*/ 5 h 28"/>
              <a:gd name="T6" fmla="*/ 1 w 35"/>
              <a:gd name="T7" fmla="*/ 24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1"/>
                  <a:pt x="35" y="12"/>
                  <a:pt x="34" y="5"/>
                </a:cubicBezTo>
                <a:cubicBezTo>
                  <a:pt x="29" y="0"/>
                  <a:pt x="18" y="1"/>
                  <a:pt x="12" y="5"/>
                </a:cubicBezTo>
                <a:cubicBezTo>
                  <a:pt x="6" y="8"/>
                  <a:pt x="0" y="17"/>
                  <a:pt x="1" y="24"/>
                </a:cubicBezTo>
                <a:cubicBezTo>
                  <a:pt x="6" y="28"/>
                  <a:pt x="17" y="27"/>
                  <a:pt x="23" y="24"/>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6" name="Freeform 442"/>
          <p:cNvSpPr>
            <a:spLocks/>
          </p:cNvSpPr>
          <p:nvPr/>
        </p:nvSpPr>
        <p:spPr bwMode="auto">
          <a:xfrm>
            <a:off x="4605498" y="3395747"/>
            <a:ext cx="57126" cy="44357"/>
          </a:xfrm>
          <a:custGeom>
            <a:avLst/>
            <a:gdLst>
              <a:gd name="T0" fmla="*/ 13 w 36"/>
              <a:gd name="T1" fmla="*/ 24 h 28"/>
              <a:gd name="T2" fmla="*/ 35 w 36"/>
              <a:gd name="T3" fmla="*/ 24 h 28"/>
              <a:gd name="T4" fmla="*/ 24 w 36"/>
              <a:gd name="T5" fmla="*/ 5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4"/>
                </a:cubicBezTo>
                <a:cubicBezTo>
                  <a:pt x="36" y="16"/>
                  <a:pt x="30" y="8"/>
                  <a:pt x="24" y="5"/>
                </a:cubicBezTo>
                <a:cubicBezTo>
                  <a:pt x="18" y="1"/>
                  <a:pt x="7" y="0"/>
                  <a:pt x="1" y="5"/>
                </a:cubicBezTo>
                <a:cubicBezTo>
                  <a:pt x="0" y="12"/>
                  <a:pt x="7" y="21"/>
                  <a:pt x="13" y="24"/>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7" name="Freeform 443"/>
          <p:cNvSpPr>
            <a:spLocks/>
          </p:cNvSpPr>
          <p:nvPr/>
        </p:nvSpPr>
        <p:spPr bwMode="auto">
          <a:xfrm>
            <a:off x="4605498" y="3440104"/>
            <a:ext cx="57126" cy="44357"/>
          </a:xfrm>
          <a:custGeom>
            <a:avLst/>
            <a:gdLst>
              <a:gd name="T0" fmla="*/ 13 w 36"/>
              <a:gd name="T1" fmla="*/ 24 h 28"/>
              <a:gd name="T2" fmla="*/ 35 w 36"/>
              <a:gd name="T3" fmla="*/ 24 h 28"/>
              <a:gd name="T4" fmla="*/ 24 w 36"/>
              <a:gd name="T5" fmla="*/ 5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4"/>
                </a:cubicBezTo>
                <a:cubicBezTo>
                  <a:pt x="36" y="17"/>
                  <a:pt x="30" y="8"/>
                  <a:pt x="24" y="5"/>
                </a:cubicBezTo>
                <a:cubicBezTo>
                  <a:pt x="18" y="1"/>
                  <a:pt x="7" y="0"/>
                  <a:pt x="1" y="5"/>
                </a:cubicBezTo>
                <a:cubicBezTo>
                  <a:pt x="0" y="12"/>
                  <a:pt x="7" y="21"/>
                  <a:pt x="13" y="24"/>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8" name="Freeform 444"/>
          <p:cNvSpPr>
            <a:spLocks/>
          </p:cNvSpPr>
          <p:nvPr/>
        </p:nvSpPr>
        <p:spPr bwMode="auto">
          <a:xfrm>
            <a:off x="4665986" y="3423974"/>
            <a:ext cx="6049" cy="71912"/>
          </a:xfrm>
          <a:custGeom>
            <a:avLst/>
            <a:gdLst>
              <a:gd name="T0" fmla="*/ 0 w 4"/>
              <a:gd name="T1" fmla="*/ 2 h 45"/>
              <a:gd name="T2" fmla="*/ 0 w 4"/>
              <a:gd name="T3" fmla="*/ 44 h 45"/>
              <a:gd name="T4" fmla="*/ 2 w 4"/>
              <a:gd name="T5" fmla="*/ 45 h 45"/>
              <a:gd name="T6" fmla="*/ 4 w 4"/>
              <a:gd name="T7" fmla="*/ 44 h 45"/>
              <a:gd name="T8" fmla="*/ 4 w 4"/>
              <a:gd name="T9" fmla="*/ 2 h 45"/>
              <a:gd name="T10" fmla="*/ 2 w 4"/>
              <a:gd name="T11" fmla="*/ 0 h 45"/>
              <a:gd name="T12" fmla="*/ 0 w 4"/>
              <a:gd name="T13" fmla="*/ 2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2"/>
                </a:moveTo>
                <a:cubicBezTo>
                  <a:pt x="0" y="44"/>
                  <a:pt x="0" y="44"/>
                  <a:pt x="0" y="44"/>
                </a:cubicBezTo>
                <a:cubicBezTo>
                  <a:pt x="0" y="45"/>
                  <a:pt x="1" y="45"/>
                  <a:pt x="2" y="45"/>
                </a:cubicBezTo>
                <a:cubicBezTo>
                  <a:pt x="4" y="45"/>
                  <a:pt x="4" y="45"/>
                  <a:pt x="4" y="44"/>
                </a:cubicBezTo>
                <a:cubicBezTo>
                  <a:pt x="4" y="2"/>
                  <a:pt x="4" y="2"/>
                  <a:pt x="4" y="2"/>
                </a:cubicBezTo>
                <a:cubicBezTo>
                  <a:pt x="4" y="1"/>
                  <a:pt x="4" y="0"/>
                  <a:pt x="2" y="0"/>
                </a:cubicBezTo>
                <a:cubicBezTo>
                  <a:pt x="1" y="0"/>
                  <a:pt x="0" y="1"/>
                  <a:pt x="0" y="2"/>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59" name="Freeform 445"/>
          <p:cNvSpPr>
            <a:spLocks/>
          </p:cNvSpPr>
          <p:nvPr/>
        </p:nvSpPr>
        <p:spPr bwMode="auto">
          <a:xfrm>
            <a:off x="3875624" y="3832596"/>
            <a:ext cx="84681" cy="76617"/>
          </a:xfrm>
          <a:custGeom>
            <a:avLst/>
            <a:gdLst>
              <a:gd name="T0" fmla="*/ 6 w 53"/>
              <a:gd name="T1" fmla="*/ 5 h 48"/>
              <a:gd name="T2" fmla="*/ 1 w 53"/>
              <a:gd name="T3" fmla="*/ 15 h 48"/>
              <a:gd name="T4" fmla="*/ 0 w 53"/>
              <a:gd name="T5" fmla="*/ 17 h 48"/>
              <a:gd name="T6" fmla="*/ 0 w 53"/>
              <a:gd name="T7" fmla="*/ 18 h 48"/>
              <a:gd name="T8" fmla="*/ 0 w 53"/>
              <a:gd name="T9" fmla="*/ 21 h 48"/>
              <a:gd name="T10" fmla="*/ 0 w 53"/>
              <a:gd name="T11" fmla="*/ 23 h 48"/>
              <a:gd name="T12" fmla="*/ 2 w 53"/>
              <a:gd name="T13" fmla="*/ 31 h 48"/>
              <a:gd name="T14" fmla="*/ 8 w 53"/>
              <a:gd name="T15" fmla="*/ 42 h 48"/>
              <a:gd name="T16" fmla="*/ 8 w 53"/>
              <a:gd name="T17" fmla="*/ 42 h 48"/>
              <a:gd name="T18" fmla="*/ 12 w 53"/>
              <a:gd name="T19" fmla="*/ 46 h 48"/>
              <a:gd name="T20" fmla="*/ 13 w 53"/>
              <a:gd name="T21" fmla="*/ 47 h 48"/>
              <a:gd name="T22" fmla="*/ 19 w 53"/>
              <a:gd name="T23" fmla="*/ 47 h 48"/>
              <a:gd name="T24" fmla="*/ 19 w 53"/>
              <a:gd name="T25" fmla="*/ 47 h 48"/>
              <a:gd name="T26" fmla="*/ 22 w 53"/>
              <a:gd name="T27" fmla="*/ 46 h 48"/>
              <a:gd name="T28" fmla="*/ 23 w 53"/>
              <a:gd name="T29" fmla="*/ 46 h 48"/>
              <a:gd name="T30" fmla="*/ 27 w 53"/>
              <a:gd name="T31" fmla="*/ 45 h 48"/>
              <a:gd name="T32" fmla="*/ 27 w 53"/>
              <a:gd name="T33" fmla="*/ 45 h 48"/>
              <a:gd name="T34" fmla="*/ 30 w 53"/>
              <a:gd name="T35" fmla="*/ 46 h 48"/>
              <a:gd name="T36" fmla="*/ 32 w 53"/>
              <a:gd name="T37" fmla="*/ 46 h 48"/>
              <a:gd name="T38" fmla="*/ 35 w 53"/>
              <a:gd name="T39" fmla="*/ 47 h 48"/>
              <a:gd name="T40" fmla="*/ 35 w 53"/>
              <a:gd name="T41" fmla="*/ 47 h 48"/>
              <a:gd name="T42" fmla="*/ 41 w 53"/>
              <a:gd name="T43" fmla="*/ 47 h 48"/>
              <a:gd name="T44" fmla="*/ 42 w 53"/>
              <a:gd name="T45" fmla="*/ 46 h 48"/>
              <a:gd name="T46" fmla="*/ 45 w 53"/>
              <a:gd name="T47" fmla="*/ 42 h 48"/>
              <a:gd name="T48" fmla="*/ 46 w 53"/>
              <a:gd name="T49" fmla="*/ 42 h 48"/>
              <a:gd name="T50" fmla="*/ 51 w 53"/>
              <a:gd name="T51" fmla="*/ 31 h 48"/>
              <a:gd name="T52" fmla="*/ 53 w 53"/>
              <a:gd name="T53" fmla="*/ 23 h 48"/>
              <a:gd name="T54" fmla="*/ 53 w 53"/>
              <a:gd name="T55" fmla="*/ 21 h 48"/>
              <a:gd name="T56" fmla="*/ 53 w 53"/>
              <a:gd name="T57" fmla="*/ 18 h 48"/>
              <a:gd name="T58" fmla="*/ 53 w 53"/>
              <a:gd name="T59" fmla="*/ 17 h 48"/>
              <a:gd name="T60" fmla="*/ 53 w 53"/>
              <a:gd name="T61" fmla="*/ 15 h 48"/>
              <a:gd name="T62" fmla="*/ 48 w 53"/>
              <a:gd name="T63" fmla="*/ 5 h 48"/>
              <a:gd name="T64" fmla="*/ 47 w 53"/>
              <a:gd name="T65" fmla="*/ 4 h 48"/>
              <a:gd name="T66" fmla="*/ 39 w 53"/>
              <a:gd name="T67" fmla="*/ 1 h 48"/>
              <a:gd name="T68" fmla="*/ 31 w 53"/>
              <a:gd name="T69" fmla="*/ 2 h 48"/>
              <a:gd name="T70" fmla="*/ 27 w 53"/>
              <a:gd name="T71" fmla="*/ 3 h 48"/>
              <a:gd name="T72" fmla="*/ 23 w 53"/>
              <a:gd name="T73" fmla="*/ 2 h 48"/>
              <a:gd name="T74" fmla="*/ 14 w 53"/>
              <a:gd name="T75" fmla="*/ 1 h 48"/>
              <a:gd name="T76" fmla="*/ 7 w 53"/>
              <a:gd name="T77" fmla="*/ 4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8"/>
                  <a:pt x="1" y="11"/>
                  <a:pt x="1" y="15"/>
                </a:cubicBezTo>
                <a:cubicBezTo>
                  <a:pt x="0" y="16"/>
                  <a:pt x="0" y="17"/>
                  <a:pt x="0" y="17"/>
                </a:cubicBezTo>
                <a:cubicBezTo>
                  <a:pt x="0" y="18"/>
                  <a:pt x="0" y="18"/>
                  <a:pt x="0" y="18"/>
                </a:cubicBezTo>
                <a:cubicBezTo>
                  <a:pt x="0" y="19"/>
                  <a:pt x="0" y="20"/>
                  <a:pt x="0" y="21"/>
                </a:cubicBezTo>
                <a:cubicBezTo>
                  <a:pt x="0" y="21"/>
                  <a:pt x="0" y="22"/>
                  <a:pt x="0" y="23"/>
                </a:cubicBezTo>
                <a:cubicBezTo>
                  <a:pt x="1" y="26"/>
                  <a:pt x="1" y="28"/>
                  <a:pt x="2" y="31"/>
                </a:cubicBezTo>
                <a:cubicBezTo>
                  <a:pt x="4" y="35"/>
                  <a:pt x="6" y="39"/>
                  <a:pt x="8" y="42"/>
                </a:cubicBezTo>
                <a:cubicBezTo>
                  <a:pt x="8" y="42"/>
                  <a:pt x="8" y="42"/>
                  <a:pt x="8" y="42"/>
                </a:cubicBezTo>
                <a:cubicBezTo>
                  <a:pt x="9" y="44"/>
                  <a:pt x="11" y="45"/>
                  <a:pt x="12" y="46"/>
                </a:cubicBezTo>
                <a:cubicBezTo>
                  <a:pt x="12" y="46"/>
                  <a:pt x="13" y="46"/>
                  <a:pt x="13" y="47"/>
                </a:cubicBezTo>
                <a:cubicBezTo>
                  <a:pt x="15" y="48"/>
                  <a:pt x="17" y="48"/>
                  <a:pt x="19" y="47"/>
                </a:cubicBezTo>
                <a:cubicBezTo>
                  <a:pt x="19" y="47"/>
                  <a:pt x="19" y="47"/>
                  <a:pt x="19" y="47"/>
                </a:cubicBezTo>
                <a:cubicBezTo>
                  <a:pt x="20" y="47"/>
                  <a:pt x="21" y="47"/>
                  <a:pt x="22" y="46"/>
                </a:cubicBezTo>
                <a:cubicBezTo>
                  <a:pt x="22" y="46"/>
                  <a:pt x="23" y="46"/>
                  <a:pt x="23" y="46"/>
                </a:cubicBezTo>
                <a:cubicBezTo>
                  <a:pt x="25" y="45"/>
                  <a:pt x="27" y="45"/>
                  <a:pt x="27" y="45"/>
                </a:cubicBezTo>
                <a:cubicBezTo>
                  <a:pt x="27" y="45"/>
                  <a:pt x="27" y="45"/>
                  <a:pt x="27" y="45"/>
                </a:cubicBezTo>
                <a:cubicBezTo>
                  <a:pt x="28" y="45"/>
                  <a:pt x="29" y="45"/>
                  <a:pt x="30" y="46"/>
                </a:cubicBezTo>
                <a:cubicBezTo>
                  <a:pt x="31" y="46"/>
                  <a:pt x="31" y="46"/>
                  <a:pt x="32" y="46"/>
                </a:cubicBezTo>
                <a:cubicBezTo>
                  <a:pt x="33" y="47"/>
                  <a:pt x="34" y="47"/>
                  <a:pt x="35" y="47"/>
                </a:cubicBezTo>
                <a:cubicBezTo>
                  <a:pt x="35" y="47"/>
                  <a:pt x="35" y="47"/>
                  <a:pt x="35" y="47"/>
                </a:cubicBezTo>
                <a:cubicBezTo>
                  <a:pt x="37" y="48"/>
                  <a:pt x="39" y="48"/>
                  <a:pt x="41" y="47"/>
                </a:cubicBezTo>
                <a:cubicBezTo>
                  <a:pt x="41" y="46"/>
                  <a:pt x="41" y="46"/>
                  <a:pt x="42" y="46"/>
                </a:cubicBezTo>
                <a:cubicBezTo>
                  <a:pt x="43" y="45"/>
                  <a:pt x="44" y="44"/>
                  <a:pt x="45" y="42"/>
                </a:cubicBezTo>
                <a:cubicBezTo>
                  <a:pt x="45" y="42"/>
                  <a:pt x="45" y="42"/>
                  <a:pt x="46" y="42"/>
                </a:cubicBezTo>
                <a:cubicBezTo>
                  <a:pt x="48" y="39"/>
                  <a:pt x="50" y="35"/>
                  <a:pt x="51" y="31"/>
                </a:cubicBezTo>
                <a:cubicBezTo>
                  <a:pt x="52" y="28"/>
                  <a:pt x="53" y="26"/>
                  <a:pt x="53" y="23"/>
                </a:cubicBezTo>
                <a:cubicBezTo>
                  <a:pt x="53" y="22"/>
                  <a:pt x="53" y="21"/>
                  <a:pt x="53" y="21"/>
                </a:cubicBezTo>
                <a:cubicBezTo>
                  <a:pt x="53" y="20"/>
                  <a:pt x="53" y="19"/>
                  <a:pt x="53" y="18"/>
                </a:cubicBezTo>
                <a:cubicBezTo>
                  <a:pt x="53" y="18"/>
                  <a:pt x="53" y="18"/>
                  <a:pt x="53" y="17"/>
                </a:cubicBezTo>
                <a:cubicBezTo>
                  <a:pt x="53" y="17"/>
                  <a:pt x="53" y="16"/>
                  <a:pt x="53" y="15"/>
                </a:cubicBezTo>
                <a:cubicBezTo>
                  <a:pt x="52" y="11"/>
                  <a:pt x="51" y="8"/>
                  <a:pt x="48" y="5"/>
                </a:cubicBezTo>
                <a:cubicBezTo>
                  <a:pt x="48" y="4"/>
                  <a:pt x="47" y="4"/>
                  <a:pt x="47" y="4"/>
                </a:cubicBezTo>
                <a:cubicBezTo>
                  <a:pt x="45" y="2"/>
                  <a:pt x="42" y="1"/>
                  <a:pt x="39" y="1"/>
                </a:cubicBezTo>
                <a:cubicBezTo>
                  <a:pt x="36" y="0"/>
                  <a:pt x="34" y="1"/>
                  <a:pt x="31" y="2"/>
                </a:cubicBezTo>
                <a:cubicBezTo>
                  <a:pt x="30" y="2"/>
                  <a:pt x="27" y="3"/>
                  <a:pt x="27" y="3"/>
                </a:cubicBezTo>
                <a:cubicBezTo>
                  <a:pt x="27" y="3"/>
                  <a:pt x="24" y="2"/>
                  <a:pt x="23" y="2"/>
                </a:cubicBezTo>
                <a:cubicBezTo>
                  <a:pt x="20" y="1"/>
                  <a:pt x="17" y="0"/>
                  <a:pt x="14" y="1"/>
                </a:cubicBezTo>
                <a:cubicBezTo>
                  <a:pt x="11" y="1"/>
                  <a:pt x="9" y="2"/>
                  <a:pt x="7" y="4"/>
                </a:cubicBezTo>
                <a:cubicBezTo>
                  <a:pt x="6" y="4"/>
                  <a:pt x="6" y="4"/>
                  <a:pt x="6" y="5"/>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60" name="Freeform 446"/>
          <p:cNvSpPr>
            <a:spLocks/>
          </p:cNvSpPr>
          <p:nvPr/>
        </p:nvSpPr>
        <p:spPr bwMode="auto">
          <a:xfrm>
            <a:off x="3897802" y="3809074"/>
            <a:ext cx="20834" cy="23522"/>
          </a:xfrm>
          <a:custGeom>
            <a:avLst/>
            <a:gdLst>
              <a:gd name="T0" fmla="*/ 4 w 13"/>
              <a:gd name="T1" fmla="*/ 11 h 15"/>
              <a:gd name="T2" fmla="*/ 9 w 13"/>
              <a:gd name="T3" fmla="*/ 14 h 15"/>
              <a:gd name="T4" fmla="*/ 12 w 13"/>
              <a:gd name="T5" fmla="*/ 15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3"/>
                  <a:pt x="7" y="14"/>
                  <a:pt x="9" y="14"/>
                </a:cubicBezTo>
                <a:cubicBezTo>
                  <a:pt x="10" y="15"/>
                  <a:pt x="11" y="15"/>
                  <a:pt x="12" y="15"/>
                </a:cubicBezTo>
                <a:cubicBezTo>
                  <a:pt x="13" y="15"/>
                  <a:pt x="13" y="15"/>
                  <a:pt x="13" y="14"/>
                </a:cubicBezTo>
                <a:cubicBezTo>
                  <a:pt x="13" y="11"/>
                  <a:pt x="12" y="8"/>
                  <a:pt x="10" y="6"/>
                </a:cubicBezTo>
                <a:cubicBezTo>
                  <a:pt x="8" y="3"/>
                  <a:pt x="5" y="1"/>
                  <a:pt x="1" y="0"/>
                </a:cubicBezTo>
                <a:cubicBezTo>
                  <a:pt x="1" y="0"/>
                  <a:pt x="1" y="0"/>
                  <a:pt x="1" y="0"/>
                </a:cubicBezTo>
                <a:cubicBezTo>
                  <a:pt x="1" y="0"/>
                  <a:pt x="0" y="0"/>
                  <a:pt x="0" y="0"/>
                </a:cubicBezTo>
                <a:cubicBezTo>
                  <a:pt x="0" y="2"/>
                  <a:pt x="0" y="3"/>
                  <a:pt x="0" y="4"/>
                </a:cubicBezTo>
                <a:cubicBezTo>
                  <a:pt x="1" y="7"/>
                  <a:pt x="2" y="9"/>
                  <a:pt x="4" y="11"/>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nvGrpSpPr>
          <p:cNvPr id="161" name="Group 160"/>
          <p:cNvGrpSpPr/>
          <p:nvPr/>
        </p:nvGrpSpPr>
        <p:grpSpPr>
          <a:xfrm>
            <a:off x="290680" y="1917428"/>
            <a:ext cx="8588329" cy="3393669"/>
            <a:chOff x="404741" y="1239937"/>
            <a:chExt cx="11451105" cy="4524891"/>
          </a:xfrm>
        </p:grpSpPr>
        <p:grpSp>
          <p:nvGrpSpPr>
            <p:cNvPr id="162" name="Group 161"/>
            <p:cNvGrpSpPr/>
            <p:nvPr/>
          </p:nvGrpSpPr>
          <p:grpSpPr>
            <a:xfrm>
              <a:off x="404741" y="1239937"/>
              <a:ext cx="11451105" cy="4524891"/>
              <a:chOff x="404741" y="1239937"/>
              <a:chExt cx="11451105" cy="4524891"/>
            </a:xfrm>
          </p:grpSpPr>
          <p:sp>
            <p:nvSpPr>
              <p:cNvPr id="170" name="Oval 460"/>
              <p:cNvSpPr>
                <a:spLocks noChangeArrowheads="1"/>
              </p:cNvSpPr>
              <p:nvPr/>
            </p:nvSpPr>
            <p:spPr bwMode="auto">
              <a:xfrm>
                <a:off x="8226035" y="3265174"/>
                <a:ext cx="568129" cy="568129"/>
              </a:xfrm>
              <a:prstGeom prst="ellipse">
                <a:avLst/>
              </a:prstGeom>
              <a:solidFill>
                <a:srgbClr val="CF7A30"/>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71" name="TextBox 170"/>
              <p:cNvSpPr txBox="1"/>
              <p:nvPr/>
            </p:nvSpPr>
            <p:spPr>
              <a:xfrm flipH="1">
                <a:off x="404741" y="1455961"/>
                <a:ext cx="3170185" cy="861774"/>
              </a:xfrm>
              <a:prstGeom prst="rect">
                <a:avLst/>
              </a:prstGeom>
              <a:noFill/>
            </p:spPr>
            <p:txBody>
              <a:bodyPr wrap="none" rtlCol="0">
                <a:spAutoFit/>
              </a:bodyPr>
              <a:lstStyle/>
              <a:p>
                <a:pPr algn="r"/>
                <a:r>
                  <a:rPr lang="en-US" dirty="0">
                    <a:solidFill>
                      <a:srgbClr val="44687D"/>
                    </a:solidFill>
                  </a:rPr>
                  <a:t>Protect the University</a:t>
                </a:r>
              </a:p>
              <a:p>
                <a:pPr algn="ctr"/>
                <a:r>
                  <a:rPr lang="en-US" dirty="0">
                    <a:solidFill>
                      <a:srgbClr val="44687D"/>
                    </a:solidFill>
                  </a:rPr>
                  <a:t>brand</a:t>
                </a:r>
                <a:endParaRPr lang="en-GB" dirty="0">
                  <a:solidFill>
                    <a:srgbClr val="44687D"/>
                  </a:solidFill>
                </a:endParaRPr>
              </a:p>
            </p:txBody>
          </p:sp>
          <p:sp>
            <p:nvSpPr>
              <p:cNvPr id="172" name="TextBox 171"/>
              <p:cNvSpPr txBox="1"/>
              <p:nvPr/>
            </p:nvSpPr>
            <p:spPr>
              <a:xfrm flipH="1">
                <a:off x="1215167" y="3285778"/>
                <a:ext cx="2007386" cy="492443"/>
              </a:xfrm>
              <a:prstGeom prst="rect">
                <a:avLst/>
              </a:prstGeom>
              <a:noFill/>
            </p:spPr>
            <p:txBody>
              <a:bodyPr wrap="none" rtlCol="0">
                <a:spAutoFit/>
              </a:bodyPr>
              <a:lstStyle/>
              <a:p>
                <a:pPr algn="r"/>
                <a:r>
                  <a:rPr lang="en-US" dirty="0">
                    <a:solidFill>
                      <a:srgbClr val="5F9BAF"/>
                    </a:solidFill>
                  </a:rPr>
                  <a:t>Make money</a:t>
                </a:r>
                <a:endParaRPr lang="en-GB" dirty="0">
                  <a:solidFill>
                    <a:srgbClr val="5F9BAF"/>
                  </a:solidFill>
                </a:endParaRPr>
              </a:p>
            </p:txBody>
          </p:sp>
          <p:sp>
            <p:nvSpPr>
              <p:cNvPr id="173" name="TextBox 172"/>
              <p:cNvSpPr txBox="1"/>
              <p:nvPr/>
            </p:nvSpPr>
            <p:spPr>
              <a:xfrm flipH="1">
                <a:off x="656563" y="5272385"/>
                <a:ext cx="3101705" cy="492443"/>
              </a:xfrm>
              <a:prstGeom prst="rect">
                <a:avLst/>
              </a:prstGeom>
              <a:noFill/>
            </p:spPr>
            <p:txBody>
              <a:bodyPr wrap="none" rtlCol="0">
                <a:spAutoFit/>
              </a:bodyPr>
              <a:lstStyle/>
              <a:p>
                <a:pPr algn="r"/>
                <a:r>
                  <a:rPr lang="en-US" dirty="0">
                    <a:solidFill>
                      <a:srgbClr val="007770"/>
                    </a:solidFill>
                  </a:rPr>
                  <a:t>Protect market share</a:t>
                </a:r>
                <a:endParaRPr lang="en-GB" dirty="0">
                  <a:solidFill>
                    <a:srgbClr val="007770"/>
                  </a:solidFill>
                </a:endParaRPr>
              </a:p>
            </p:txBody>
          </p:sp>
          <p:sp>
            <p:nvSpPr>
              <p:cNvPr id="174" name="TextBox 173"/>
              <p:cNvSpPr txBox="1"/>
              <p:nvPr/>
            </p:nvSpPr>
            <p:spPr>
              <a:xfrm>
                <a:off x="8399462" y="1239937"/>
                <a:ext cx="1819301" cy="492443"/>
              </a:xfrm>
              <a:prstGeom prst="rect">
                <a:avLst/>
              </a:prstGeom>
              <a:noFill/>
            </p:spPr>
            <p:txBody>
              <a:bodyPr wrap="none" rtlCol="0">
                <a:spAutoFit/>
              </a:bodyPr>
              <a:lstStyle/>
              <a:p>
                <a:r>
                  <a:rPr lang="en-US" dirty="0">
                    <a:solidFill>
                      <a:srgbClr val="4891DC"/>
                    </a:solidFill>
                  </a:rPr>
                  <a:t>Create jobs</a:t>
                </a:r>
                <a:endParaRPr lang="en-GB" dirty="0">
                  <a:solidFill>
                    <a:srgbClr val="4891DC"/>
                  </a:solidFill>
                </a:endParaRPr>
              </a:p>
            </p:txBody>
          </p:sp>
          <p:sp>
            <p:nvSpPr>
              <p:cNvPr id="175" name="TextBox 174"/>
              <p:cNvSpPr txBox="1"/>
              <p:nvPr/>
            </p:nvSpPr>
            <p:spPr>
              <a:xfrm>
                <a:off x="8938180" y="3357786"/>
                <a:ext cx="2917666" cy="492443"/>
              </a:xfrm>
              <a:prstGeom prst="rect">
                <a:avLst/>
              </a:prstGeom>
              <a:noFill/>
            </p:spPr>
            <p:txBody>
              <a:bodyPr wrap="square" rtlCol="0">
                <a:spAutoFit/>
              </a:bodyPr>
              <a:lstStyle/>
              <a:p>
                <a:r>
                  <a:rPr lang="en-US" dirty="0">
                    <a:solidFill>
                      <a:srgbClr val="CF7A30"/>
                    </a:solidFill>
                  </a:rPr>
                  <a:t>Build partnerships</a:t>
                </a:r>
                <a:endParaRPr lang="en-GB" dirty="0">
                  <a:solidFill>
                    <a:srgbClr val="CF7A30"/>
                  </a:solidFill>
                </a:endParaRPr>
              </a:p>
            </p:txBody>
          </p:sp>
          <p:sp>
            <p:nvSpPr>
              <p:cNvPr id="176" name="TextBox 175"/>
              <p:cNvSpPr txBox="1"/>
              <p:nvPr/>
            </p:nvSpPr>
            <p:spPr>
              <a:xfrm>
                <a:off x="8383074" y="5255417"/>
                <a:ext cx="1169551" cy="492443"/>
              </a:xfrm>
              <a:prstGeom prst="rect">
                <a:avLst/>
              </a:prstGeom>
              <a:noFill/>
            </p:spPr>
            <p:txBody>
              <a:bodyPr wrap="none" rtlCol="0">
                <a:spAutoFit/>
              </a:bodyPr>
              <a:lstStyle/>
              <a:p>
                <a:r>
                  <a:rPr lang="en-US" dirty="0">
                    <a:solidFill>
                      <a:srgbClr val="BE0F34"/>
                    </a:solidFill>
                  </a:rPr>
                  <a:t>Impact</a:t>
                </a:r>
                <a:endParaRPr lang="en-GB" dirty="0">
                  <a:solidFill>
                    <a:srgbClr val="BE0F34"/>
                  </a:solidFill>
                </a:endParaRPr>
              </a:p>
            </p:txBody>
          </p:sp>
          <p:grpSp>
            <p:nvGrpSpPr>
              <p:cNvPr id="177" name="Group 176"/>
              <p:cNvGrpSpPr/>
              <p:nvPr/>
            </p:nvGrpSpPr>
            <p:grpSpPr>
              <a:xfrm>
                <a:off x="3397836" y="3265174"/>
                <a:ext cx="569921" cy="569921"/>
                <a:chOff x="3397836" y="3417466"/>
                <a:chExt cx="569921" cy="569921"/>
              </a:xfrm>
            </p:grpSpPr>
            <p:sp>
              <p:nvSpPr>
                <p:cNvPr id="209" name="Oval 447"/>
                <p:cNvSpPr>
                  <a:spLocks noChangeArrowheads="1"/>
                </p:cNvSpPr>
                <p:nvPr/>
              </p:nvSpPr>
              <p:spPr bwMode="auto">
                <a:xfrm>
                  <a:off x="3397836" y="3417466"/>
                  <a:ext cx="569921" cy="569921"/>
                </a:xfrm>
                <a:prstGeom prst="ellipse">
                  <a:avLst/>
                </a:prstGeom>
                <a:solidFill>
                  <a:srgbClr val="5F9BAF"/>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10" name="Rectangle 448"/>
                <p:cNvSpPr>
                  <a:spLocks noChangeArrowheads="1"/>
                </p:cNvSpPr>
                <p:nvPr/>
              </p:nvSpPr>
              <p:spPr bwMode="auto">
                <a:xfrm>
                  <a:off x="3486550" y="3576972"/>
                  <a:ext cx="390700" cy="46597"/>
                </a:xfrm>
                <a:prstGeom prst="rect">
                  <a:avLst/>
                </a:prstGeom>
                <a:solidFill>
                  <a:schemeClr val="bg2"/>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11" name="Freeform 449"/>
                <p:cNvSpPr>
                  <a:spLocks noEditPoints="1"/>
                </p:cNvSpPr>
                <p:nvPr/>
              </p:nvSpPr>
              <p:spPr bwMode="auto">
                <a:xfrm>
                  <a:off x="3486550" y="3670167"/>
                  <a:ext cx="390700" cy="156818"/>
                </a:xfrm>
                <a:custGeom>
                  <a:avLst/>
                  <a:gdLst>
                    <a:gd name="T0" fmla="*/ 372 w 436"/>
                    <a:gd name="T1" fmla="*/ 175 h 175"/>
                    <a:gd name="T2" fmla="*/ 436 w 436"/>
                    <a:gd name="T3" fmla="*/ 175 h 175"/>
                    <a:gd name="T4" fmla="*/ 436 w 436"/>
                    <a:gd name="T5" fmla="*/ 0 h 175"/>
                    <a:gd name="T6" fmla="*/ 372 w 436"/>
                    <a:gd name="T7" fmla="*/ 0 h 175"/>
                    <a:gd name="T8" fmla="*/ 372 w 436"/>
                    <a:gd name="T9" fmla="*/ 85 h 175"/>
                    <a:gd name="T10" fmla="*/ 402 w 436"/>
                    <a:gd name="T11" fmla="*/ 118 h 175"/>
                    <a:gd name="T12" fmla="*/ 372 w 436"/>
                    <a:gd name="T13" fmla="*/ 149 h 175"/>
                    <a:gd name="T14" fmla="*/ 372 w 436"/>
                    <a:gd name="T15" fmla="*/ 175 h 175"/>
                    <a:gd name="T16" fmla="*/ 0 w 436"/>
                    <a:gd name="T17" fmla="*/ 175 h 175"/>
                    <a:gd name="T18" fmla="*/ 372 w 436"/>
                    <a:gd name="T19" fmla="*/ 175 h 175"/>
                    <a:gd name="T20" fmla="*/ 372 w 436"/>
                    <a:gd name="T21" fmla="*/ 149 h 175"/>
                    <a:gd name="T22" fmla="*/ 372 w 436"/>
                    <a:gd name="T23" fmla="*/ 149 h 175"/>
                    <a:gd name="T24" fmla="*/ 339 w 436"/>
                    <a:gd name="T25" fmla="*/ 118 h 175"/>
                    <a:gd name="T26" fmla="*/ 372 w 436"/>
                    <a:gd name="T27" fmla="*/ 85 h 175"/>
                    <a:gd name="T28" fmla="*/ 372 w 436"/>
                    <a:gd name="T29" fmla="*/ 85 h 175"/>
                    <a:gd name="T30" fmla="*/ 372 w 436"/>
                    <a:gd name="T31" fmla="*/ 85 h 175"/>
                    <a:gd name="T32" fmla="*/ 372 w 436"/>
                    <a:gd name="T33" fmla="*/ 0 h 175"/>
                    <a:gd name="T34" fmla="*/ 0 w 436"/>
                    <a:gd name="T35" fmla="*/ 0 h 175"/>
                    <a:gd name="T36" fmla="*/ 0 w 436"/>
                    <a:gd name="T3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6" h="175">
                      <a:moveTo>
                        <a:pt x="372" y="175"/>
                      </a:moveTo>
                      <a:lnTo>
                        <a:pt x="436" y="175"/>
                      </a:lnTo>
                      <a:lnTo>
                        <a:pt x="436" y="0"/>
                      </a:lnTo>
                      <a:lnTo>
                        <a:pt x="372" y="0"/>
                      </a:lnTo>
                      <a:lnTo>
                        <a:pt x="372" y="85"/>
                      </a:lnTo>
                      <a:lnTo>
                        <a:pt x="402" y="118"/>
                      </a:lnTo>
                      <a:lnTo>
                        <a:pt x="372" y="149"/>
                      </a:lnTo>
                      <a:lnTo>
                        <a:pt x="372" y="175"/>
                      </a:lnTo>
                      <a:close/>
                      <a:moveTo>
                        <a:pt x="0" y="175"/>
                      </a:moveTo>
                      <a:lnTo>
                        <a:pt x="372" y="175"/>
                      </a:lnTo>
                      <a:lnTo>
                        <a:pt x="372" y="149"/>
                      </a:lnTo>
                      <a:lnTo>
                        <a:pt x="372" y="149"/>
                      </a:lnTo>
                      <a:lnTo>
                        <a:pt x="339" y="118"/>
                      </a:lnTo>
                      <a:lnTo>
                        <a:pt x="372" y="85"/>
                      </a:lnTo>
                      <a:lnTo>
                        <a:pt x="372" y="85"/>
                      </a:lnTo>
                      <a:lnTo>
                        <a:pt x="372" y="85"/>
                      </a:lnTo>
                      <a:lnTo>
                        <a:pt x="372" y="0"/>
                      </a:lnTo>
                      <a:lnTo>
                        <a:pt x="0" y="0"/>
                      </a:lnTo>
                      <a:lnTo>
                        <a:pt x="0" y="175"/>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178" name="Group 177"/>
              <p:cNvGrpSpPr/>
              <p:nvPr/>
            </p:nvGrpSpPr>
            <p:grpSpPr>
              <a:xfrm>
                <a:off x="3887108" y="5079781"/>
                <a:ext cx="566336" cy="565441"/>
                <a:chOff x="3887108" y="5232073"/>
                <a:chExt cx="566336" cy="565441"/>
              </a:xfrm>
            </p:grpSpPr>
            <p:sp>
              <p:nvSpPr>
                <p:cNvPr id="207" name="Oval 450"/>
                <p:cNvSpPr>
                  <a:spLocks noChangeArrowheads="1"/>
                </p:cNvSpPr>
                <p:nvPr/>
              </p:nvSpPr>
              <p:spPr bwMode="auto">
                <a:xfrm>
                  <a:off x="3887108" y="5232073"/>
                  <a:ext cx="566336" cy="565441"/>
                </a:xfrm>
                <a:prstGeom prst="ellipse">
                  <a:avLst/>
                </a:prstGeom>
                <a:solidFill>
                  <a:srgbClr val="007770"/>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08" name="Freeform 451"/>
                <p:cNvSpPr>
                  <a:spLocks noEditPoints="1"/>
                </p:cNvSpPr>
                <p:nvPr/>
              </p:nvSpPr>
              <p:spPr bwMode="auto">
                <a:xfrm>
                  <a:off x="3995536" y="5325268"/>
                  <a:ext cx="349480" cy="323494"/>
                </a:xfrm>
                <a:custGeom>
                  <a:avLst/>
                  <a:gdLst>
                    <a:gd name="T0" fmla="*/ 148 w 165"/>
                    <a:gd name="T1" fmla="*/ 24 h 153"/>
                    <a:gd name="T2" fmla="*/ 124 w 165"/>
                    <a:gd name="T3" fmla="*/ 0 h 153"/>
                    <a:gd name="T4" fmla="*/ 82 w 165"/>
                    <a:gd name="T5" fmla="*/ 0 h 153"/>
                    <a:gd name="T6" fmla="*/ 82 w 165"/>
                    <a:gd name="T7" fmla="*/ 19 h 153"/>
                    <a:gd name="T8" fmla="*/ 124 w 165"/>
                    <a:gd name="T9" fmla="*/ 19 h 153"/>
                    <a:gd name="T10" fmla="*/ 129 w 165"/>
                    <a:gd name="T11" fmla="*/ 24 h 153"/>
                    <a:gd name="T12" fmla="*/ 129 w 165"/>
                    <a:gd name="T13" fmla="*/ 66 h 153"/>
                    <a:gd name="T14" fmla="*/ 82 w 165"/>
                    <a:gd name="T15" fmla="*/ 66 h 153"/>
                    <a:gd name="T16" fmla="*/ 82 w 165"/>
                    <a:gd name="T17" fmla="*/ 85 h 153"/>
                    <a:gd name="T18" fmla="*/ 82 w 165"/>
                    <a:gd name="T19" fmla="*/ 85 h 153"/>
                    <a:gd name="T20" fmla="*/ 98 w 165"/>
                    <a:gd name="T21" fmla="*/ 100 h 153"/>
                    <a:gd name="T22" fmla="*/ 91 w 165"/>
                    <a:gd name="T23" fmla="*/ 112 h 153"/>
                    <a:gd name="T24" fmla="*/ 89 w 165"/>
                    <a:gd name="T25" fmla="*/ 113 h 153"/>
                    <a:gd name="T26" fmla="*/ 89 w 165"/>
                    <a:gd name="T27" fmla="*/ 131 h 153"/>
                    <a:gd name="T28" fmla="*/ 89 w 165"/>
                    <a:gd name="T29" fmla="*/ 136 h 153"/>
                    <a:gd name="T30" fmla="*/ 89 w 165"/>
                    <a:gd name="T31" fmla="*/ 136 h 153"/>
                    <a:gd name="T32" fmla="*/ 82 w 165"/>
                    <a:gd name="T33" fmla="*/ 136 h 153"/>
                    <a:gd name="T34" fmla="*/ 82 w 165"/>
                    <a:gd name="T35" fmla="*/ 153 h 153"/>
                    <a:gd name="T36" fmla="*/ 165 w 165"/>
                    <a:gd name="T37" fmla="*/ 153 h 153"/>
                    <a:gd name="T38" fmla="*/ 165 w 165"/>
                    <a:gd name="T39" fmla="*/ 66 h 153"/>
                    <a:gd name="T40" fmla="*/ 148 w 165"/>
                    <a:gd name="T41" fmla="*/ 66 h 153"/>
                    <a:gd name="T42" fmla="*/ 148 w 165"/>
                    <a:gd name="T43" fmla="*/ 24 h 153"/>
                    <a:gd name="T44" fmla="*/ 82 w 165"/>
                    <a:gd name="T45" fmla="*/ 0 h 153"/>
                    <a:gd name="T46" fmla="*/ 41 w 165"/>
                    <a:gd name="T47" fmla="*/ 0 h 153"/>
                    <a:gd name="T48" fmla="*/ 17 w 165"/>
                    <a:gd name="T49" fmla="*/ 24 h 153"/>
                    <a:gd name="T50" fmla="*/ 17 w 165"/>
                    <a:gd name="T51" fmla="*/ 66 h 153"/>
                    <a:gd name="T52" fmla="*/ 0 w 165"/>
                    <a:gd name="T53" fmla="*/ 66 h 153"/>
                    <a:gd name="T54" fmla="*/ 0 w 165"/>
                    <a:gd name="T55" fmla="*/ 153 h 153"/>
                    <a:gd name="T56" fmla="*/ 82 w 165"/>
                    <a:gd name="T57" fmla="*/ 153 h 153"/>
                    <a:gd name="T58" fmla="*/ 82 w 165"/>
                    <a:gd name="T59" fmla="*/ 136 h 153"/>
                    <a:gd name="T60" fmla="*/ 76 w 165"/>
                    <a:gd name="T61" fmla="*/ 136 h 153"/>
                    <a:gd name="T62" fmla="*/ 76 w 165"/>
                    <a:gd name="T63" fmla="*/ 131 h 153"/>
                    <a:gd name="T64" fmla="*/ 76 w 165"/>
                    <a:gd name="T65" fmla="*/ 113 h 153"/>
                    <a:gd name="T66" fmla="*/ 74 w 165"/>
                    <a:gd name="T67" fmla="*/ 112 h 153"/>
                    <a:gd name="T68" fmla="*/ 67 w 165"/>
                    <a:gd name="T69" fmla="*/ 100 h 153"/>
                    <a:gd name="T70" fmla="*/ 82 w 165"/>
                    <a:gd name="T71" fmla="*/ 85 h 153"/>
                    <a:gd name="T72" fmla="*/ 82 w 165"/>
                    <a:gd name="T73" fmla="*/ 66 h 153"/>
                    <a:gd name="T74" fmla="*/ 36 w 165"/>
                    <a:gd name="T75" fmla="*/ 66 h 153"/>
                    <a:gd name="T76" fmla="*/ 36 w 165"/>
                    <a:gd name="T77" fmla="*/ 66 h 153"/>
                    <a:gd name="T78" fmla="*/ 36 w 165"/>
                    <a:gd name="T79" fmla="*/ 24 h 153"/>
                    <a:gd name="T80" fmla="*/ 41 w 165"/>
                    <a:gd name="T81" fmla="*/ 19 h 153"/>
                    <a:gd name="T82" fmla="*/ 82 w 165"/>
                    <a:gd name="T83" fmla="*/ 19 h 153"/>
                    <a:gd name="T84" fmla="*/ 82 w 165"/>
                    <a:gd name="T8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5" h="153">
                      <a:moveTo>
                        <a:pt x="148" y="24"/>
                      </a:moveTo>
                      <a:cubicBezTo>
                        <a:pt x="148" y="11"/>
                        <a:pt x="137" y="0"/>
                        <a:pt x="124" y="0"/>
                      </a:cubicBezTo>
                      <a:cubicBezTo>
                        <a:pt x="82" y="0"/>
                        <a:pt x="82" y="0"/>
                        <a:pt x="82" y="0"/>
                      </a:cubicBezTo>
                      <a:cubicBezTo>
                        <a:pt x="82" y="19"/>
                        <a:pt x="82" y="19"/>
                        <a:pt x="82" y="19"/>
                      </a:cubicBezTo>
                      <a:cubicBezTo>
                        <a:pt x="124" y="19"/>
                        <a:pt x="124" y="19"/>
                        <a:pt x="124" y="19"/>
                      </a:cubicBezTo>
                      <a:cubicBezTo>
                        <a:pt x="126" y="19"/>
                        <a:pt x="129" y="22"/>
                        <a:pt x="129" y="24"/>
                      </a:cubicBezTo>
                      <a:cubicBezTo>
                        <a:pt x="129" y="66"/>
                        <a:pt x="129" y="66"/>
                        <a:pt x="129" y="66"/>
                      </a:cubicBezTo>
                      <a:cubicBezTo>
                        <a:pt x="82" y="66"/>
                        <a:pt x="82" y="66"/>
                        <a:pt x="82" y="66"/>
                      </a:cubicBezTo>
                      <a:cubicBezTo>
                        <a:pt x="82" y="85"/>
                        <a:pt x="82" y="85"/>
                        <a:pt x="82" y="85"/>
                      </a:cubicBezTo>
                      <a:cubicBezTo>
                        <a:pt x="82" y="85"/>
                        <a:pt x="82" y="85"/>
                        <a:pt x="82" y="85"/>
                      </a:cubicBezTo>
                      <a:cubicBezTo>
                        <a:pt x="91" y="85"/>
                        <a:pt x="98" y="91"/>
                        <a:pt x="98" y="100"/>
                      </a:cubicBezTo>
                      <a:cubicBezTo>
                        <a:pt x="98" y="105"/>
                        <a:pt x="95" y="109"/>
                        <a:pt x="91" y="112"/>
                      </a:cubicBezTo>
                      <a:cubicBezTo>
                        <a:pt x="90" y="112"/>
                        <a:pt x="90" y="113"/>
                        <a:pt x="89" y="113"/>
                      </a:cubicBezTo>
                      <a:cubicBezTo>
                        <a:pt x="89" y="131"/>
                        <a:pt x="89" y="131"/>
                        <a:pt x="89" y="131"/>
                      </a:cubicBezTo>
                      <a:cubicBezTo>
                        <a:pt x="89" y="136"/>
                        <a:pt x="89" y="136"/>
                        <a:pt x="89" y="136"/>
                      </a:cubicBezTo>
                      <a:cubicBezTo>
                        <a:pt x="89" y="136"/>
                        <a:pt x="89" y="136"/>
                        <a:pt x="89" y="136"/>
                      </a:cubicBezTo>
                      <a:cubicBezTo>
                        <a:pt x="82" y="136"/>
                        <a:pt x="82" y="136"/>
                        <a:pt x="82" y="136"/>
                      </a:cubicBezTo>
                      <a:cubicBezTo>
                        <a:pt x="82" y="153"/>
                        <a:pt x="82" y="153"/>
                        <a:pt x="82" y="153"/>
                      </a:cubicBezTo>
                      <a:cubicBezTo>
                        <a:pt x="165" y="153"/>
                        <a:pt x="165" y="153"/>
                        <a:pt x="165" y="153"/>
                      </a:cubicBezTo>
                      <a:cubicBezTo>
                        <a:pt x="165" y="66"/>
                        <a:pt x="165" y="66"/>
                        <a:pt x="165" y="66"/>
                      </a:cubicBezTo>
                      <a:cubicBezTo>
                        <a:pt x="148" y="66"/>
                        <a:pt x="148" y="66"/>
                        <a:pt x="148" y="66"/>
                      </a:cubicBezTo>
                      <a:lnTo>
                        <a:pt x="148" y="24"/>
                      </a:lnTo>
                      <a:close/>
                      <a:moveTo>
                        <a:pt x="82" y="0"/>
                      </a:moveTo>
                      <a:cubicBezTo>
                        <a:pt x="41" y="0"/>
                        <a:pt x="41" y="0"/>
                        <a:pt x="41" y="0"/>
                      </a:cubicBezTo>
                      <a:cubicBezTo>
                        <a:pt x="28" y="0"/>
                        <a:pt x="17" y="11"/>
                        <a:pt x="17" y="24"/>
                      </a:cubicBezTo>
                      <a:cubicBezTo>
                        <a:pt x="17" y="66"/>
                        <a:pt x="17" y="66"/>
                        <a:pt x="17" y="66"/>
                      </a:cubicBezTo>
                      <a:cubicBezTo>
                        <a:pt x="0" y="66"/>
                        <a:pt x="0" y="66"/>
                        <a:pt x="0" y="66"/>
                      </a:cubicBezTo>
                      <a:cubicBezTo>
                        <a:pt x="0" y="153"/>
                        <a:pt x="0" y="153"/>
                        <a:pt x="0" y="153"/>
                      </a:cubicBezTo>
                      <a:cubicBezTo>
                        <a:pt x="82" y="153"/>
                        <a:pt x="82" y="153"/>
                        <a:pt x="82" y="153"/>
                      </a:cubicBezTo>
                      <a:cubicBezTo>
                        <a:pt x="82" y="136"/>
                        <a:pt x="82" y="136"/>
                        <a:pt x="82" y="136"/>
                      </a:cubicBezTo>
                      <a:cubicBezTo>
                        <a:pt x="76" y="136"/>
                        <a:pt x="76" y="136"/>
                        <a:pt x="76" y="136"/>
                      </a:cubicBezTo>
                      <a:cubicBezTo>
                        <a:pt x="76" y="131"/>
                        <a:pt x="76" y="131"/>
                        <a:pt x="76" y="131"/>
                      </a:cubicBezTo>
                      <a:cubicBezTo>
                        <a:pt x="76" y="113"/>
                        <a:pt x="76" y="113"/>
                        <a:pt x="76" y="113"/>
                      </a:cubicBezTo>
                      <a:cubicBezTo>
                        <a:pt x="75" y="113"/>
                        <a:pt x="74" y="112"/>
                        <a:pt x="74" y="112"/>
                      </a:cubicBezTo>
                      <a:cubicBezTo>
                        <a:pt x="70" y="109"/>
                        <a:pt x="67" y="105"/>
                        <a:pt x="67" y="100"/>
                      </a:cubicBezTo>
                      <a:cubicBezTo>
                        <a:pt x="67" y="91"/>
                        <a:pt x="74" y="85"/>
                        <a:pt x="82" y="85"/>
                      </a:cubicBezTo>
                      <a:cubicBezTo>
                        <a:pt x="82" y="66"/>
                        <a:pt x="82" y="66"/>
                        <a:pt x="82" y="66"/>
                      </a:cubicBezTo>
                      <a:cubicBezTo>
                        <a:pt x="36" y="66"/>
                        <a:pt x="36" y="66"/>
                        <a:pt x="36" y="66"/>
                      </a:cubicBezTo>
                      <a:cubicBezTo>
                        <a:pt x="36" y="66"/>
                        <a:pt x="36" y="66"/>
                        <a:pt x="36" y="66"/>
                      </a:cubicBezTo>
                      <a:cubicBezTo>
                        <a:pt x="36" y="24"/>
                        <a:pt x="36" y="24"/>
                        <a:pt x="36" y="24"/>
                      </a:cubicBezTo>
                      <a:cubicBezTo>
                        <a:pt x="36" y="22"/>
                        <a:pt x="38" y="19"/>
                        <a:pt x="41" y="19"/>
                      </a:cubicBezTo>
                      <a:cubicBezTo>
                        <a:pt x="82" y="19"/>
                        <a:pt x="82" y="19"/>
                        <a:pt x="82" y="19"/>
                      </a:cubicBezTo>
                      <a:lnTo>
                        <a:pt x="82"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179" name="Group 178"/>
              <p:cNvGrpSpPr/>
              <p:nvPr/>
            </p:nvGrpSpPr>
            <p:grpSpPr>
              <a:xfrm>
                <a:off x="7735867" y="1269554"/>
                <a:ext cx="568129" cy="568129"/>
                <a:chOff x="7735867" y="1421846"/>
                <a:chExt cx="568129" cy="568129"/>
              </a:xfrm>
            </p:grpSpPr>
            <p:sp>
              <p:nvSpPr>
                <p:cNvPr id="203" name="Oval 452"/>
                <p:cNvSpPr>
                  <a:spLocks noChangeArrowheads="1"/>
                </p:cNvSpPr>
                <p:nvPr/>
              </p:nvSpPr>
              <p:spPr bwMode="auto">
                <a:xfrm>
                  <a:off x="7735867" y="1421846"/>
                  <a:ext cx="568129" cy="568129"/>
                </a:xfrm>
                <a:prstGeom prst="ellipse">
                  <a:avLst/>
                </a:prstGeom>
                <a:solidFill>
                  <a:srgbClr val="4891DC"/>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04" name="Freeform 453"/>
                <p:cNvSpPr>
                  <a:spLocks/>
                </p:cNvSpPr>
                <p:nvPr/>
              </p:nvSpPr>
              <p:spPr bwMode="auto">
                <a:xfrm>
                  <a:off x="7844295" y="1737274"/>
                  <a:ext cx="353960" cy="91402"/>
                </a:xfrm>
                <a:custGeom>
                  <a:avLst/>
                  <a:gdLst>
                    <a:gd name="T0" fmla="*/ 258 w 395"/>
                    <a:gd name="T1" fmla="*/ 52 h 102"/>
                    <a:gd name="T2" fmla="*/ 137 w 395"/>
                    <a:gd name="T3" fmla="*/ 52 h 102"/>
                    <a:gd name="T4" fmla="*/ 137 w 395"/>
                    <a:gd name="T5" fmla="*/ 0 h 102"/>
                    <a:gd name="T6" fmla="*/ 0 w 395"/>
                    <a:gd name="T7" fmla="*/ 0 h 102"/>
                    <a:gd name="T8" fmla="*/ 0 w 395"/>
                    <a:gd name="T9" fmla="*/ 102 h 102"/>
                    <a:gd name="T10" fmla="*/ 395 w 395"/>
                    <a:gd name="T11" fmla="*/ 102 h 102"/>
                    <a:gd name="T12" fmla="*/ 395 w 395"/>
                    <a:gd name="T13" fmla="*/ 0 h 102"/>
                    <a:gd name="T14" fmla="*/ 258 w 395"/>
                    <a:gd name="T15" fmla="*/ 0 h 102"/>
                    <a:gd name="T16" fmla="*/ 258 w 395"/>
                    <a:gd name="T17" fmla="*/ 5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102">
                      <a:moveTo>
                        <a:pt x="258" y="52"/>
                      </a:moveTo>
                      <a:lnTo>
                        <a:pt x="137" y="52"/>
                      </a:lnTo>
                      <a:lnTo>
                        <a:pt x="137" y="0"/>
                      </a:lnTo>
                      <a:lnTo>
                        <a:pt x="0" y="0"/>
                      </a:lnTo>
                      <a:lnTo>
                        <a:pt x="0" y="102"/>
                      </a:lnTo>
                      <a:lnTo>
                        <a:pt x="395" y="102"/>
                      </a:lnTo>
                      <a:lnTo>
                        <a:pt x="395" y="0"/>
                      </a:lnTo>
                      <a:lnTo>
                        <a:pt x="258" y="0"/>
                      </a:lnTo>
                      <a:lnTo>
                        <a:pt x="258" y="52"/>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05" name="Rectangle 454"/>
                <p:cNvSpPr>
                  <a:spLocks noChangeArrowheads="1"/>
                </p:cNvSpPr>
                <p:nvPr/>
              </p:nvSpPr>
              <p:spPr bwMode="auto">
                <a:xfrm>
                  <a:off x="7988568" y="1737274"/>
                  <a:ext cx="65416" cy="27779"/>
                </a:xfrm>
                <a:prstGeom prst="rect">
                  <a:avLst/>
                </a:prstGeom>
                <a:solidFill>
                  <a:schemeClr val="bg2"/>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06" name="Freeform 455"/>
                <p:cNvSpPr>
                  <a:spLocks noEditPoints="1"/>
                </p:cNvSpPr>
                <p:nvPr/>
              </p:nvSpPr>
              <p:spPr bwMode="auto">
                <a:xfrm>
                  <a:off x="7844295" y="1532066"/>
                  <a:ext cx="353960" cy="183701"/>
                </a:xfrm>
                <a:custGeom>
                  <a:avLst/>
                  <a:gdLst>
                    <a:gd name="T0" fmla="*/ 293 w 395"/>
                    <a:gd name="T1" fmla="*/ 0 h 205"/>
                    <a:gd name="T2" fmla="*/ 196 w 395"/>
                    <a:gd name="T3" fmla="*/ 0 h 205"/>
                    <a:gd name="T4" fmla="*/ 196 w 395"/>
                    <a:gd name="T5" fmla="*/ 33 h 205"/>
                    <a:gd name="T6" fmla="*/ 260 w 395"/>
                    <a:gd name="T7" fmla="*/ 33 h 205"/>
                    <a:gd name="T8" fmla="*/ 260 w 395"/>
                    <a:gd name="T9" fmla="*/ 75 h 205"/>
                    <a:gd name="T10" fmla="*/ 196 w 395"/>
                    <a:gd name="T11" fmla="*/ 75 h 205"/>
                    <a:gd name="T12" fmla="*/ 196 w 395"/>
                    <a:gd name="T13" fmla="*/ 205 h 205"/>
                    <a:gd name="T14" fmla="*/ 258 w 395"/>
                    <a:gd name="T15" fmla="*/ 205 h 205"/>
                    <a:gd name="T16" fmla="*/ 395 w 395"/>
                    <a:gd name="T17" fmla="*/ 205 h 205"/>
                    <a:gd name="T18" fmla="*/ 395 w 395"/>
                    <a:gd name="T19" fmla="*/ 75 h 205"/>
                    <a:gd name="T20" fmla="*/ 293 w 395"/>
                    <a:gd name="T21" fmla="*/ 75 h 205"/>
                    <a:gd name="T22" fmla="*/ 293 w 395"/>
                    <a:gd name="T23" fmla="*/ 0 h 205"/>
                    <a:gd name="T24" fmla="*/ 196 w 395"/>
                    <a:gd name="T25" fmla="*/ 0 h 205"/>
                    <a:gd name="T26" fmla="*/ 102 w 395"/>
                    <a:gd name="T27" fmla="*/ 0 h 205"/>
                    <a:gd name="T28" fmla="*/ 102 w 395"/>
                    <a:gd name="T29" fmla="*/ 75 h 205"/>
                    <a:gd name="T30" fmla="*/ 0 w 395"/>
                    <a:gd name="T31" fmla="*/ 75 h 205"/>
                    <a:gd name="T32" fmla="*/ 0 w 395"/>
                    <a:gd name="T33" fmla="*/ 205 h 205"/>
                    <a:gd name="T34" fmla="*/ 137 w 395"/>
                    <a:gd name="T35" fmla="*/ 205 h 205"/>
                    <a:gd name="T36" fmla="*/ 196 w 395"/>
                    <a:gd name="T37" fmla="*/ 205 h 205"/>
                    <a:gd name="T38" fmla="*/ 196 w 395"/>
                    <a:gd name="T39" fmla="*/ 75 h 205"/>
                    <a:gd name="T40" fmla="*/ 135 w 395"/>
                    <a:gd name="T41" fmla="*/ 75 h 205"/>
                    <a:gd name="T42" fmla="*/ 135 w 395"/>
                    <a:gd name="T43" fmla="*/ 75 h 205"/>
                    <a:gd name="T44" fmla="*/ 135 w 395"/>
                    <a:gd name="T45" fmla="*/ 33 h 205"/>
                    <a:gd name="T46" fmla="*/ 196 w 395"/>
                    <a:gd name="T47" fmla="*/ 33 h 205"/>
                    <a:gd name="T48" fmla="*/ 196 w 395"/>
                    <a:gd name="T4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5" h="205">
                      <a:moveTo>
                        <a:pt x="293" y="0"/>
                      </a:moveTo>
                      <a:lnTo>
                        <a:pt x="196" y="0"/>
                      </a:lnTo>
                      <a:lnTo>
                        <a:pt x="196" y="33"/>
                      </a:lnTo>
                      <a:lnTo>
                        <a:pt x="260" y="33"/>
                      </a:lnTo>
                      <a:lnTo>
                        <a:pt x="260" y="75"/>
                      </a:lnTo>
                      <a:lnTo>
                        <a:pt x="196" y="75"/>
                      </a:lnTo>
                      <a:lnTo>
                        <a:pt x="196" y="205"/>
                      </a:lnTo>
                      <a:lnTo>
                        <a:pt x="258" y="205"/>
                      </a:lnTo>
                      <a:lnTo>
                        <a:pt x="395" y="205"/>
                      </a:lnTo>
                      <a:lnTo>
                        <a:pt x="395" y="75"/>
                      </a:lnTo>
                      <a:lnTo>
                        <a:pt x="293" y="75"/>
                      </a:lnTo>
                      <a:lnTo>
                        <a:pt x="293" y="0"/>
                      </a:lnTo>
                      <a:close/>
                      <a:moveTo>
                        <a:pt x="196" y="0"/>
                      </a:moveTo>
                      <a:lnTo>
                        <a:pt x="102" y="0"/>
                      </a:lnTo>
                      <a:lnTo>
                        <a:pt x="102" y="75"/>
                      </a:lnTo>
                      <a:lnTo>
                        <a:pt x="0" y="75"/>
                      </a:lnTo>
                      <a:lnTo>
                        <a:pt x="0" y="205"/>
                      </a:lnTo>
                      <a:lnTo>
                        <a:pt x="137" y="205"/>
                      </a:lnTo>
                      <a:lnTo>
                        <a:pt x="196" y="205"/>
                      </a:lnTo>
                      <a:lnTo>
                        <a:pt x="196" y="75"/>
                      </a:lnTo>
                      <a:lnTo>
                        <a:pt x="135" y="75"/>
                      </a:lnTo>
                      <a:lnTo>
                        <a:pt x="135" y="75"/>
                      </a:lnTo>
                      <a:lnTo>
                        <a:pt x="135" y="33"/>
                      </a:lnTo>
                      <a:lnTo>
                        <a:pt x="196" y="33"/>
                      </a:lnTo>
                      <a:lnTo>
                        <a:pt x="196"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sp>
            <p:nvSpPr>
              <p:cNvPr id="180" name="Oval 456"/>
              <p:cNvSpPr>
                <a:spLocks noChangeArrowheads="1"/>
              </p:cNvSpPr>
              <p:nvPr/>
            </p:nvSpPr>
            <p:spPr bwMode="auto">
              <a:xfrm>
                <a:off x="3681900" y="1606488"/>
                <a:ext cx="569921" cy="568129"/>
              </a:xfrm>
              <a:prstGeom prst="ellipse">
                <a:avLst/>
              </a:prstGeom>
              <a:solidFill>
                <a:srgbClr val="44687D"/>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81" name="Freeform 457"/>
              <p:cNvSpPr>
                <a:spLocks noEditPoints="1"/>
              </p:cNvSpPr>
              <p:nvPr/>
            </p:nvSpPr>
            <p:spPr bwMode="auto">
              <a:xfrm>
                <a:off x="8324606" y="3359753"/>
                <a:ext cx="370986" cy="368298"/>
              </a:xfrm>
              <a:custGeom>
                <a:avLst/>
                <a:gdLst>
                  <a:gd name="T0" fmla="*/ 131 w 175"/>
                  <a:gd name="T1" fmla="*/ 163 h 174"/>
                  <a:gd name="T2" fmla="*/ 163 w 175"/>
                  <a:gd name="T3" fmla="*/ 130 h 174"/>
                  <a:gd name="T4" fmla="*/ 173 w 175"/>
                  <a:gd name="T5" fmla="*/ 105 h 174"/>
                  <a:gd name="T6" fmla="*/ 173 w 175"/>
                  <a:gd name="T7" fmla="*/ 69 h 174"/>
                  <a:gd name="T8" fmla="*/ 163 w 175"/>
                  <a:gd name="T9" fmla="*/ 44 h 174"/>
                  <a:gd name="T10" fmla="*/ 131 w 175"/>
                  <a:gd name="T11" fmla="*/ 12 h 174"/>
                  <a:gd name="T12" fmla="*/ 119 w 175"/>
                  <a:gd name="T13" fmla="*/ 6 h 174"/>
                  <a:gd name="T14" fmla="*/ 94 w 175"/>
                  <a:gd name="T15" fmla="*/ 0 h 174"/>
                  <a:gd name="T16" fmla="*/ 97 w 175"/>
                  <a:gd name="T17" fmla="*/ 9 h 174"/>
                  <a:gd name="T18" fmla="*/ 108 w 175"/>
                  <a:gd name="T19" fmla="*/ 9 h 174"/>
                  <a:gd name="T20" fmla="*/ 118 w 175"/>
                  <a:gd name="T21" fmla="*/ 11 h 174"/>
                  <a:gd name="T22" fmla="*/ 115 w 175"/>
                  <a:gd name="T23" fmla="*/ 13 h 174"/>
                  <a:gd name="T24" fmla="*/ 102 w 175"/>
                  <a:gd name="T25" fmla="*/ 19 h 174"/>
                  <a:gd name="T26" fmla="*/ 103 w 175"/>
                  <a:gd name="T27" fmla="*/ 28 h 174"/>
                  <a:gd name="T28" fmla="*/ 112 w 175"/>
                  <a:gd name="T29" fmla="*/ 33 h 174"/>
                  <a:gd name="T30" fmla="*/ 124 w 175"/>
                  <a:gd name="T31" fmla="*/ 17 h 174"/>
                  <a:gd name="T32" fmla="*/ 133 w 175"/>
                  <a:gd name="T33" fmla="*/ 20 h 174"/>
                  <a:gd name="T34" fmla="*/ 140 w 175"/>
                  <a:gd name="T35" fmla="*/ 24 h 174"/>
                  <a:gd name="T36" fmla="*/ 144 w 175"/>
                  <a:gd name="T37" fmla="*/ 36 h 174"/>
                  <a:gd name="T38" fmla="*/ 141 w 175"/>
                  <a:gd name="T39" fmla="*/ 42 h 174"/>
                  <a:gd name="T40" fmla="*/ 137 w 175"/>
                  <a:gd name="T41" fmla="*/ 37 h 174"/>
                  <a:gd name="T42" fmla="*/ 126 w 175"/>
                  <a:gd name="T43" fmla="*/ 39 h 174"/>
                  <a:gd name="T44" fmla="*/ 134 w 175"/>
                  <a:gd name="T45" fmla="*/ 43 h 174"/>
                  <a:gd name="T46" fmla="*/ 115 w 175"/>
                  <a:gd name="T47" fmla="*/ 50 h 174"/>
                  <a:gd name="T48" fmla="*/ 106 w 175"/>
                  <a:gd name="T49" fmla="*/ 56 h 174"/>
                  <a:gd name="T50" fmla="*/ 95 w 175"/>
                  <a:gd name="T51" fmla="*/ 67 h 174"/>
                  <a:gd name="T52" fmla="*/ 101 w 175"/>
                  <a:gd name="T53" fmla="*/ 103 h 174"/>
                  <a:gd name="T54" fmla="*/ 111 w 175"/>
                  <a:gd name="T55" fmla="*/ 105 h 174"/>
                  <a:gd name="T56" fmla="*/ 120 w 175"/>
                  <a:gd name="T57" fmla="*/ 109 h 174"/>
                  <a:gd name="T58" fmla="*/ 136 w 175"/>
                  <a:gd name="T59" fmla="*/ 117 h 174"/>
                  <a:gd name="T60" fmla="*/ 145 w 175"/>
                  <a:gd name="T61" fmla="*/ 126 h 174"/>
                  <a:gd name="T62" fmla="*/ 158 w 175"/>
                  <a:gd name="T63" fmla="*/ 130 h 174"/>
                  <a:gd name="T64" fmla="*/ 100 w 175"/>
                  <a:gd name="T65" fmla="*/ 152 h 174"/>
                  <a:gd name="T66" fmla="*/ 1 w 175"/>
                  <a:gd name="T67" fmla="*/ 74 h 174"/>
                  <a:gd name="T68" fmla="*/ 3 w 175"/>
                  <a:gd name="T69" fmla="*/ 109 h 174"/>
                  <a:gd name="T70" fmla="*/ 19 w 175"/>
                  <a:gd name="T71" fmla="*/ 141 h 174"/>
                  <a:gd name="T72" fmla="*/ 56 w 175"/>
                  <a:gd name="T73" fmla="*/ 168 h 174"/>
                  <a:gd name="T74" fmla="*/ 89 w 175"/>
                  <a:gd name="T75" fmla="*/ 139 h 174"/>
                  <a:gd name="T76" fmla="*/ 86 w 175"/>
                  <a:gd name="T77" fmla="*/ 124 h 174"/>
                  <a:gd name="T78" fmla="*/ 90 w 175"/>
                  <a:gd name="T79" fmla="*/ 111 h 174"/>
                  <a:gd name="T80" fmla="*/ 80 w 175"/>
                  <a:gd name="T81" fmla="*/ 107 h 174"/>
                  <a:gd name="T82" fmla="*/ 69 w 175"/>
                  <a:gd name="T83" fmla="*/ 100 h 174"/>
                  <a:gd name="T84" fmla="*/ 50 w 175"/>
                  <a:gd name="T85" fmla="*/ 92 h 174"/>
                  <a:gd name="T86" fmla="*/ 43 w 175"/>
                  <a:gd name="T87" fmla="*/ 78 h 174"/>
                  <a:gd name="T88" fmla="*/ 38 w 175"/>
                  <a:gd name="T89" fmla="*/ 76 h 174"/>
                  <a:gd name="T90" fmla="*/ 38 w 175"/>
                  <a:gd name="T91" fmla="*/ 79 h 174"/>
                  <a:gd name="T92" fmla="*/ 32 w 175"/>
                  <a:gd name="T93" fmla="*/ 65 h 174"/>
                  <a:gd name="T94" fmla="*/ 32 w 175"/>
                  <a:gd name="T95" fmla="*/ 50 h 174"/>
                  <a:gd name="T96" fmla="*/ 39 w 175"/>
                  <a:gd name="T97" fmla="*/ 34 h 174"/>
                  <a:gd name="T98" fmla="*/ 37 w 175"/>
                  <a:gd name="T99" fmla="*/ 25 h 174"/>
                  <a:gd name="T100" fmla="*/ 79 w 175"/>
                  <a:gd name="T101" fmla="*/ 6 h 174"/>
                  <a:gd name="T102" fmla="*/ 94 w 175"/>
                  <a:gd name="T103" fmla="*/ 0 h 174"/>
                  <a:gd name="T104" fmla="*/ 54 w 175"/>
                  <a:gd name="T105" fmla="*/ 7 h 174"/>
                  <a:gd name="T106" fmla="*/ 26 w 175"/>
                  <a:gd name="T107" fmla="*/ 25 h 174"/>
                  <a:gd name="T108" fmla="*/ 6 w 175"/>
                  <a:gd name="T109" fmla="*/ 55 h 174"/>
                  <a:gd name="T110" fmla="*/ 93 w 175"/>
                  <a:gd name="T111" fmla="*/ 109 h 174"/>
                  <a:gd name="T112" fmla="*/ 81 w 175"/>
                  <a:gd name="T113" fmla="*/ 96 h 174"/>
                  <a:gd name="T114" fmla="*/ 78 w 175"/>
                  <a:gd name="T115" fmla="*/ 88 h 174"/>
                  <a:gd name="T116" fmla="*/ 63 w 175"/>
                  <a:gd name="T117" fmla="*/ 91 h 174"/>
                  <a:gd name="T118" fmla="*/ 71 w 175"/>
                  <a:gd name="T119" fmla="*/ 72 h 174"/>
                  <a:gd name="T120" fmla="*/ 86 w 175"/>
                  <a:gd name="T121" fmla="*/ 72 h 174"/>
                  <a:gd name="T122" fmla="*/ 91 w 175"/>
                  <a:gd name="T123" fmla="*/ 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174">
                    <a:moveTo>
                      <a:pt x="94" y="174"/>
                    </a:moveTo>
                    <a:cubicBezTo>
                      <a:pt x="98" y="174"/>
                      <a:pt x="103" y="173"/>
                      <a:pt x="107" y="172"/>
                    </a:cubicBezTo>
                    <a:cubicBezTo>
                      <a:pt x="110" y="171"/>
                      <a:pt x="113" y="170"/>
                      <a:pt x="115" y="169"/>
                    </a:cubicBezTo>
                    <a:cubicBezTo>
                      <a:pt x="117" y="169"/>
                      <a:pt x="118" y="169"/>
                      <a:pt x="119" y="168"/>
                    </a:cubicBezTo>
                    <a:cubicBezTo>
                      <a:pt x="122" y="167"/>
                      <a:pt x="125" y="166"/>
                      <a:pt x="127" y="165"/>
                    </a:cubicBezTo>
                    <a:cubicBezTo>
                      <a:pt x="128" y="164"/>
                      <a:pt x="130" y="163"/>
                      <a:pt x="131" y="163"/>
                    </a:cubicBezTo>
                    <a:cubicBezTo>
                      <a:pt x="136" y="159"/>
                      <a:pt x="141" y="156"/>
                      <a:pt x="146" y="151"/>
                    </a:cubicBezTo>
                    <a:cubicBezTo>
                      <a:pt x="147" y="151"/>
                      <a:pt x="148" y="150"/>
                      <a:pt x="149" y="149"/>
                    </a:cubicBezTo>
                    <a:cubicBezTo>
                      <a:pt x="150" y="148"/>
                      <a:pt x="151" y="147"/>
                      <a:pt x="152" y="146"/>
                    </a:cubicBezTo>
                    <a:cubicBezTo>
                      <a:pt x="153" y="144"/>
                      <a:pt x="155" y="142"/>
                      <a:pt x="156" y="141"/>
                    </a:cubicBezTo>
                    <a:cubicBezTo>
                      <a:pt x="158" y="138"/>
                      <a:pt x="160" y="135"/>
                      <a:pt x="162" y="133"/>
                    </a:cubicBezTo>
                    <a:cubicBezTo>
                      <a:pt x="162" y="132"/>
                      <a:pt x="163" y="131"/>
                      <a:pt x="163" y="130"/>
                    </a:cubicBezTo>
                    <a:cubicBezTo>
                      <a:pt x="164" y="129"/>
                      <a:pt x="164" y="128"/>
                      <a:pt x="165" y="127"/>
                    </a:cubicBezTo>
                    <a:cubicBezTo>
                      <a:pt x="165" y="126"/>
                      <a:pt x="166" y="125"/>
                      <a:pt x="166" y="125"/>
                    </a:cubicBezTo>
                    <a:cubicBezTo>
                      <a:pt x="167" y="123"/>
                      <a:pt x="167" y="122"/>
                      <a:pt x="168" y="121"/>
                    </a:cubicBezTo>
                    <a:cubicBezTo>
                      <a:pt x="168" y="120"/>
                      <a:pt x="169" y="118"/>
                      <a:pt x="169" y="117"/>
                    </a:cubicBezTo>
                    <a:cubicBezTo>
                      <a:pt x="170" y="114"/>
                      <a:pt x="171" y="112"/>
                      <a:pt x="172" y="109"/>
                    </a:cubicBezTo>
                    <a:cubicBezTo>
                      <a:pt x="172" y="107"/>
                      <a:pt x="172" y="106"/>
                      <a:pt x="173" y="105"/>
                    </a:cubicBezTo>
                    <a:cubicBezTo>
                      <a:pt x="173" y="103"/>
                      <a:pt x="173" y="102"/>
                      <a:pt x="174" y="100"/>
                    </a:cubicBezTo>
                    <a:cubicBezTo>
                      <a:pt x="174" y="99"/>
                      <a:pt x="174" y="97"/>
                      <a:pt x="174" y="96"/>
                    </a:cubicBezTo>
                    <a:cubicBezTo>
                      <a:pt x="174" y="93"/>
                      <a:pt x="175" y="90"/>
                      <a:pt x="175" y="87"/>
                    </a:cubicBezTo>
                    <a:cubicBezTo>
                      <a:pt x="175" y="84"/>
                      <a:pt x="174" y="81"/>
                      <a:pt x="174" y="78"/>
                    </a:cubicBezTo>
                    <a:cubicBezTo>
                      <a:pt x="174" y="77"/>
                      <a:pt x="174" y="75"/>
                      <a:pt x="174" y="74"/>
                    </a:cubicBezTo>
                    <a:cubicBezTo>
                      <a:pt x="173" y="72"/>
                      <a:pt x="173" y="71"/>
                      <a:pt x="173" y="69"/>
                    </a:cubicBezTo>
                    <a:cubicBezTo>
                      <a:pt x="172" y="68"/>
                      <a:pt x="172" y="67"/>
                      <a:pt x="172" y="65"/>
                    </a:cubicBezTo>
                    <a:cubicBezTo>
                      <a:pt x="171" y="62"/>
                      <a:pt x="170" y="60"/>
                      <a:pt x="169" y="57"/>
                    </a:cubicBezTo>
                    <a:cubicBezTo>
                      <a:pt x="169" y="56"/>
                      <a:pt x="169" y="56"/>
                      <a:pt x="168" y="55"/>
                    </a:cubicBezTo>
                    <a:cubicBezTo>
                      <a:pt x="168" y="53"/>
                      <a:pt x="167" y="51"/>
                      <a:pt x="166" y="49"/>
                    </a:cubicBezTo>
                    <a:cubicBezTo>
                      <a:pt x="166" y="49"/>
                      <a:pt x="165" y="48"/>
                      <a:pt x="165" y="47"/>
                    </a:cubicBezTo>
                    <a:cubicBezTo>
                      <a:pt x="164" y="46"/>
                      <a:pt x="164" y="45"/>
                      <a:pt x="163" y="44"/>
                    </a:cubicBezTo>
                    <a:cubicBezTo>
                      <a:pt x="161" y="40"/>
                      <a:pt x="159" y="37"/>
                      <a:pt x="156" y="33"/>
                    </a:cubicBezTo>
                    <a:cubicBezTo>
                      <a:pt x="155" y="32"/>
                      <a:pt x="153" y="30"/>
                      <a:pt x="152" y="28"/>
                    </a:cubicBezTo>
                    <a:cubicBezTo>
                      <a:pt x="151" y="27"/>
                      <a:pt x="150" y="26"/>
                      <a:pt x="149" y="25"/>
                    </a:cubicBezTo>
                    <a:cubicBezTo>
                      <a:pt x="148" y="24"/>
                      <a:pt x="147" y="24"/>
                      <a:pt x="146" y="23"/>
                    </a:cubicBezTo>
                    <a:cubicBezTo>
                      <a:pt x="144" y="21"/>
                      <a:pt x="142" y="19"/>
                      <a:pt x="140" y="17"/>
                    </a:cubicBezTo>
                    <a:cubicBezTo>
                      <a:pt x="137" y="15"/>
                      <a:pt x="134" y="13"/>
                      <a:pt x="131" y="12"/>
                    </a:cubicBezTo>
                    <a:cubicBezTo>
                      <a:pt x="130" y="11"/>
                      <a:pt x="128" y="10"/>
                      <a:pt x="127" y="9"/>
                    </a:cubicBezTo>
                    <a:cubicBezTo>
                      <a:pt x="127" y="9"/>
                      <a:pt x="126" y="9"/>
                      <a:pt x="125" y="9"/>
                    </a:cubicBezTo>
                    <a:cubicBezTo>
                      <a:pt x="125" y="8"/>
                      <a:pt x="124" y="8"/>
                      <a:pt x="123" y="8"/>
                    </a:cubicBezTo>
                    <a:cubicBezTo>
                      <a:pt x="123" y="8"/>
                      <a:pt x="123" y="7"/>
                      <a:pt x="122" y="7"/>
                    </a:cubicBezTo>
                    <a:cubicBezTo>
                      <a:pt x="121" y="7"/>
                      <a:pt x="120" y="6"/>
                      <a:pt x="119" y="6"/>
                    </a:cubicBezTo>
                    <a:cubicBezTo>
                      <a:pt x="119" y="6"/>
                      <a:pt x="119" y="6"/>
                      <a:pt x="119" y="6"/>
                    </a:cubicBezTo>
                    <a:cubicBezTo>
                      <a:pt x="118" y="6"/>
                      <a:pt x="117" y="5"/>
                      <a:pt x="116" y="5"/>
                    </a:cubicBezTo>
                    <a:cubicBezTo>
                      <a:pt x="116" y="5"/>
                      <a:pt x="116" y="5"/>
                      <a:pt x="115" y="5"/>
                    </a:cubicBezTo>
                    <a:cubicBezTo>
                      <a:pt x="113" y="4"/>
                      <a:pt x="110" y="3"/>
                      <a:pt x="107" y="2"/>
                    </a:cubicBezTo>
                    <a:cubicBezTo>
                      <a:pt x="107" y="2"/>
                      <a:pt x="106" y="2"/>
                      <a:pt x="105" y="2"/>
                    </a:cubicBezTo>
                    <a:cubicBezTo>
                      <a:pt x="104" y="2"/>
                      <a:pt x="104" y="1"/>
                      <a:pt x="103" y="1"/>
                    </a:cubicBezTo>
                    <a:cubicBezTo>
                      <a:pt x="100" y="1"/>
                      <a:pt x="97" y="0"/>
                      <a:pt x="94" y="0"/>
                    </a:cubicBezTo>
                    <a:cubicBezTo>
                      <a:pt x="94" y="5"/>
                      <a:pt x="94" y="5"/>
                      <a:pt x="94" y="5"/>
                    </a:cubicBezTo>
                    <a:cubicBezTo>
                      <a:pt x="97" y="5"/>
                      <a:pt x="101" y="6"/>
                      <a:pt x="104" y="6"/>
                    </a:cubicBezTo>
                    <a:cubicBezTo>
                      <a:pt x="104" y="7"/>
                      <a:pt x="103" y="7"/>
                      <a:pt x="102" y="7"/>
                    </a:cubicBezTo>
                    <a:cubicBezTo>
                      <a:pt x="102" y="7"/>
                      <a:pt x="102" y="8"/>
                      <a:pt x="101" y="8"/>
                    </a:cubicBezTo>
                    <a:cubicBezTo>
                      <a:pt x="99" y="8"/>
                      <a:pt x="98" y="7"/>
                      <a:pt x="96" y="7"/>
                    </a:cubicBezTo>
                    <a:cubicBezTo>
                      <a:pt x="96" y="8"/>
                      <a:pt x="97" y="8"/>
                      <a:pt x="97" y="9"/>
                    </a:cubicBezTo>
                    <a:cubicBezTo>
                      <a:pt x="99" y="9"/>
                      <a:pt x="100" y="9"/>
                      <a:pt x="102" y="9"/>
                    </a:cubicBezTo>
                    <a:cubicBezTo>
                      <a:pt x="103" y="9"/>
                      <a:pt x="104" y="10"/>
                      <a:pt x="105" y="9"/>
                    </a:cubicBezTo>
                    <a:cubicBezTo>
                      <a:pt x="105" y="9"/>
                      <a:pt x="105" y="8"/>
                      <a:pt x="106" y="7"/>
                    </a:cubicBezTo>
                    <a:cubicBezTo>
                      <a:pt x="106" y="7"/>
                      <a:pt x="106" y="7"/>
                      <a:pt x="106" y="7"/>
                    </a:cubicBezTo>
                    <a:cubicBezTo>
                      <a:pt x="107" y="7"/>
                      <a:pt x="108" y="7"/>
                      <a:pt x="109" y="8"/>
                    </a:cubicBezTo>
                    <a:cubicBezTo>
                      <a:pt x="109" y="8"/>
                      <a:pt x="108" y="8"/>
                      <a:pt x="108" y="9"/>
                    </a:cubicBezTo>
                    <a:cubicBezTo>
                      <a:pt x="109" y="9"/>
                      <a:pt x="110" y="9"/>
                      <a:pt x="111" y="8"/>
                    </a:cubicBezTo>
                    <a:cubicBezTo>
                      <a:pt x="111" y="8"/>
                      <a:pt x="111" y="8"/>
                      <a:pt x="111" y="8"/>
                    </a:cubicBezTo>
                    <a:cubicBezTo>
                      <a:pt x="113" y="9"/>
                      <a:pt x="114" y="9"/>
                      <a:pt x="115" y="9"/>
                    </a:cubicBezTo>
                    <a:cubicBezTo>
                      <a:pt x="117" y="10"/>
                      <a:pt x="119" y="11"/>
                      <a:pt x="121" y="12"/>
                    </a:cubicBezTo>
                    <a:cubicBezTo>
                      <a:pt x="120" y="12"/>
                      <a:pt x="120" y="12"/>
                      <a:pt x="120" y="12"/>
                    </a:cubicBezTo>
                    <a:cubicBezTo>
                      <a:pt x="119" y="12"/>
                      <a:pt x="119" y="11"/>
                      <a:pt x="118" y="11"/>
                    </a:cubicBezTo>
                    <a:cubicBezTo>
                      <a:pt x="118" y="12"/>
                      <a:pt x="119" y="13"/>
                      <a:pt x="120" y="13"/>
                    </a:cubicBezTo>
                    <a:cubicBezTo>
                      <a:pt x="120" y="14"/>
                      <a:pt x="121" y="14"/>
                      <a:pt x="121" y="15"/>
                    </a:cubicBezTo>
                    <a:cubicBezTo>
                      <a:pt x="121" y="17"/>
                      <a:pt x="119" y="15"/>
                      <a:pt x="118" y="15"/>
                    </a:cubicBezTo>
                    <a:cubicBezTo>
                      <a:pt x="117" y="15"/>
                      <a:pt x="115" y="18"/>
                      <a:pt x="114" y="16"/>
                    </a:cubicBezTo>
                    <a:cubicBezTo>
                      <a:pt x="114" y="14"/>
                      <a:pt x="115" y="14"/>
                      <a:pt x="116" y="13"/>
                    </a:cubicBezTo>
                    <a:cubicBezTo>
                      <a:pt x="115" y="13"/>
                      <a:pt x="115" y="13"/>
                      <a:pt x="115" y="13"/>
                    </a:cubicBezTo>
                    <a:cubicBezTo>
                      <a:pt x="114" y="14"/>
                      <a:pt x="114" y="14"/>
                      <a:pt x="114" y="14"/>
                    </a:cubicBezTo>
                    <a:cubicBezTo>
                      <a:pt x="113" y="14"/>
                      <a:pt x="112" y="15"/>
                      <a:pt x="112" y="15"/>
                    </a:cubicBezTo>
                    <a:cubicBezTo>
                      <a:pt x="111" y="15"/>
                      <a:pt x="110" y="15"/>
                      <a:pt x="110" y="15"/>
                    </a:cubicBezTo>
                    <a:cubicBezTo>
                      <a:pt x="109" y="16"/>
                      <a:pt x="108" y="16"/>
                      <a:pt x="107" y="17"/>
                    </a:cubicBezTo>
                    <a:cubicBezTo>
                      <a:pt x="106" y="17"/>
                      <a:pt x="106" y="17"/>
                      <a:pt x="105" y="17"/>
                    </a:cubicBezTo>
                    <a:cubicBezTo>
                      <a:pt x="104" y="17"/>
                      <a:pt x="103" y="18"/>
                      <a:pt x="102" y="19"/>
                    </a:cubicBezTo>
                    <a:cubicBezTo>
                      <a:pt x="100" y="19"/>
                      <a:pt x="99" y="20"/>
                      <a:pt x="98" y="21"/>
                    </a:cubicBezTo>
                    <a:cubicBezTo>
                      <a:pt x="98" y="21"/>
                      <a:pt x="97" y="22"/>
                      <a:pt x="97" y="23"/>
                    </a:cubicBezTo>
                    <a:cubicBezTo>
                      <a:pt x="97" y="23"/>
                      <a:pt x="98" y="23"/>
                      <a:pt x="98" y="24"/>
                    </a:cubicBezTo>
                    <a:cubicBezTo>
                      <a:pt x="98" y="24"/>
                      <a:pt x="97" y="25"/>
                      <a:pt x="98" y="26"/>
                    </a:cubicBezTo>
                    <a:cubicBezTo>
                      <a:pt x="98" y="26"/>
                      <a:pt x="99" y="26"/>
                      <a:pt x="100" y="26"/>
                    </a:cubicBezTo>
                    <a:cubicBezTo>
                      <a:pt x="101" y="26"/>
                      <a:pt x="102" y="27"/>
                      <a:pt x="103" y="28"/>
                    </a:cubicBezTo>
                    <a:cubicBezTo>
                      <a:pt x="104" y="28"/>
                      <a:pt x="105" y="29"/>
                      <a:pt x="106" y="29"/>
                    </a:cubicBezTo>
                    <a:cubicBezTo>
                      <a:pt x="107" y="29"/>
                      <a:pt x="109" y="28"/>
                      <a:pt x="109" y="29"/>
                    </a:cubicBezTo>
                    <a:cubicBezTo>
                      <a:pt x="109" y="30"/>
                      <a:pt x="108" y="31"/>
                      <a:pt x="108" y="31"/>
                    </a:cubicBezTo>
                    <a:cubicBezTo>
                      <a:pt x="108" y="32"/>
                      <a:pt x="107" y="33"/>
                      <a:pt x="107" y="34"/>
                    </a:cubicBezTo>
                    <a:cubicBezTo>
                      <a:pt x="107" y="34"/>
                      <a:pt x="108" y="35"/>
                      <a:pt x="109" y="35"/>
                    </a:cubicBezTo>
                    <a:cubicBezTo>
                      <a:pt x="110" y="35"/>
                      <a:pt x="111" y="34"/>
                      <a:pt x="112" y="33"/>
                    </a:cubicBezTo>
                    <a:cubicBezTo>
                      <a:pt x="112" y="32"/>
                      <a:pt x="112" y="31"/>
                      <a:pt x="113" y="30"/>
                    </a:cubicBezTo>
                    <a:cubicBezTo>
                      <a:pt x="117" y="30"/>
                      <a:pt x="121" y="28"/>
                      <a:pt x="120" y="24"/>
                    </a:cubicBezTo>
                    <a:cubicBezTo>
                      <a:pt x="120" y="23"/>
                      <a:pt x="120" y="22"/>
                      <a:pt x="120" y="22"/>
                    </a:cubicBezTo>
                    <a:cubicBezTo>
                      <a:pt x="120" y="21"/>
                      <a:pt x="122" y="21"/>
                      <a:pt x="121" y="20"/>
                    </a:cubicBezTo>
                    <a:cubicBezTo>
                      <a:pt x="122" y="20"/>
                      <a:pt x="122" y="19"/>
                      <a:pt x="122" y="19"/>
                    </a:cubicBezTo>
                    <a:cubicBezTo>
                      <a:pt x="123" y="18"/>
                      <a:pt x="123" y="17"/>
                      <a:pt x="124" y="17"/>
                    </a:cubicBezTo>
                    <a:cubicBezTo>
                      <a:pt x="124" y="17"/>
                      <a:pt x="124" y="17"/>
                      <a:pt x="124" y="17"/>
                    </a:cubicBezTo>
                    <a:cubicBezTo>
                      <a:pt x="124" y="17"/>
                      <a:pt x="125" y="17"/>
                      <a:pt x="125" y="17"/>
                    </a:cubicBezTo>
                    <a:cubicBezTo>
                      <a:pt x="126" y="17"/>
                      <a:pt x="127" y="18"/>
                      <a:pt x="128" y="18"/>
                    </a:cubicBezTo>
                    <a:cubicBezTo>
                      <a:pt x="128" y="18"/>
                      <a:pt x="129" y="17"/>
                      <a:pt x="129" y="17"/>
                    </a:cubicBezTo>
                    <a:cubicBezTo>
                      <a:pt x="130" y="18"/>
                      <a:pt x="130" y="19"/>
                      <a:pt x="131" y="19"/>
                    </a:cubicBezTo>
                    <a:cubicBezTo>
                      <a:pt x="132" y="20"/>
                      <a:pt x="132" y="20"/>
                      <a:pt x="133" y="20"/>
                    </a:cubicBezTo>
                    <a:cubicBezTo>
                      <a:pt x="132" y="21"/>
                      <a:pt x="132" y="21"/>
                      <a:pt x="132" y="22"/>
                    </a:cubicBezTo>
                    <a:cubicBezTo>
                      <a:pt x="132" y="22"/>
                      <a:pt x="132" y="22"/>
                      <a:pt x="132" y="22"/>
                    </a:cubicBezTo>
                    <a:cubicBezTo>
                      <a:pt x="132" y="23"/>
                      <a:pt x="133" y="24"/>
                      <a:pt x="133" y="24"/>
                    </a:cubicBezTo>
                    <a:cubicBezTo>
                      <a:pt x="134" y="24"/>
                      <a:pt x="135" y="24"/>
                      <a:pt x="135" y="23"/>
                    </a:cubicBezTo>
                    <a:cubicBezTo>
                      <a:pt x="136" y="23"/>
                      <a:pt x="137" y="22"/>
                      <a:pt x="138" y="22"/>
                    </a:cubicBezTo>
                    <a:cubicBezTo>
                      <a:pt x="138" y="22"/>
                      <a:pt x="139" y="23"/>
                      <a:pt x="140" y="24"/>
                    </a:cubicBezTo>
                    <a:cubicBezTo>
                      <a:pt x="140" y="24"/>
                      <a:pt x="140" y="25"/>
                      <a:pt x="140" y="25"/>
                    </a:cubicBezTo>
                    <a:cubicBezTo>
                      <a:pt x="141" y="26"/>
                      <a:pt x="140" y="27"/>
                      <a:pt x="140" y="28"/>
                    </a:cubicBezTo>
                    <a:cubicBezTo>
                      <a:pt x="140" y="29"/>
                      <a:pt x="142" y="29"/>
                      <a:pt x="143" y="30"/>
                    </a:cubicBezTo>
                    <a:cubicBezTo>
                      <a:pt x="144" y="30"/>
                      <a:pt x="144" y="31"/>
                      <a:pt x="144" y="31"/>
                    </a:cubicBezTo>
                    <a:cubicBezTo>
                      <a:pt x="145" y="32"/>
                      <a:pt x="145" y="32"/>
                      <a:pt x="145" y="32"/>
                    </a:cubicBezTo>
                    <a:cubicBezTo>
                      <a:pt x="145" y="34"/>
                      <a:pt x="144" y="34"/>
                      <a:pt x="144" y="36"/>
                    </a:cubicBezTo>
                    <a:cubicBezTo>
                      <a:pt x="144" y="37"/>
                      <a:pt x="143" y="36"/>
                      <a:pt x="143" y="37"/>
                    </a:cubicBezTo>
                    <a:cubicBezTo>
                      <a:pt x="143" y="39"/>
                      <a:pt x="145" y="38"/>
                      <a:pt x="146" y="39"/>
                    </a:cubicBezTo>
                    <a:cubicBezTo>
                      <a:pt x="146" y="40"/>
                      <a:pt x="146" y="40"/>
                      <a:pt x="145" y="41"/>
                    </a:cubicBezTo>
                    <a:cubicBezTo>
                      <a:pt x="146" y="42"/>
                      <a:pt x="146" y="43"/>
                      <a:pt x="145" y="43"/>
                    </a:cubicBezTo>
                    <a:cubicBezTo>
                      <a:pt x="144" y="43"/>
                      <a:pt x="144" y="42"/>
                      <a:pt x="143" y="42"/>
                    </a:cubicBezTo>
                    <a:cubicBezTo>
                      <a:pt x="143" y="42"/>
                      <a:pt x="142" y="42"/>
                      <a:pt x="141" y="42"/>
                    </a:cubicBezTo>
                    <a:cubicBezTo>
                      <a:pt x="141" y="42"/>
                      <a:pt x="140" y="42"/>
                      <a:pt x="140" y="42"/>
                    </a:cubicBezTo>
                    <a:cubicBezTo>
                      <a:pt x="139" y="41"/>
                      <a:pt x="137" y="42"/>
                      <a:pt x="137" y="41"/>
                    </a:cubicBezTo>
                    <a:cubicBezTo>
                      <a:pt x="138" y="40"/>
                      <a:pt x="139" y="38"/>
                      <a:pt x="141" y="37"/>
                    </a:cubicBezTo>
                    <a:cubicBezTo>
                      <a:pt x="141" y="37"/>
                      <a:pt x="142" y="36"/>
                      <a:pt x="142" y="36"/>
                    </a:cubicBezTo>
                    <a:cubicBezTo>
                      <a:pt x="141" y="35"/>
                      <a:pt x="140" y="36"/>
                      <a:pt x="139" y="36"/>
                    </a:cubicBezTo>
                    <a:cubicBezTo>
                      <a:pt x="139" y="36"/>
                      <a:pt x="138" y="37"/>
                      <a:pt x="137" y="37"/>
                    </a:cubicBezTo>
                    <a:cubicBezTo>
                      <a:pt x="135" y="37"/>
                      <a:pt x="133" y="37"/>
                      <a:pt x="132" y="38"/>
                    </a:cubicBezTo>
                    <a:cubicBezTo>
                      <a:pt x="132" y="38"/>
                      <a:pt x="133" y="38"/>
                      <a:pt x="133" y="39"/>
                    </a:cubicBezTo>
                    <a:cubicBezTo>
                      <a:pt x="132" y="39"/>
                      <a:pt x="132" y="39"/>
                      <a:pt x="131" y="39"/>
                    </a:cubicBezTo>
                    <a:cubicBezTo>
                      <a:pt x="131" y="38"/>
                      <a:pt x="131" y="38"/>
                      <a:pt x="131" y="38"/>
                    </a:cubicBezTo>
                    <a:cubicBezTo>
                      <a:pt x="130" y="37"/>
                      <a:pt x="129" y="37"/>
                      <a:pt x="128" y="37"/>
                    </a:cubicBezTo>
                    <a:cubicBezTo>
                      <a:pt x="127" y="37"/>
                      <a:pt x="126" y="38"/>
                      <a:pt x="126" y="39"/>
                    </a:cubicBezTo>
                    <a:cubicBezTo>
                      <a:pt x="127" y="39"/>
                      <a:pt x="129" y="38"/>
                      <a:pt x="129" y="40"/>
                    </a:cubicBezTo>
                    <a:cubicBezTo>
                      <a:pt x="129" y="41"/>
                      <a:pt x="127" y="41"/>
                      <a:pt x="128" y="43"/>
                    </a:cubicBezTo>
                    <a:cubicBezTo>
                      <a:pt x="128" y="44"/>
                      <a:pt x="128" y="44"/>
                      <a:pt x="129" y="45"/>
                    </a:cubicBezTo>
                    <a:cubicBezTo>
                      <a:pt x="129" y="45"/>
                      <a:pt x="130" y="44"/>
                      <a:pt x="130" y="44"/>
                    </a:cubicBezTo>
                    <a:cubicBezTo>
                      <a:pt x="131" y="44"/>
                      <a:pt x="131" y="45"/>
                      <a:pt x="131" y="45"/>
                    </a:cubicBezTo>
                    <a:cubicBezTo>
                      <a:pt x="132" y="44"/>
                      <a:pt x="133" y="43"/>
                      <a:pt x="134" y="43"/>
                    </a:cubicBezTo>
                    <a:cubicBezTo>
                      <a:pt x="135" y="45"/>
                      <a:pt x="132" y="45"/>
                      <a:pt x="131" y="46"/>
                    </a:cubicBezTo>
                    <a:cubicBezTo>
                      <a:pt x="130" y="46"/>
                      <a:pt x="128" y="47"/>
                      <a:pt x="127" y="47"/>
                    </a:cubicBezTo>
                    <a:cubicBezTo>
                      <a:pt x="126" y="47"/>
                      <a:pt x="124" y="50"/>
                      <a:pt x="123" y="48"/>
                    </a:cubicBezTo>
                    <a:cubicBezTo>
                      <a:pt x="123" y="47"/>
                      <a:pt x="125" y="47"/>
                      <a:pt x="125" y="46"/>
                    </a:cubicBezTo>
                    <a:cubicBezTo>
                      <a:pt x="123" y="46"/>
                      <a:pt x="122" y="47"/>
                      <a:pt x="121" y="47"/>
                    </a:cubicBezTo>
                    <a:cubicBezTo>
                      <a:pt x="119" y="48"/>
                      <a:pt x="116" y="48"/>
                      <a:pt x="115" y="50"/>
                    </a:cubicBezTo>
                    <a:cubicBezTo>
                      <a:pt x="115" y="51"/>
                      <a:pt x="115" y="52"/>
                      <a:pt x="115" y="52"/>
                    </a:cubicBezTo>
                    <a:cubicBezTo>
                      <a:pt x="115" y="52"/>
                      <a:pt x="114" y="52"/>
                      <a:pt x="113" y="52"/>
                    </a:cubicBezTo>
                    <a:cubicBezTo>
                      <a:pt x="112" y="53"/>
                      <a:pt x="111" y="53"/>
                      <a:pt x="111" y="53"/>
                    </a:cubicBezTo>
                    <a:cubicBezTo>
                      <a:pt x="110" y="54"/>
                      <a:pt x="110" y="54"/>
                      <a:pt x="109" y="54"/>
                    </a:cubicBezTo>
                    <a:cubicBezTo>
                      <a:pt x="109" y="54"/>
                      <a:pt x="108" y="55"/>
                      <a:pt x="107" y="56"/>
                    </a:cubicBezTo>
                    <a:cubicBezTo>
                      <a:pt x="107" y="56"/>
                      <a:pt x="106" y="56"/>
                      <a:pt x="106" y="56"/>
                    </a:cubicBezTo>
                    <a:cubicBezTo>
                      <a:pt x="106" y="57"/>
                      <a:pt x="106" y="58"/>
                      <a:pt x="105" y="58"/>
                    </a:cubicBezTo>
                    <a:cubicBezTo>
                      <a:pt x="104" y="58"/>
                      <a:pt x="104" y="58"/>
                      <a:pt x="103" y="58"/>
                    </a:cubicBezTo>
                    <a:cubicBezTo>
                      <a:pt x="103" y="59"/>
                      <a:pt x="104" y="61"/>
                      <a:pt x="103" y="62"/>
                    </a:cubicBezTo>
                    <a:cubicBezTo>
                      <a:pt x="102" y="63"/>
                      <a:pt x="101" y="64"/>
                      <a:pt x="99" y="64"/>
                    </a:cubicBezTo>
                    <a:cubicBezTo>
                      <a:pt x="99" y="65"/>
                      <a:pt x="98" y="65"/>
                      <a:pt x="97" y="66"/>
                    </a:cubicBezTo>
                    <a:cubicBezTo>
                      <a:pt x="96" y="66"/>
                      <a:pt x="96" y="67"/>
                      <a:pt x="95" y="67"/>
                    </a:cubicBezTo>
                    <a:cubicBezTo>
                      <a:pt x="94" y="67"/>
                      <a:pt x="94" y="68"/>
                      <a:pt x="94" y="68"/>
                    </a:cubicBezTo>
                    <a:cubicBezTo>
                      <a:pt x="94" y="109"/>
                      <a:pt x="94" y="109"/>
                      <a:pt x="94" y="109"/>
                    </a:cubicBezTo>
                    <a:cubicBezTo>
                      <a:pt x="94" y="108"/>
                      <a:pt x="94" y="108"/>
                      <a:pt x="95" y="107"/>
                    </a:cubicBezTo>
                    <a:cubicBezTo>
                      <a:pt x="95" y="106"/>
                      <a:pt x="95" y="105"/>
                      <a:pt x="96" y="105"/>
                    </a:cubicBezTo>
                    <a:cubicBezTo>
                      <a:pt x="97" y="104"/>
                      <a:pt x="98" y="105"/>
                      <a:pt x="99" y="104"/>
                    </a:cubicBezTo>
                    <a:cubicBezTo>
                      <a:pt x="100" y="104"/>
                      <a:pt x="100" y="104"/>
                      <a:pt x="101" y="103"/>
                    </a:cubicBezTo>
                    <a:cubicBezTo>
                      <a:pt x="101" y="103"/>
                      <a:pt x="102" y="102"/>
                      <a:pt x="102" y="103"/>
                    </a:cubicBezTo>
                    <a:cubicBezTo>
                      <a:pt x="103" y="103"/>
                      <a:pt x="101" y="104"/>
                      <a:pt x="102" y="105"/>
                    </a:cubicBezTo>
                    <a:cubicBezTo>
                      <a:pt x="103" y="105"/>
                      <a:pt x="104" y="103"/>
                      <a:pt x="105" y="103"/>
                    </a:cubicBezTo>
                    <a:cubicBezTo>
                      <a:pt x="105" y="103"/>
                      <a:pt x="106" y="104"/>
                      <a:pt x="107" y="104"/>
                    </a:cubicBezTo>
                    <a:cubicBezTo>
                      <a:pt x="108" y="105"/>
                      <a:pt x="108" y="105"/>
                      <a:pt x="109" y="106"/>
                    </a:cubicBezTo>
                    <a:cubicBezTo>
                      <a:pt x="109" y="106"/>
                      <a:pt x="110" y="105"/>
                      <a:pt x="111" y="105"/>
                    </a:cubicBezTo>
                    <a:cubicBezTo>
                      <a:pt x="112" y="106"/>
                      <a:pt x="112" y="106"/>
                      <a:pt x="113" y="106"/>
                    </a:cubicBezTo>
                    <a:cubicBezTo>
                      <a:pt x="114" y="106"/>
                      <a:pt x="114" y="105"/>
                      <a:pt x="115" y="105"/>
                    </a:cubicBezTo>
                    <a:cubicBezTo>
                      <a:pt x="117" y="105"/>
                      <a:pt x="117" y="105"/>
                      <a:pt x="118" y="106"/>
                    </a:cubicBezTo>
                    <a:cubicBezTo>
                      <a:pt x="119" y="107"/>
                      <a:pt x="119" y="106"/>
                      <a:pt x="120" y="106"/>
                    </a:cubicBezTo>
                    <a:cubicBezTo>
                      <a:pt x="119" y="107"/>
                      <a:pt x="120" y="107"/>
                      <a:pt x="120" y="108"/>
                    </a:cubicBezTo>
                    <a:cubicBezTo>
                      <a:pt x="120" y="108"/>
                      <a:pt x="120" y="109"/>
                      <a:pt x="120" y="109"/>
                    </a:cubicBezTo>
                    <a:cubicBezTo>
                      <a:pt x="121" y="109"/>
                      <a:pt x="122" y="109"/>
                      <a:pt x="122" y="110"/>
                    </a:cubicBezTo>
                    <a:cubicBezTo>
                      <a:pt x="123" y="110"/>
                      <a:pt x="123" y="111"/>
                      <a:pt x="124" y="112"/>
                    </a:cubicBezTo>
                    <a:cubicBezTo>
                      <a:pt x="125" y="113"/>
                      <a:pt x="126" y="114"/>
                      <a:pt x="128" y="114"/>
                    </a:cubicBezTo>
                    <a:cubicBezTo>
                      <a:pt x="129" y="114"/>
                      <a:pt x="129" y="113"/>
                      <a:pt x="130" y="113"/>
                    </a:cubicBezTo>
                    <a:cubicBezTo>
                      <a:pt x="132" y="114"/>
                      <a:pt x="133" y="115"/>
                      <a:pt x="135" y="116"/>
                    </a:cubicBezTo>
                    <a:cubicBezTo>
                      <a:pt x="135" y="116"/>
                      <a:pt x="136" y="117"/>
                      <a:pt x="136" y="117"/>
                    </a:cubicBezTo>
                    <a:cubicBezTo>
                      <a:pt x="137" y="118"/>
                      <a:pt x="136" y="119"/>
                      <a:pt x="137" y="119"/>
                    </a:cubicBezTo>
                    <a:cubicBezTo>
                      <a:pt x="137" y="120"/>
                      <a:pt x="139" y="121"/>
                      <a:pt x="138" y="123"/>
                    </a:cubicBezTo>
                    <a:cubicBezTo>
                      <a:pt x="138" y="123"/>
                      <a:pt x="139" y="124"/>
                      <a:pt x="140" y="124"/>
                    </a:cubicBezTo>
                    <a:cubicBezTo>
                      <a:pt x="140" y="124"/>
                      <a:pt x="141" y="125"/>
                      <a:pt x="141" y="125"/>
                    </a:cubicBezTo>
                    <a:cubicBezTo>
                      <a:pt x="142" y="125"/>
                      <a:pt x="142" y="125"/>
                      <a:pt x="142" y="125"/>
                    </a:cubicBezTo>
                    <a:cubicBezTo>
                      <a:pt x="144" y="125"/>
                      <a:pt x="144" y="126"/>
                      <a:pt x="145" y="126"/>
                    </a:cubicBezTo>
                    <a:cubicBezTo>
                      <a:pt x="146" y="126"/>
                      <a:pt x="146" y="126"/>
                      <a:pt x="147" y="126"/>
                    </a:cubicBezTo>
                    <a:cubicBezTo>
                      <a:pt x="147" y="127"/>
                      <a:pt x="147" y="128"/>
                      <a:pt x="148" y="128"/>
                    </a:cubicBezTo>
                    <a:cubicBezTo>
                      <a:pt x="148" y="128"/>
                      <a:pt x="149" y="128"/>
                      <a:pt x="150" y="128"/>
                    </a:cubicBezTo>
                    <a:cubicBezTo>
                      <a:pt x="151" y="128"/>
                      <a:pt x="152" y="129"/>
                      <a:pt x="153" y="129"/>
                    </a:cubicBezTo>
                    <a:cubicBezTo>
                      <a:pt x="154" y="129"/>
                      <a:pt x="154" y="129"/>
                      <a:pt x="155" y="129"/>
                    </a:cubicBezTo>
                    <a:cubicBezTo>
                      <a:pt x="156" y="129"/>
                      <a:pt x="157" y="130"/>
                      <a:pt x="158" y="130"/>
                    </a:cubicBezTo>
                    <a:cubicBezTo>
                      <a:pt x="146" y="148"/>
                      <a:pt x="128" y="162"/>
                      <a:pt x="107" y="167"/>
                    </a:cubicBezTo>
                    <a:cubicBezTo>
                      <a:pt x="107" y="166"/>
                      <a:pt x="107" y="165"/>
                      <a:pt x="106" y="165"/>
                    </a:cubicBezTo>
                    <a:cubicBezTo>
                      <a:pt x="106" y="163"/>
                      <a:pt x="107" y="162"/>
                      <a:pt x="106" y="160"/>
                    </a:cubicBezTo>
                    <a:cubicBezTo>
                      <a:pt x="106" y="159"/>
                      <a:pt x="106" y="157"/>
                      <a:pt x="105" y="156"/>
                    </a:cubicBezTo>
                    <a:cubicBezTo>
                      <a:pt x="105" y="155"/>
                      <a:pt x="103" y="154"/>
                      <a:pt x="102" y="153"/>
                    </a:cubicBezTo>
                    <a:cubicBezTo>
                      <a:pt x="101" y="153"/>
                      <a:pt x="101" y="153"/>
                      <a:pt x="100" y="152"/>
                    </a:cubicBezTo>
                    <a:cubicBezTo>
                      <a:pt x="98" y="152"/>
                      <a:pt x="95" y="150"/>
                      <a:pt x="95" y="148"/>
                    </a:cubicBezTo>
                    <a:cubicBezTo>
                      <a:pt x="94" y="148"/>
                      <a:pt x="95" y="147"/>
                      <a:pt x="94" y="147"/>
                    </a:cubicBezTo>
                    <a:cubicBezTo>
                      <a:pt x="94" y="147"/>
                      <a:pt x="94" y="146"/>
                      <a:pt x="94" y="146"/>
                    </a:cubicBezTo>
                    <a:lnTo>
                      <a:pt x="94" y="174"/>
                    </a:lnTo>
                    <a:close/>
                    <a:moveTo>
                      <a:pt x="2" y="69"/>
                    </a:moveTo>
                    <a:cubicBezTo>
                      <a:pt x="2" y="71"/>
                      <a:pt x="2" y="72"/>
                      <a:pt x="1" y="74"/>
                    </a:cubicBezTo>
                    <a:cubicBezTo>
                      <a:pt x="1" y="75"/>
                      <a:pt x="1" y="77"/>
                      <a:pt x="1" y="78"/>
                    </a:cubicBezTo>
                    <a:cubicBezTo>
                      <a:pt x="1" y="81"/>
                      <a:pt x="0" y="84"/>
                      <a:pt x="0" y="87"/>
                    </a:cubicBezTo>
                    <a:cubicBezTo>
                      <a:pt x="0" y="90"/>
                      <a:pt x="1" y="93"/>
                      <a:pt x="1" y="96"/>
                    </a:cubicBezTo>
                    <a:cubicBezTo>
                      <a:pt x="1" y="97"/>
                      <a:pt x="1" y="99"/>
                      <a:pt x="1" y="100"/>
                    </a:cubicBezTo>
                    <a:cubicBezTo>
                      <a:pt x="2" y="102"/>
                      <a:pt x="2" y="103"/>
                      <a:pt x="2" y="105"/>
                    </a:cubicBezTo>
                    <a:cubicBezTo>
                      <a:pt x="3" y="106"/>
                      <a:pt x="3" y="107"/>
                      <a:pt x="3" y="109"/>
                    </a:cubicBezTo>
                    <a:cubicBezTo>
                      <a:pt x="4" y="112"/>
                      <a:pt x="5" y="114"/>
                      <a:pt x="6" y="117"/>
                    </a:cubicBezTo>
                    <a:cubicBezTo>
                      <a:pt x="6" y="118"/>
                      <a:pt x="7" y="120"/>
                      <a:pt x="7" y="121"/>
                    </a:cubicBezTo>
                    <a:cubicBezTo>
                      <a:pt x="8" y="122"/>
                      <a:pt x="8" y="123"/>
                      <a:pt x="9" y="125"/>
                    </a:cubicBezTo>
                    <a:cubicBezTo>
                      <a:pt x="9" y="125"/>
                      <a:pt x="10" y="126"/>
                      <a:pt x="10" y="127"/>
                    </a:cubicBezTo>
                    <a:cubicBezTo>
                      <a:pt x="11" y="128"/>
                      <a:pt x="11" y="129"/>
                      <a:pt x="12" y="130"/>
                    </a:cubicBezTo>
                    <a:cubicBezTo>
                      <a:pt x="14" y="134"/>
                      <a:pt x="16" y="137"/>
                      <a:pt x="19" y="141"/>
                    </a:cubicBezTo>
                    <a:cubicBezTo>
                      <a:pt x="20" y="142"/>
                      <a:pt x="22" y="144"/>
                      <a:pt x="23" y="146"/>
                    </a:cubicBezTo>
                    <a:cubicBezTo>
                      <a:pt x="24" y="147"/>
                      <a:pt x="25" y="148"/>
                      <a:pt x="26" y="149"/>
                    </a:cubicBezTo>
                    <a:cubicBezTo>
                      <a:pt x="27" y="150"/>
                      <a:pt x="28" y="150"/>
                      <a:pt x="29" y="151"/>
                    </a:cubicBezTo>
                    <a:cubicBezTo>
                      <a:pt x="34" y="156"/>
                      <a:pt x="39" y="159"/>
                      <a:pt x="44" y="163"/>
                    </a:cubicBezTo>
                    <a:cubicBezTo>
                      <a:pt x="45" y="163"/>
                      <a:pt x="47" y="164"/>
                      <a:pt x="48" y="165"/>
                    </a:cubicBezTo>
                    <a:cubicBezTo>
                      <a:pt x="50" y="166"/>
                      <a:pt x="53" y="167"/>
                      <a:pt x="56" y="168"/>
                    </a:cubicBezTo>
                    <a:cubicBezTo>
                      <a:pt x="57" y="169"/>
                      <a:pt x="58" y="169"/>
                      <a:pt x="60" y="169"/>
                    </a:cubicBezTo>
                    <a:cubicBezTo>
                      <a:pt x="68" y="172"/>
                      <a:pt x="78" y="174"/>
                      <a:pt x="87" y="174"/>
                    </a:cubicBezTo>
                    <a:cubicBezTo>
                      <a:pt x="90" y="174"/>
                      <a:pt x="92" y="174"/>
                      <a:pt x="94" y="174"/>
                    </a:cubicBezTo>
                    <a:cubicBezTo>
                      <a:pt x="94" y="146"/>
                      <a:pt x="94" y="146"/>
                      <a:pt x="94" y="146"/>
                    </a:cubicBezTo>
                    <a:cubicBezTo>
                      <a:pt x="93" y="145"/>
                      <a:pt x="93" y="145"/>
                      <a:pt x="92" y="144"/>
                    </a:cubicBezTo>
                    <a:cubicBezTo>
                      <a:pt x="91" y="143"/>
                      <a:pt x="90" y="140"/>
                      <a:pt x="89" y="139"/>
                    </a:cubicBezTo>
                    <a:cubicBezTo>
                      <a:pt x="89" y="138"/>
                      <a:pt x="88" y="137"/>
                      <a:pt x="87" y="136"/>
                    </a:cubicBezTo>
                    <a:cubicBezTo>
                      <a:pt x="87" y="135"/>
                      <a:pt x="86" y="135"/>
                      <a:pt x="86" y="134"/>
                    </a:cubicBezTo>
                    <a:cubicBezTo>
                      <a:pt x="85" y="133"/>
                      <a:pt x="85" y="132"/>
                      <a:pt x="85" y="132"/>
                    </a:cubicBezTo>
                    <a:cubicBezTo>
                      <a:pt x="85" y="131"/>
                      <a:pt x="87" y="130"/>
                      <a:pt x="87" y="129"/>
                    </a:cubicBezTo>
                    <a:cubicBezTo>
                      <a:pt x="87" y="128"/>
                      <a:pt x="86" y="128"/>
                      <a:pt x="86" y="127"/>
                    </a:cubicBezTo>
                    <a:cubicBezTo>
                      <a:pt x="85" y="126"/>
                      <a:pt x="86" y="125"/>
                      <a:pt x="86" y="124"/>
                    </a:cubicBezTo>
                    <a:cubicBezTo>
                      <a:pt x="87" y="124"/>
                      <a:pt x="87" y="123"/>
                      <a:pt x="87" y="123"/>
                    </a:cubicBezTo>
                    <a:cubicBezTo>
                      <a:pt x="87" y="122"/>
                      <a:pt x="88" y="122"/>
                      <a:pt x="89" y="122"/>
                    </a:cubicBezTo>
                    <a:cubicBezTo>
                      <a:pt x="89" y="121"/>
                      <a:pt x="89" y="121"/>
                      <a:pt x="89" y="120"/>
                    </a:cubicBezTo>
                    <a:cubicBezTo>
                      <a:pt x="90" y="119"/>
                      <a:pt x="91" y="119"/>
                      <a:pt x="91" y="118"/>
                    </a:cubicBezTo>
                    <a:cubicBezTo>
                      <a:pt x="92" y="117"/>
                      <a:pt x="92" y="114"/>
                      <a:pt x="92" y="113"/>
                    </a:cubicBezTo>
                    <a:cubicBezTo>
                      <a:pt x="91" y="112"/>
                      <a:pt x="91" y="111"/>
                      <a:pt x="90" y="111"/>
                    </a:cubicBezTo>
                    <a:cubicBezTo>
                      <a:pt x="90" y="110"/>
                      <a:pt x="90" y="108"/>
                      <a:pt x="89" y="108"/>
                    </a:cubicBezTo>
                    <a:cubicBezTo>
                      <a:pt x="88" y="108"/>
                      <a:pt x="88" y="109"/>
                      <a:pt x="87" y="110"/>
                    </a:cubicBezTo>
                    <a:cubicBezTo>
                      <a:pt x="87" y="110"/>
                      <a:pt x="87" y="111"/>
                      <a:pt x="86" y="111"/>
                    </a:cubicBezTo>
                    <a:cubicBezTo>
                      <a:pt x="85" y="112"/>
                      <a:pt x="85" y="110"/>
                      <a:pt x="84" y="110"/>
                    </a:cubicBezTo>
                    <a:cubicBezTo>
                      <a:pt x="83" y="110"/>
                      <a:pt x="82" y="110"/>
                      <a:pt x="82" y="110"/>
                    </a:cubicBezTo>
                    <a:cubicBezTo>
                      <a:pt x="81" y="109"/>
                      <a:pt x="81" y="108"/>
                      <a:pt x="80" y="107"/>
                    </a:cubicBezTo>
                    <a:cubicBezTo>
                      <a:pt x="79" y="107"/>
                      <a:pt x="78" y="107"/>
                      <a:pt x="78" y="106"/>
                    </a:cubicBezTo>
                    <a:cubicBezTo>
                      <a:pt x="78" y="106"/>
                      <a:pt x="78" y="105"/>
                      <a:pt x="78" y="105"/>
                    </a:cubicBezTo>
                    <a:cubicBezTo>
                      <a:pt x="77" y="104"/>
                      <a:pt x="76" y="102"/>
                      <a:pt x="75" y="101"/>
                    </a:cubicBezTo>
                    <a:cubicBezTo>
                      <a:pt x="74" y="101"/>
                      <a:pt x="73" y="101"/>
                      <a:pt x="72" y="101"/>
                    </a:cubicBezTo>
                    <a:cubicBezTo>
                      <a:pt x="71" y="100"/>
                      <a:pt x="71" y="100"/>
                      <a:pt x="70" y="100"/>
                    </a:cubicBezTo>
                    <a:cubicBezTo>
                      <a:pt x="70" y="100"/>
                      <a:pt x="69" y="100"/>
                      <a:pt x="69" y="100"/>
                    </a:cubicBezTo>
                    <a:cubicBezTo>
                      <a:pt x="67" y="99"/>
                      <a:pt x="66" y="96"/>
                      <a:pt x="64" y="96"/>
                    </a:cubicBezTo>
                    <a:cubicBezTo>
                      <a:pt x="63" y="96"/>
                      <a:pt x="62" y="97"/>
                      <a:pt x="61" y="97"/>
                    </a:cubicBezTo>
                    <a:cubicBezTo>
                      <a:pt x="60" y="97"/>
                      <a:pt x="58" y="96"/>
                      <a:pt x="57" y="96"/>
                    </a:cubicBezTo>
                    <a:cubicBezTo>
                      <a:pt x="56" y="95"/>
                      <a:pt x="55" y="95"/>
                      <a:pt x="54" y="94"/>
                    </a:cubicBezTo>
                    <a:cubicBezTo>
                      <a:pt x="53" y="94"/>
                      <a:pt x="53" y="93"/>
                      <a:pt x="52" y="93"/>
                    </a:cubicBezTo>
                    <a:cubicBezTo>
                      <a:pt x="52" y="93"/>
                      <a:pt x="51" y="93"/>
                      <a:pt x="50" y="92"/>
                    </a:cubicBezTo>
                    <a:cubicBezTo>
                      <a:pt x="50" y="92"/>
                      <a:pt x="49" y="92"/>
                      <a:pt x="48" y="91"/>
                    </a:cubicBezTo>
                    <a:cubicBezTo>
                      <a:pt x="48" y="90"/>
                      <a:pt x="47" y="90"/>
                      <a:pt x="47" y="89"/>
                    </a:cubicBezTo>
                    <a:cubicBezTo>
                      <a:pt x="47" y="88"/>
                      <a:pt x="48" y="88"/>
                      <a:pt x="48" y="87"/>
                    </a:cubicBezTo>
                    <a:cubicBezTo>
                      <a:pt x="48" y="85"/>
                      <a:pt x="46" y="83"/>
                      <a:pt x="45" y="82"/>
                    </a:cubicBezTo>
                    <a:cubicBezTo>
                      <a:pt x="44" y="81"/>
                      <a:pt x="44" y="80"/>
                      <a:pt x="43" y="79"/>
                    </a:cubicBezTo>
                    <a:cubicBezTo>
                      <a:pt x="43" y="79"/>
                      <a:pt x="43" y="79"/>
                      <a:pt x="43" y="78"/>
                    </a:cubicBezTo>
                    <a:cubicBezTo>
                      <a:pt x="42" y="77"/>
                      <a:pt x="42" y="77"/>
                      <a:pt x="41" y="76"/>
                    </a:cubicBezTo>
                    <a:cubicBezTo>
                      <a:pt x="41" y="75"/>
                      <a:pt x="39" y="74"/>
                      <a:pt x="39" y="73"/>
                    </a:cubicBezTo>
                    <a:cubicBezTo>
                      <a:pt x="39" y="72"/>
                      <a:pt x="40" y="71"/>
                      <a:pt x="39" y="70"/>
                    </a:cubicBezTo>
                    <a:cubicBezTo>
                      <a:pt x="39" y="69"/>
                      <a:pt x="36" y="69"/>
                      <a:pt x="37" y="72"/>
                    </a:cubicBezTo>
                    <a:cubicBezTo>
                      <a:pt x="37" y="72"/>
                      <a:pt x="38" y="73"/>
                      <a:pt x="38" y="74"/>
                    </a:cubicBezTo>
                    <a:cubicBezTo>
                      <a:pt x="38" y="74"/>
                      <a:pt x="38" y="75"/>
                      <a:pt x="38" y="76"/>
                    </a:cubicBezTo>
                    <a:cubicBezTo>
                      <a:pt x="39" y="76"/>
                      <a:pt x="39" y="77"/>
                      <a:pt x="40" y="78"/>
                    </a:cubicBezTo>
                    <a:cubicBezTo>
                      <a:pt x="40" y="79"/>
                      <a:pt x="40" y="81"/>
                      <a:pt x="40" y="81"/>
                    </a:cubicBezTo>
                    <a:cubicBezTo>
                      <a:pt x="41" y="82"/>
                      <a:pt x="42" y="83"/>
                      <a:pt x="41" y="84"/>
                    </a:cubicBezTo>
                    <a:cubicBezTo>
                      <a:pt x="40" y="84"/>
                      <a:pt x="40" y="83"/>
                      <a:pt x="39" y="82"/>
                    </a:cubicBezTo>
                    <a:cubicBezTo>
                      <a:pt x="39" y="82"/>
                      <a:pt x="38" y="82"/>
                      <a:pt x="38" y="81"/>
                    </a:cubicBezTo>
                    <a:cubicBezTo>
                      <a:pt x="38" y="80"/>
                      <a:pt x="38" y="80"/>
                      <a:pt x="38" y="79"/>
                    </a:cubicBezTo>
                    <a:cubicBezTo>
                      <a:pt x="38" y="78"/>
                      <a:pt x="35" y="78"/>
                      <a:pt x="35" y="76"/>
                    </a:cubicBezTo>
                    <a:cubicBezTo>
                      <a:pt x="35" y="75"/>
                      <a:pt x="36" y="75"/>
                      <a:pt x="36" y="74"/>
                    </a:cubicBezTo>
                    <a:cubicBezTo>
                      <a:pt x="36" y="74"/>
                      <a:pt x="35" y="73"/>
                      <a:pt x="35" y="72"/>
                    </a:cubicBezTo>
                    <a:cubicBezTo>
                      <a:pt x="34" y="71"/>
                      <a:pt x="34" y="70"/>
                      <a:pt x="34" y="69"/>
                    </a:cubicBezTo>
                    <a:cubicBezTo>
                      <a:pt x="34" y="68"/>
                      <a:pt x="34" y="67"/>
                      <a:pt x="34" y="67"/>
                    </a:cubicBezTo>
                    <a:cubicBezTo>
                      <a:pt x="34" y="66"/>
                      <a:pt x="33" y="65"/>
                      <a:pt x="32" y="65"/>
                    </a:cubicBezTo>
                    <a:cubicBezTo>
                      <a:pt x="31" y="64"/>
                      <a:pt x="31" y="64"/>
                      <a:pt x="30" y="64"/>
                    </a:cubicBezTo>
                    <a:cubicBezTo>
                      <a:pt x="30" y="63"/>
                      <a:pt x="30" y="62"/>
                      <a:pt x="30" y="61"/>
                    </a:cubicBezTo>
                    <a:cubicBezTo>
                      <a:pt x="30" y="60"/>
                      <a:pt x="30" y="59"/>
                      <a:pt x="30" y="58"/>
                    </a:cubicBezTo>
                    <a:cubicBezTo>
                      <a:pt x="30" y="57"/>
                      <a:pt x="29" y="55"/>
                      <a:pt x="30" y="54"/>
                    </a:cubicBezTo>
                    <a:cubicBezTo>
                      <a:pt x="30" y="53"/>
                      <a:pt x="31" y="53"/>
                      <a:pt x="31" y="52"/>
                    </a:cubicBezTo>
                    <a:cubicBezTo>
                      <a:pt x="32" y="51"/>
                      <a:pt x="32" y="50"/>
                      <a:pt x="32" y="50"/>
                    </a:cubicBezTo>
                    <a:cubicBezTo>
                      <a:pt x="33" y="49"/>
                      <a:pt x="34" y="47"/>
                      <a:pt x="35" y="46"/>
                    </a:cubicBezTo>
                    <a:cubicBezTo>
                      <a:pt x="36" y="45"/>
                      <a:pt x="37" y="44"/>
                      <a:pt x="38" y="42"/>
                    </a:cubicBezTo>
                    <a:cubicBezTo>
                      <a:pt x="38" y="42"/>
                      <a:pt x="39" y="41"/>
                      <a:pt x="39" y="40"/>
                    </a:cubicBezTo>
                    <a:cubicBezTo>
                      <a:pt x="39" y="39"/>
                      <a:pt x="37" y="38"/>
                      <a:pt x="37" y="37"/>
                    </a:cubicBezTo>
                    <a:cubicBezTo>
                      <a:pt x="37" y="37"/>
                      <a:pt x="38" y="37"/>
                      <a:pt x="38" y="36"/>
                    </a:cubicBezTo>
                    <a:cubicBezTo>
                      <a:pt x="39" y="36"/>
                      <a:pt x="39" y="35"/>
                      <a:pt x="39" y="34"/>
                    </a:cubicBezTo>
                    <a:cubicBezTo>
                      <a:pt x="39" y="33"/>
                      <a:pt x="38" y="32"/>
                      <a:pt x="38" y="31"/>
                    </a:cubicBezTo>
                    <a:cubicBezTo>
                      <a:pt x="39" y="31"/>
                      <a:pt x="40" y="30"/>
                      <a:pt x="39" y="29"/>
                    </a:cubicBezTo>
                    <a:cubicBezTo>
                      <a:pt x="39" y="28"/>
                      <a:pt x="37" y="30"/>
                      <a:pt x="37" y="29"/>
                    </a:cubicBezTo>
                    <a:cubicBezTo>
                      <a:pt x="36" y="29"/>
                      <a:pt x="37" y="28"/>
                      <a:pt x="37" y="27"/>
                    </a:cubicBezTo>
                    <a:cubicBezTo>
                      <a:pt x="37" y="27"/>
                      <a:pt x="37" y="26"/>
                      <a:pt x="37" y="26"/>
                    </a:cubicBezTo>
                    <a:cubicBezTo>
                      <a:pt x="37" y="26"/>
                      <a:pt x="38" y="25"/>
                      <a:pt x="37" y="25"/>
                    </a:cubicBezTo>
                    <a:cubicBezTo>
                      <a:pt x="37" y="24"/>
                      <a:pt x="37" y="23"/>
                      <a:pt x="36" y="23"/>
                    </a:cubicBezTo>
                    <a:cubicBezTo>
                      <a:pt x="47" y="14"/>
                      <a:pt x="59" y="8"/>
                      <a:pt x="73" y="6"/>
                    </a:cubicBezTo>
                    <a:cubicBezTo>
                      <a:pt x="73" y="6"/>
                      <a:pt x="73" y="6"/>
                      <a:pt x="73" y="6"/>
                    </a:cubicBezTo>
                    <a:cubicBezTo>
                      <a:pt x="73" y="6"/>
                      <a:pt x="73" y="7"/>
                      <a:pt x="73" y="7"/>
                    </a:cubicBezTo>
                    <a:cubicBezTo>
                      <a:pt x="74" y="6"/>
                      <a:pt x="75" y="7"/>
                      <a:pt x="76" y="7"/>
                    </a:cubicBezTo>
                    <a:cubicBezTo>
                      <a:pt x="77" y="7"/>
                      <a:pt x="78" y="6"/>
                      <a:pt x="79" y="6"/>
                    </a:cubicBezTo>
                    <a:cubicBezTo>
                      <a:pt x="80" y="7"/>
                      <a:pt x="83" y="8"/>
                      <a:pt x="84" y="7"/>
                    </a:cubicBezTo>
                    <a:cubicBezTo>
                      <a:pt x="84" y="7"/>
                      <a:pt x="84" y="7"/>
                      <a:pt x="85" y="6"/>
                    </a:cubicBezTo>
                    <a:cubicBezTo>
                      <a:pt x="85" y="6"/>
                      <a:pt x="85" y="5"/>
                      <a:pt x="85" y="5"/>
                    </a:cubicBezTo>
                    <a:cubicBezTo>
                      <a:pt x="86" y="5"/>
                      <a:pt x="87" y="5"/>
                      <a:pt x="87" y="5"/>
                    </a:cubicBezTo>
                    <a:cubicBezTo>
                      <a:pt x="90" y="5"/>
                      <a:pt x="92" y="5"/>
                      <a:pt x="94" y="5"/>
                    </a:cubicBezTo>
                    <a:cubicBezTo>
                      <a:pt x="94" y="0"/>
                      <a:pt x="94" y="0"/>
                      <a:pt x="94" y="0"/>
                    </a:cubicBezTo>
                    <a:cubicBezTo>
                      <a:pt x="92" y="0"/>
                      <a:pt x="91" y="0"/>
                      <a:pt x="89" y="0"/>
                    </a:cubicBezTo>
                    <a:cubicBezTo>
                      <a:pt x="89" y="0"/>
                      <a:pt x="88" y="0"/>
                      <a:pt x="87" y="0"/>
                    </a:cubicBezTo>
                    <a:cubicBezTo>
                      <a:pt x="87" y="0"/>
                      <a:pt x="86" y="0"/>
                      <a:pt x="85" y="0"/>
                    </a:cubicBezTo>
                    <a:cubicBezTo>
                      <a:pt x="76" y="0"/>
                      <a:pt x="68" y="2"/>
                      <a:pt x="60" y="5"/>
                    </a:cubicBezTo>
                    <a:cubicBezTo>
                      <a:pt x="58" y="5"/>
                      <a:pt x="57" y="5"/>
                      <a:pt x="56" y="6"/>
                    </a:cubicBezTo>
                    <a:cubicBezTo>
                      <a:pt x="55" y="6"/>
                      <a:pt x="55" y="6"/>
                      <a:pt x="54" y="7"/>
                    </a:cubicBezTo>
                    <a:cubicBezTo>
                      <a:pt x="53" y="7"/>
                      <a:pt x="53" y="7"/>
                      <a:pt x="52" y="8"/>
                    </a:cubicBezTo>
                    <a:cubicBezTo>
                      <a:pt x="50" y="8"/>
                      <a:pt x="49" y="9"/>
                      <a:pt x="48" y="10"/>
                    </a:cubicBezTo>
                    <a:cubicBezTo>
                      <a:pt x="47" y="10"/>
                      <a:pt x="45" y="11"/>
                      <a:pt x="44" y="12"/>
                    </a:cubicBezTo>
                    <a:cubicBezTo>
                      <a:pt x="39" y="14"/>
                      <a:pt x="35" y="18"/>
                      <a:pt x="30" y="21"/>
                    </a:cubicBezTo>
                    <a:cubicBezTo>
                      <a:pt x="30" y="22"/>
                      <a:pt x="29" y="22"/>
                      <a:pt x="29" y="23"/>
                    </a:cubicBezTo>
                    <a:cubicBezTo>
                      <a:pt x="28" y="24"/>
                      <a:pt x="27" y="24"/>
                      <a:pt x="26" y="25"/>
                    </a:cubicBezTo>
                    <a:cubicBezTo>
                      <a:pt x="25" y="26"/>
                      <a:pt x="24" y="27"/>
                      <a:pt x="23" y="28"/>
                    </a:cubicBezTo>
                    <a:cubicBezTo>
                      <a:pt x="22" y="30"/>
                      <a:pt x="20" y="32"/>
                      <a:pt x="19" y="33"/>
                    </a:cubicBezTo>
                    <a:cubicBezTo>
                      <a:pt x="16" y="37"/>
                      <a:pt x="14" y="40"/>
                      <a:pt x="12" y="44"/>
                    </a:cubicBezTo>
                    <a:cubicBezTo>
                      <a:pt x="11" y="45"/>
                      <a:pt x="11" y="46"/>
                      <a:pt x="10" y="47"/>
                    </a:cubicBezTo>
                    <a:cubicBezTo>
                      <a:pt x="10" y="48"/>
                      <a:pt x="9" y="49"/>
                      <a:pt x="9" y="49"/>
                    </a:cubicBezTo>
                    <a:cubicBezTo>
                      <a:pt x="8" y="51"/>
                      <a:pt x="7" y="53"/>
                      <a:pt x="6" y="55"/>
                    </a:cubicBezTo>
                    <a:cubicBezTo>
                      <a:pt x="6" y="56"/>
                      <a:pt x="6" y="56"/>
                      <a:pt x="6" y="57"/>
                    </a:cubicBezTo>
                    <a:cubicBezTo>
                      <a:pt x="5" y="60"/>
                      <a:pt x="4" y="62"/>
                      <a:pt x="3" y="65"/>
                    </a:cubicBezTo>
                    <a:cubicBezTo>
                      <a:pt x="3" y="67"/>
                      <a:pt x="3" y="68"/>
                      <a:pt x="2" y="69"/>
                    </a:cubicBezTo>
                    <a:close/>
                    <a:moveTo>
                      <a:pt x="94" y="68"/>
                    </a:moveTo>
                    <a:cubicBezTo>
                      <a:pt x="94" y="109"/>
                      <a:pt x="94" y="109"/>
                      <a:pt x="94" y="109"/>
                    </a:cubicBezTo>
                    <a:cubicBezTo>
                      <a:pt x="93" y="109"/>
                      <a:pt x="93" y="109"/>
                      <a:pt x="93" y="109"/>
                    </a:cubicBezTo>
                    <a:cubicBezTo>
                      <a:pt x="92" y="109"/>
                      <a:pt x="91" y="108"/>
                      <a:pt x="90" y="108"/>
                    </a:cubicBezTo>
                    <a:cubicBezTo>
                      <a:pt x="88" y="107"/>
                      <a:pt x="87" y="109"/>
                      <a:pt x="85" y="109"/>
                    </a:cubicBezTo>
                    <a:cubicBezTo>
                      <a:pt x="84" y="109"/>
                      <a:pt x="81" y="106"/>
                      <a:pt x="81" y="104"/>
                    </a:cubicBezTo>
                    <a:cubicBezTo>
                      <a:pt x="82" y="103"/>
                      <a:pt x="82" y="102"/>
                      <a:pt x="82" y="101"/>
                    </a:cubicBezTo>
                    <a:cubicBezTo>
                      <a:pt x="82" y="100"/>
                      <a:pt x="83" y="99"/>
                      <a:pt x="83" y="98"/>
                    </a:cubicBezTo>
                    <a:cubicBezTo>
                      <a:pt x="83" y="97"/>
                      <a:pt x="81" y="96"/>
                      <a:pt x="81" y="96"/>
                    </a:cubicBezTo>
                    <a:cubicBezTo>
                      <a:pt x="79" y="96"/>
                      <a:pt x="76" y="97"/>
                      <a:pt x="74" y="96"/>
                    </a:cubicBezTo>
                    <a:cubicBezTo>
                      <a:pt x="74" y="96"/>
                      <a:pt x="75" y="95"/>
                      <a:pt x="75" y="95"/>
                    </a:cubicBezTo>
                    <a:cubicBezTo>
                      <a:pt x="75" y="94"/>
                      <a:pt x="75" y="94"/>
                      <a:pt x="75" y="93"/>
                    </a:cubicBezTo>
                    <a:cubicBezTo>
                      <a:pt x="76" y="93"/>
                      <a:pt x="76" y="92"/>
                      <a:pt x="76" y="92"/>
                    </a:cubicBezTo>
                    <a:cubicBezTo>
                      <a:pt x="77" y="91"/>
                      <a:pt x="77" y="90"/>
                      <a:pt x="77" y="90"/>
                    </a:cubicBezTo>
                    <a:cubicBezTo>
                      <a:pt x="77" y="89"/>
                      <a:pt x="78" y="89"/>
                      <a:pt x="78" y="88"/>
                    </a:cubicBezTo>
                    <a:cubicBezTo>
                      <a:pt x="78" y="88"/>
                      <a:pt x="78" y="87"/>
                      <a:pt x="77" y="87"/>
                    </a:cubicBezTo>
                    <a:cubicBezTo>
                      <a:pt x="75" y="87"/>
                      <a:pt x="74" y="87"/>
                      <a:pt x="74" y="87"/>
                    </a:cubicBezTo>
                    <a:cubicBezTo>
                      <a:pt x="72" y="88"/>
                      <a:pt x="72" y="91"/>
                      <a:pt x="70" y="91"/>
                    </a:cubicBezTo>
                    <a:cubicBezTo>
                      <a:pt x="69" y="92"/>
                      <a:pt x="68" y="92"/>
                      <a:pt x="67" y="92"/>
                    </a:cubicBezTo>
                    <a:cubicBezTo>
                      <a:pt x="67" y="92"/>
                      <a:pt x="66" y="92"/>
                      <a:pt x="65" y="92"/>
                    </a:cubicBezTo>
                    <a:cubicBezTo>
                      <a:pt x="65" y="92"/>
                      <a:pt x="63" y="91"/>
                      <a:pt x="63" y="91"/>
                    </a:cubicBezTo>
                    <a:cubicBezTo>
                      <a:pt x="62" y="90"/>
                      <a:pt x="61" y="88"/>
                      <a:pt x="61" y="88"/>
                    </a:cubicBezTo>
                    <a:cubicBezTo>
                      <a:pt x="60" y="85"/>
                      <a:pt x="61" y="82"/>
                      <a:pt x="62" y="81"/>
                    </a:cubicBezTo>
                    <a:cubicBezTo>
                      <a:pt x="62" y="80"/>
                      <a:pt x="63" y="80"/>
                      <a:pt x="63" y="79"/>
                    </a:cubicBezTo>
                    <a:cubicBezTo>
                      <a:pt x="63" y="79"/>
                      <a:pt x="63" y="78"/>
                      <a:pt x="63" y="77"/>
                    </a:cubicBezTo>
                    <a:cubicBezTo>
                      <a:pt x="64" y="76"/>
                      <a:pt x="65" y="75"/>
                      <a:pt x="66" y="74"/>
                    </a:cubicBezTo>
                    <a:cubicBezTo>
                      <a:pt x="68" y="74"/>
                      <a:pt x="69" y="72"/>
                      <a:pt x="71" y="72"/>
                    </a:cubicBezTo>
                    <a:cubicBezTo>
                      <a:pt x="71" y="72"/>
                      <a:pt x="73" y="73"/>
                      <a:pt x="73" y="73"/>
                    </a:cubicBezTo>
                    <a:cubicBezTo>
                      <a:pt x="74" y="73"/>
                      <a:pt x="75" y="73"/>
                      <a:pt x="75" y="73"/>
                    </a:cubicBezTo>
                    <a:cubicBezTo>
                      <a:pt x="77" y="73"/>
                      <a:pt x="77" y="72"/>
                      <a:pt x="79" y="71"/>
                    </a:cubicBezTo>
                    <a:cubicBezTo>
                      <a:pt x="80" y="72"/>
                      <a:pt x="81" y="71"/>
                      <a:pt x="82" y="71"/>
                    </a:cubicBezTo>
                    <a:cubicBezTo>
                      <a:pt x="83" y="71"/>
                      <a:pt x="84" y="72"/>
                      <a:pt x="85" y="72"/>
                    </a:cubicBezTo>
                    <a:cubicBezTo>
                      <a:pt x="85" y="72"/>
                      <a:pt x="86" y="72"/>
                      <a:pt x="86" y="72"/>
                    </a:cubicBezTo>
                    <a:cubicBezTo>
                      <a:pt x="87" y="72"/>
                      <a:pt x="88" y="73"/>
                      <a:pt x="88" y="74"/>
                    </a:cubicBezTo>
                    <a:cubicBezTo>
                      <a:pt x="88" y="75"/>
                      <a:pt x="87" y="76"/>
                      <a:pt x="88" y="76"/>
                    </a:cubicBezTo>
                    <a:cubicBezTo>
                      <a:pt x="88" y="77"/>
                      <a:pt x="90" y="78"/>
                      <a:pt x="91" y="78"/>
                    </a:cubicBezTo>
                    <a:cubicBezTo>
                      <a:pt x="92" y="77"/>
                      <a:pt x="91" y="76"/>
                      <a:pt x="91" y="75"/>
                    </a:cubicBezTo>
                    <a:cubicBezTo>
                      <a:pt x="91" y="75"/>
                      <a:pt x="91" y="74"/>
                      <a:pt x="91" y="74"/>
                    </a:cubicBezTo>
                    <a:cubicBezTo>
                      <a:pt x="91" y="73"/>
                      <a:pt x="91" y="73"/>
                      <a:pt x="91" y="72"/>
                    </a:cubicBezTo>
                    <a:cubicBezTo>
                      <a:pt x="91" y="70"/>
                      <a:pt x="92" y="69"/>
                      <a:pt x="94" y="68"/>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nvGrpSpPr>
              <p:cNvPr id="182" name="Group 181"/>
              <p:cNvGrpSpPr/>
              <p:nvPr/>
            </p:nvGrpSpPr>
            <p:grpSpPr>
              <a:xfrm>
                <a:off x="7738556" y="5079781"/>
                <a:ext cx="565441" cy="565441"/>
                <a:chOff x="7738556" y="5232073"/>
                <a:chExt cx="565441" cy="565441"/>
              </a:xfrm>
            </p:grpSpPr>
            <p:sp>
              <p:nvSpPr>
                <p:cNvPr id="201" name="Oval 458"/>
                <p:cNvSpPr>
                  <a:spLocks noChangeArrowheads="1"/>
                </p:cNvSpPr>
                <p:nvPr/>
              </p:nvSpPr>
              <p:spPr bwMode="auto">
                <a:xfrm>
                  <a:off x="7738556" y="5232073"/>
                  <a:ext cx="565441" cy="565441"/>
                </a:xfrm>
                <a:prstGeom prst="ellipse">
                  <a:avLst/>
                </a:prstGeom>
                <a:solidFill>
                  <a:srgbClr val="BE0F34"/>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02" name="Freeform 459"/>
                <p:cNvSpPr>
                  <a:spLocks noEditPoints="1"/>
                </p:cNvSpPr>
                <p:nvPr/>
              </p:nvSpPr>
              <p:spPr bwMode="auto">
                <a:xfrm>
                  <a:off x="7906126" y="5328852"/>
                  <a:ext cx="230298" cy="370986"/>
                </a:xfrm>
                <a:custGeom>
                  <a:avLst/>
                  <a:gdLst>
                    <a:gd name="T0" fmla="*/ 257 w 257"/>
                    <a:gd name="T1" fmla="*/ 414 h 414"/>
                    <a:gd name="T2" fmla="*/ 229 w 257"/>
                    <a:gd name="T3" fmla="*/ 7 h 414"/>
                    <a:gd name="T4" fmla="*/ 205 w 257"/>
                    <a:gd name="T5" fmla="*/ 0 h 414"/>
                    <a:gd name="T6" fmla="*/ 229 w 257"/>
                    <a:gd name="T7" fmla="*/ 33 h 414"/>
                    <a:gd name="T8" fmla="*/ 229 w 257"/>
                    <a:gd name="T9" fmla="*/ 268 h 414"/>
                    <a:gd name="T10" fmla="*/ 205 w 257"/>
                    <a:gd name="T11" fmla="*/ 296 h 414"/>
                    <a:gd name="T12" fmla="*/ 229 w 257"/>
                    <a:gd name="T13" fmla="*/ 329 h 414"/>
                    <a:gd name="T14" fmla="*/ 205 w 257"/>
                    <a:gd name="T15" fmla="*/ 329 h 414"/>
                    <a:gd name="T16" fmla="*/ 229 w 257"/>
                    <a:gd name="T17" fmla="*/ 353 h 414"/>
                    <a:gd name="T18" fmla="*/ 229 w 257"/>
                    <a:gd name="T19" fmla="*/ 386 h 414"/>
                    <a:gd name="T20" fmla="*/ 205 w 257"/>
                    <a:gd name="T21" fmla="*/ 414 h 414"/>
                    <a:gd name="T22" fmla="*/ 179 w 257"/>
                    <a:gd name="T23" fmla="*/ 7 h 414"/>
                    <a:gd name="T24" fmla="*/ 127 w 257"/>
                    <a:gd name="T25" fmla="*/ 33 h 414"/>
                    <a:gd name="T26" fmla="*/ 205 w 257"/>
                    <a:gd name="T27" fmla="*/ 0 h 414"/>
                    <a:gd name="T28" fmla="*/ 179 w 257"/>
                    <a:gd name="T29" fmla="*/ 0 h 414"/>
                    <a:gd name="T30" fmla="*/ 205 w 257"/>
                    <a:gd name="T31" fmla="*/ 414 h 414"/>
                    <a:gd name="T32" fmla="*/ 179 w 257"/>
                    <a:gd name="T33" fmla="*/ 386 h 414"/>
                    <a:gd name="T34" fmla="*/ 205 w 257"/>
                    <a:gd name="T35" fmla="*/ 353 h 414"/>
                    <a:gd name="T36" fmla="*/ 179 w 257"/>
                    <a:gd name="T37" fmla="*/ 329 h 414"/>
                    <a:gd name="T38" fmla="*/ 205 w 257"/>
                    <a:gd name="T39" fmla="*/ 296 h 414"/>
                    <a:gd name="T40" fmla="*/ 127 w 257"/>
                    <a:gd name="T41" fmla="*/ 268 h 414"/>
                    <a:gd name="T42" fmla="*/ 153 w 257"/>
                    <a:gd name="T43" fmla="*/ 296 h 414"/>
                    <a:gd name="T44" fmla="*/ 153 w 257"/>
                    <a:gd name="T45" fmla="*/ 329 h 414"/>
                    <a:gd name="T46" fmla="*/ 127 w 257"/>
                    <a:gd name="T47" fmla="*/ 353 h 414"/>
                    <a:gd name="T48" fmla="*/ 153 w 257"/>
                    <a:gd name="T49" fmla="*/ 386 h 414"/>
                    <a:gd name="T50" fmla="*/ 127 w 257"/>
                    <a:gd name="T51" fmla="*/ 386 h 414"/>
                    <a:gd name="T52" fmla="*/ 127 w 257"/>
                    <a:gd name="T53" fmla="*/ 7 h 414"/>
                    <a:gd name="T54" fmla="*/ 52 w 257"/>
                    <a:gd name="T55" fmla="*/ 33 h 414"/>
                    <a:gd name="T56" fmla="*/ 127 w 257"/>
                    <a:gd name="T57" fmla="*/ 7 h 414"/>
                    <a:gd name="T58" fmla="*/ 52 w 257"/>
                    <a:gd name="T59" fmla="*/ 414 h 414"/>
                    <a:gd name="T60" fmla="*/ 127 w 257"/>
                    <a:gd name="T61" fmla="*/ 386 h 414"/>
                    <a:gd name="T62" fmla="*/ 104 w 257"/>
                    <a:gd name="T63" fmla="*/ 353 h 414"/>
                    <a:gd name="T64" fmla="*/ 127 w 257"/>
                    <a:gd name="T65" fmla="*/ 329 h 414"/>
                    <a:gd name="T66" fmla="*/ 104 w 257"/>
                    <a:gd name="T67" fmla="*/ 296 h 414"/>
                    <a:gd name="T68" fmla="*/ 127 w 257"/>
                    <a:gd name="T69" fmla="*/ 268 h 414"/>
                    <a:gd name="T70" fmla="*/ 52 w 257"/>
                    <a:gd name="T71" fmla="*/ 296 h 414"/>
                    <a:gd name="T72" fmla="*/ 78 w 257"/>
                    <a:gd name="T73" fmla="*/ 329 h 414"/>
                    <a:gd name="T74" fmla="*/ 52 w 257"/>
                    <a:gd name="T75" fmla="*/ 329 h 414"/>
                    <a:gd name="T76" fmla="*/ 78 w 257"/>
                    <a:gd name="T77" fmla="*/ 353 h 414"/>
                    <a:gd name="T78" fmla="*/ 78 w 257"/>
                    <a:gd name="T79" fmla="*/ 386 h 414"/>
                    <a:gd name="T80" fmla="*/ 52 w 257"/>
                    <a:gd name="T81" fmla="*/ 414 h 414"/>
                    <a:gd name="T82" fmla="*/ 0 w 257"/>
                    <a:gd name="T83" fmla="*/ 7 h 414"/>
                    <a:gd name="T84" fmla="*/ 52 w 257"/>
                    <a:gd name="T85" fmla="*/ 414 h 414"/>
                    <a:gd name="T86" fmla="*/ 28 w 257"/>
                    <a:gd name="T87" fmla="*/ 386 h 414"/>
                    <a:gd name="T88" fmla="*/ 52 w 257"/>
                    <a:gd name="T89" fmla="*/ 353 h 414"/>
                    <a:gd name="T90" fmla="*/ 28 w 257"/>
                    <a:gd name="T91" fmla="*/ 329 h 414"/>
                    <a:gd name="T92" fmla="*/ 52 w 257"/>
                    <a:gd name="T93" fmla="*/ 296 h 414"/>
                    <a:gd name="T94" fmla="*/ 28 w 257"/>
                    <a:gd name="T95" fmla="*/ 268 h 414"/>
                    <a:gd name="T96" fmla="*/ 52 w 257"/>
                    <a:gd name="T97" fmla="*/ 3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7" h="414">
                      <a:moveTo>
                        <a:pt x="205" y="414"/>
                      </a:moveTo>
                      <a:lnTo>
                        <a:pt x="257" y="414"/>
                      </a:lnTo>
                      <a:lnTo>
                        <a:pt x="257" y="7"/>
                      </a:lnTo>
                      <a:lnTo>
                        <a:pt x="229" y="7"/>
                      </a:lnTo>
                      <a:lnTo>
                        <a:pt x="229" y="0"/>
                      </a:lnTo>
                      <a:lnTo>
                        <a:pt x="205" y="0"/>
                      </a:lnTo>
                      <a:lnTo>
                        <a:pt x="205" y="33"/>
                      </a:lnTo>
                      <a:lnTo>
                        <a:pt x="229" y="33"/>
                      </a:lnTo>
                      <a:lnTo>
                        <a:pt x="229" y="268"/>
                      </a:lnTo>
                      <a:lnTo>
                        <a:pt x="229" y="268"/>
                      </a:lnTo>
                      <a:lnTo>
                        <a:pt x="205" y="268"/>
                      </a:lnTo>
                      <a:lnTo>
                        <a:pt x="205" y="296"/>
                      </a:lnTo>
                      <a:lnTo>
                        <a:pt x="229" y="296"/>
                      </a:lnTo>
                      <a:lnTo>
                        <a:pt x="229" y="329"/>
                      </a:lnTo>
                      <a:lnTo>
                        <a:pt x="229" y="329"/>
                      </a:lnTo>
                      <a:lnTo>
                        <a:pt x="205" y="329"/>
                      </a:lnTo>
                      <a:lnTo>
                        <a:pt x="205" y="353"/>
                      </a:lnTo>
                      <a:lnTo>
                        <a:pt x="229" y="353"/>
                      </a:lnTo>
                      <a:lnTo>
                        <a:pt x="229" y="386"/>
                      </a:lnTo>
                      <a:lnTo>
                        <a:pt x="229" y="386"/>
                      </a:lnTo>
                      <a:lnTo>
                        <a:pt x="205" y="386"/>
                      </a:lnTo>
                      <a:lnTo>
                        <a:pt x="205" y="414"/>
                      </a:lnTo>
                      <a:close/>
                      <a:moveTo>
                        <a:pt x="179" y="0"/>
                      </a:moveTo>
                      <a:lnTo>
                        <a:pt x="179" y="7"/>
                      </a:lnTo>
                      <a:lnTo>
                        <a:pt x="127" y="7"/>
                      </a:lnTo>
                      <a:lnTo>
                        <a:pt x="127" y="33"/>
                      </a:lnTo>
                      <a:lnTo>
                        <a:pt x="205" y="33"/>
                      </a:lnTo>
                      <a:lnTo>
                        <a:pt x="205" y="0"/>
                      </a:lnTo>
                      <a:lnTo>
                        <a:pt x="179" y="0"/>
                      </a:lnTo>
                      <a:lnTo>
                        <a:pt x="179" y="0"/>
                      </a:lnTo>
                      <a:close/>
                      <a:moveTo>
                        <a:pt x="127" y="414"/>
                      </a:moveTo>
                      <a:lnTo>
                        <a:pt x="205" y="414"/>
                      </a:lnTo>
                      <a:lnTo>
                        <a:pt x="205" y="386"/>
                      </a:lnTo>
                      <a:lnTo>
                        <a:pt x="179" y="386"/>
                      </a:lnTo>
                      <a:lnTo>
                        <a:pt x="179" y="353"/>
                      </a:lnTo>
                      <a:lnTo>
                        <a:pt x="205" y="353"/>
                      </a:lnTo>
                      <a:lnTo>
                        <a:pt x="205" y="329"/>
                      </a:lnTo>
                      <a:lnTo>
                        <a:pt x="179" y="329"/>
                      </a:lnTo>
                      <a:lnTo>
                        <a:pt x="179" y="296"/>
                      </a:lnTo>
                      <a:lnTo>
                        <a:pt x="205" y="296"/>
                      </a:lnTo>
                      <a:lnTo>
                        <a:pt x="205" y="268"/>
                      </a:lnTo>
                      <a:lnTo>
                        <a:pt x="127" y="268"/>
                      </a:lnTo>
                      <a:lnTo>
                        <a:pt x="127" y="296"/>
                      </a:lnTo>
                      <a:lnTo>
                        <a:pt x="153" y="296"/>
                      </a:lnTo>
                      <a:lnTo>
                        <a:pt x="153" y="329"/>
                      </a:lnTo>
                      <a:lnTo>
                        <a:pt x="153" y="329"/>
                      </a:lnTo>
                      <a:lnTo>
                        <a:pt x="127" y="329"/>
                      </a:lnTo>
                      <a:lnTo>
                        <a:pt x="127" y="353"/>
                      </a:lnTo>
                      <a:lnTo>
                        <a:pt x="153" y="353"/>
                      </a:lnTo>
                      <a:lnTo>
                        <a:pt x="153" y="386"/>
                      </a:lnTo>
                      <a:lnTo>
                        <a:pt x="153" y="386"/>
                      </a:lnTo>
                      <a:lnTo>
                        <a:pt x="127" y="386"/>
                      </a:lnTo>
                      <a:lnTo>
                        <a:pt x="127" y="414"/>
                      </a:lnTo>
                      <a:close/>
                      <a:moveTo>
                        <a:pt x="127" y="7"/>
                      </a:moveTo>
                      <a:lnTo>
                        <a:pt x="52" y="7"/>
                      </a:lnTo>
                      <a:lnTo>
                        <a:pt x="52" y="33"/>
                      </a:lnTo>
                      <a:lnTo>
                        <a:pt x="127" y="33"/>
                      </a:lnTo>
                      <a:lnTo>
                        <a:pt x="127" y="7"/>
                      </a:lnTo>
                      <a:lnTo>
                        <a:pt x="127" y="7"/>
                      </a:lnTo>
                      <a:close/>
                      <a:moveTo>
                        <a:pt x="52" y="414"/>
                      </a:moveTo>
                      <a:lnTo>
                        <a:pt x="127" y="414"/>
                      </a:lnTo>
                      <a:lnTo>
                        <a:pt x="127" y="386"/>
                      </a:lnTo>
                      <a:lnTo>
                        <a:pt x="104" y="386"/>
                      </a:lnTo>
                      <a:lnTo>
                        <a:pt x="104" y="353"/>
                      </a:lnTo>
                      <a:lnTo>
                        <a:pt x="127" y="353"/>
                      </a:lnTo>
                      <a:lnTo>
                        <a:pt x="127" y="329"/>
                      </a:lnTo>
                      <a:lnTo>
                        <a:pt x="104" y="329"/>
                      </a:lnTo>
                      <a:lnTo>
                        <a:pt x="104" y="296"/>
                      </a:lnTo>
                      <a:lnTo>
                        <a:pt x="127" y="296"/>
                      </a:lnTo>
                      <a:lnTo>
                        <a:pt x="127" y="268"/>
                      </a:lnTo>
                      <a:lnTo>
                        <a:pt x="52" y="268"/>
                      </a:lnTo>
                      <a:lnTo>
                        <a:pt x="52" y="296"/>
                      </a:lnTo>
                      <a:lnTo>
                        <a:pt x="78" y="296"/>
                      </a:lnTo>
                      <a:lnTo>
                        <a:pt x="78" y="329"/>
                      </a:lnTo>
                      <a:lnTo>
                        <a:pt x="78" y="329"/>
                      </a:lnTo>
                      <a:lnTo>
                        <a:pt x="52" y="329"/>
                      </a:lnTo>
                      <a:lnTo>
                        <a:pt x="52" y="353"/>
                      </a:lnTo>
                      <a:lnTo>
                        <a:pt x="78" y="353"/>
                      </a:lnTo>
                      <a:lnTo>
                        <a:pt x="78" y="386"/>
                      </a:lnTo>
                      <a:lnTo>
                        <a:pt x="78" y="386"/>
                      </a:lnTo>
                      <a:lnTo>
                        <a:pt x="52" y="386"/>
                      </a:lnTo>
                      <a:lnTo>
                        <a:pt x="52" y="414"/>
                      </a:lnTo>
                      <a:close/>
                      <a:moveTo>
                        <a:pt x="52" y="7"/>
                      </a:moveTo>
                      <a:lnTo>
                        <a:pt x="0" y="7"/>
                      </a:lnTo>
                      <a:lnTo>
                        <a:pt x="0" y="414"/>
                      </a:lnTo>
                      <a:lnTo>
                        <a:pt x="52" y="414"/>
                      </a:lnTo>
                      <a:lnTo>
                        <a:pt x="52" y="386"/>
                      </a:lnTo>
                      <a:lnTo>
                        <a:pt x="28" y="386"/>
                      </a:lnTo>
                      <a:lnTo>
                        <a:pt x="28" y="353"/>
                      </a:lnTo>
                      <a:lnTo>
                        <a:pt x="52" y="353"/>
                      </a:lnTo>
                      <a:lnTo>
                        <a:pt x="52" y="329"/>
                      </a:lnTo>
                      <a:lnTo>
                        <a:pt x="28" y="329"/>
                      </a:lnTo>
                      <a:lnTo>
                        <a:pt x="28" y="296"/>
                      </a:lnTo>
                      <a:lnTo>
                        <a:pt x="52" y="296"/>
                      </a:lnTo>
                      <a:lnTo>
                        <a:pt x="52" y="268"/>
                      </a:lnTo>
                      <a:lnTo>
                        <a:pt x="28" y="268"/>
                      </a:lnTo>
                      <a:lnTo>
                        <a:pt x="28" y="33"/>
                      </a:lnTo>
                      <a:lnTo>
                        <a:pt x="52" y="33"/>
                      </a:lnTo>
                      <a:lnTo>
                        <a:pt x="52" y="7"/>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183" name="Group 182"/>
              <p:cNvGrpSpPr/>
              <p:nvPr/>
            </p:nvGrpSpPr>
            <p:grpSpPr>
              <a:xfrm>
                <a:off x="7640880" y="3502641"/>
                <a:ext cx="506298" cy="136208"/>
                <a:chOff x="7640880" y="3654933"/>
                <a:chExt cx="506298" cy="136208"/>
              </a:xfrm>
            </p:grpSpPr>
            <p:sp>
              <p:nvSpPr>
                <p:cNvPr id="199" name="Freeform 466"/>
                <p:cNvSpPr>
                  <a:spLocks/>
                </p:cNvSpPr>
                <p:nvPr/>
              </p:nvSpPr>
              <p:spPr bwMode="auto">
                <a:xfrm>
                  <a:off x="7681205" y="3707803"/>
                  <a:ext cx="465973" cy="34052"/>
                </a:xfrm>
                <a:custGeom>
                  <a:avLst/>
                  <a:gdLst>
                    <a:gd name="T0" fmla="*/ 0 w 520"/>
                    <a:gd name="T1" fmla="*/ 0 h 38"/>
                    <a:gd name="T2" fmla="*/ 520 w 520"/>
                    <a:gd name="T3" fmla="*/ 3 h 38"/>
                    <a:gd name="T4" fmla="*/ 520 w 520"/>
                    <a:gd name="T5" fmla="*/ 38 h 38"/>
                    <a:gd name="T6" fmla="*/ 0 w 520"/>
                    <a:gd name="T7" fmla="*/ 38 h 38"/>
                    <a:gd name="T8" fmla="*/ 0 w 520"/>
                    <a:gd name="T9" fmla="*/ 0 h 38"/>
                  </a:gdLst>
                  <a:ahLst/>
                  <a:cxnLst>
                    <a:cxn ang="0">
                      <a:pos x="T0" y="T1"/>
                    </a:cxn>
                    <a:cxn ang="0">
                      <a:pos x="T2" y="T3"/>
                    </a:cxn>
                    <a:cxn ang="0">
                      <a:pos x="T4" y="T5"/>
                    </a:cxn>
                    <a:cxn ang="0">
                      <a:pos x="T6" y="T7"/>
                    </a:cxn>
                    <a:cxn ang="0">
                      <a:pos x="T8" y="T9"/>
                    </a:cxn>
                  </a:cxnLst>
                  <a:rect l="0" t="0" r="r" b="b"/>
                  <a:pathLst>
                    <a:path w="520" h="38">
                      <a:moveTo>
                        <a:pt x="0" y="0"/>
                      </a:moveTo>
                      <a:lnTo>
                        <a:pt x="520" y="3"/>
                      </a:lnTo>
                      <a:lnTo>
                        <a:pt x="520" y="38"/>
                      </a:lnTo>
                      <a:lnTo>
                        <a:pt x="0" y="38"/>
                      </a:lnTo>
                      <a:lnTo>
                        <a:pt x="0" y="0"/>
                      </a:lnTo>
                      <a:close/>
                    </a:path>
                  </a:pathLst>
                </a:custGeom>
                <a:solidFill>
                  <a:srgbClr val="CF7A30"/>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200" name="Freeform 467"/>
                <p:cNvSpPr>
                  <a:spLocks/>
                </p:cNvSpPr>
                <p:nvPr/>
              </p:nvSpPr>
              <p:spPr bwMode="auto">
                <a:xfrm>
                  <a:off x="7640880" y="3654933"/>
                  <a:ext cx="76168" cy="136208"/>
                </a:xfrm>
                <a:custGeom>
                  <a:avLst/>
                  <a:gdLst>
                    <a:gd name="T0" fmla="*/ 85 w 85"/>
                    <a:gd name="T1" fmla="*/ 0 h 152"/>
                    <a:gd name="T2" fmla="*/ 80 w 85"/>
                    <a:gd name="T3" fmla="*/ 152 h 152"/>
                    <a:gd name="T4" fmla="*/ 0 w 85"/>
                    <a:gd name="T5" fmla="*/ 76 h 152"/>
                    <a:gd name="T6" fmla="*/ 85 w 85"/>
                    <a:gd name="T7" fmla="*/ 0 h 152"/>
                  </a:gdLst>
                  <a:ahLst/>
                  <a:cxnLst>
                    <a:cxn ang="0">
                      <a:pos x="T0" y="T1"/>
                    </a:cxn>
                    <a:cxn ang="0">
                      <a:pos x="T2" y="T3"/>
                    </a:cxn>
                    <a:cxn ang="0">
                      <a:pos x="T4" y="T5"/>
                    </a:cxn>
                    <a:cxn ang="0">
                      <a:pos x="T6" y="T7"/>
                    </a:cxn>
                  </a:cxnLst>
                  <a:rect l="0" t="0" r="r" b="b"/>
                  <a:pathLst>
                    <a:path w="85" h="152">
                      <a:moveTo>
                        <a:pt x="85" y="0"/>
                      </a:moveTo>
                      <a:lnTo>
                        <a:pt x="80" y="152"/>
                      </a:lnTo>
                      <a:lnTo>
                        <a:pt x="0" y="76"/>
                      </a:lnTo>
                      <a:lnTo>
                        <a:pt x="85" y="0"/>
                      </a:lnTo>
                      <a:close/>
                    </a:path>
                  </a:pathLst>
                </a:custGeom>
                <a:solidFill>
                  <a:srgbClr val="CF7A30"/>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184" name="Group 183"/>
              <p:cNvGrpSpPr/>
              <p:nvPr/>
            </p:nvGrpSpPr>
            <p:grpSpPr>
              <a:xfrm>
                <a:off x="4084250" y="3502641"/>
                <a:ext cx="508987" cy="136208"/>
                <a:chOff x="4084250" y="3654933"/>
                <a:chExt cx="508987" cy="136208"/>
              </a:xfrm>
            </p:grpSpPr>
            <p:sp>
              <p:nvSpPr>
                <p:cNvPr id="197" name="Freeform 468"/>
                <p:cNvSpPr>
                  <a:spLocks/>
                </p:cNvSpPr>
                <p:nvPr/>
              </p:nvSpPr>
              <p:spPr bwMode="auto">
                <a:xfrm>
                  <a:off x="4084250" y="3707803"/>
                  <a:ext cx="466870" cy="34052"/>
                </a:xfrm>
                <a:custGeom>
                  <a:avLst/>
                  <a:gdLst>
                    <a:gd name="T0" fmla="*/ 521 w 521"/>
                    <a:gd name="T1" fmla="*/ 0 h 38"/>
                    <a:gd name="T2" fmla="*/ 0 w 521"/>
                    <a:gd name="T3" fmla="*/ 3 h 38"/>
                    <a:gd name="T4" fmla="*/ 0 w 521"/>
                    <a:gd name="T5" fmla="*/ 38 h 38"/>
                    <a:gd name="T6" fmla="*/ 521 w 521"/>
                    <a:gd name="T7" fmla="*/ 38 h 38"/>
                    <a:gd name="T8" fmla="*/ 521 w 521"/>
                    <a:gd name="T9" fmla="*/ 0 h 38"/>
                  </a:gdLst>
                  <a:ahLst/>
                  <a:cxnLst>
                    <a:cxn ang="0">
                      <a:pos x="T0" y="T1"/>
                    </a:cxn>
                    <a:cxn ang="0">
                      <a:pos x="T2" y="T3"/>
                    </a:cxn>
                    <a:cxn ang="0">
                      <a:pos x="T4" y="T5"/>
                    </a:cxn>
                    <a:cxn ang="0">
                      <a:pos x="T6" y="T7"/>
                    </a:cxn>
                    <a:cxn ang="0">
                      <a:pos x="T8" y="T9"/>
                    </a:cxn>
                  </a:cxnLst>
                  <a:rect l="0" t="0" r="r" b="b"/>
                  <a:pathLst>
                    <a:path w="521" h="38">
                      <a:moveTo>
                        <a:pt x="521" y="0"/>
                      </a:moveTo>
                      <a:lnTo>
                        <a:pt x="0" y="3"/>
                      </a:lnTo>
                      <a:lnTo>
                        <a:pt x="0" y="38"/>
                      </a:lnTo>
                      <a:lnTo>
                        <a:pt x="521" y="38"/>
                      </a:lnTo>
                      <a:lnTo>
                        <a:pt x="521" y="0"/>
                      </a:lnTo>
                      <a:close/>
                    </a:path>
                  </a:pathLst>
                </a:custGeom>
                <a:solidFill>
                  <a:srgbClr val="5F9BAF"/>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98" name="Freeform 469"/>
                <p:cNvSpPr>
                  <a:spLocks/>
                </p:cNvSpPr>
                <p:nvPr/>
              </p:nvSpPr>
              <p:spPr bwMode="auto">
                <a:xfrm>
                  <a:off x="4514380" y="3654933"/>
                  <a:ext cx="78857" cy="136208"/>
                </a:xfrm>
                <a:custGeom>
                  <a:avLst/>
                  <a:gdLst>
                    <a:gd name="T0" fmla="*/ 0 w 88"/>
                    <a:gd name="T1" fmla="*/ 0 h 152"/>
                    <a:gd name="T2" fmla="*/ 8 w 88"/>
                    <a:gd name="T3" fmla="*/ 152 h 152"/>
                    <a:gd name="T4" fmla="*/ 88 w 88"/>
                    <a:gd name="T5" fmla="*/ 76 h 152"/>
                    <a:gd name="T6" fmla="*/ 0 w 88"/>
                    <a:gd name="T7" fmla="*/ 0 h 152"/>
                  </a:gdLst>
                  <a:ahLst/>
                  <a:cxnLst>
                    <a:cxn ang="0">
                      <a:pos x="T0" y="T1"/>
                    </a:cxn>
                    <a:cxn ang="0">
                      <a:pos x="T2" y="T3"/>
                    </a:cxn>
                    <a:cxn ang="0">
                      <a:pos x="T4" y="T5"/>
                    </a:cxn>
                    <a:cxn ang="0">
                      <a:pos x="T6" y="T7"/>
                    </a:cxn>
                  </a:cxnLst>
                  <a:rect l="0" t="0" r="r" b="b"/>
                  <a:pathLst>
                    <a:path w="88" h="152">
                      <a:moveTo>
                        <a:pt x="0" y="0"/>
                      </a:moveTo>
                      <a:lnTo>
                        <a:pt x="8" y="152"/>
                      </a:lnTo>
                      <a:lnTo>
                        <a:pt x="88" y="76"/>
                      </a:lnTo>
                      <a:lnTo>
                        <a:pt x="0" y="0"/>
                      </a:lnTo>
                      <a:close/>
                    </a:path>
                  </a:pathLst>
                </a:custGeom>
                <a:solidFill>
                  <a:srgbClr val="5F9BAF"/>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185" name="Group 184"/>
              <p:cNvGrpSpPr/>
              <p:nvPr/>
            </p:nvGrpSpPr>
            <p:grpSpPr>
              <a:xfrm>
                <a:off x="4244291" y="2041840"/>
                <a:ext cx="442140" cy="302140"/>
                <a:chOff x="4307425" y="2068832"/>
                <a:chExt cx="442133" cy="302138"/>
              </a:xfrm>
            </p:grpSpPr>
            <p:sp>
              <p:nvSpPr>
                <p:cNvPr id="195" name="Freeform 470"/>
                <p:cNvSpPr>
                  <a:spLocks/>
                </p:cNvSpPr>
                <p:nvPr/>
              </p:nvSpPr>
              <p:spPr bwMode="auto">
                <a:xfrm>
                  <a:off x="4307425" y="2068832"/>
                  <a:ext cx="417538" cy="266142"/>
                </a:xfrm>
                <a:custGeom>
                  <a:avLst/>
                  <a:gdLst>
                    <a:gd name="T0" fmla="*/ 381 w 381"/>
                    <a:gd name="T1" fmla="*/ 383 h 409"/>
                    <a:gd name="T2" fmla="*/ 28 w 381"/>
                    <a:gd name="T3" fmla="*/ 0 h 409"/>
                    <a:gd name="T4" fmla="*/ 0 w 381"/>
                    <a:gd name="T5" fmla="*/ 26 h 409"/>
                    <a:gd name="T6" fmla="*/ 352 w 381"/>
                    <a:gd name="T7" fmla="*/ 409 h 409"/>
                    <a:gd name="T8" fmla="*/ 381 w 381"/>
                    <a:gd name="T9" fmla="*/ 383 h 409"/>
                  </a:gdLst>
                  <a:ahLst/>
                  <a:cxnLst>
                    <a:cxn ang="0">
                      <a:pos x="T0" y="T1"/>
                    </a:cxn>
                    <a:cxn ang="0">
                      <a:pos x="T2" y="T3"/>
                    </a:cxn>
                    <a:cxn ang="0">
                      <a:pos x="T4" y="T5"/>
                    </a:cxn>
                    <a:cxn ang="0">
                      <a:pos x="T6" y="T7"/>
                    </a:cxn>
                    <a:cxn ang="0">
                      <a:pos x="T8" y="T9"/>
                    </a:cxn>
                  </a:cxnLst>
                  <a:rect l="0" t="0" r="r" b="b"/>
                  <a:pathLst>
                    <a:path w="381" h="409">
                      <a:moveTo>
                        <a:pt x="381" y="383"/>
                      </a:moveTo>
                      <a:lnTo>
                        <a:pt x="28" y="0"/>
                      </a:lnTo>
                      <a:lnTo>
                        <a:pt x="0" y="26"/>
                      </a:lnTo>
                      <a:lnTo>
                        <a:pt x="352" y="409"/>
                      </a:lnTo>
                      <a:lnTo>
                        <a:pt x="381" y="383"/>
                      </a:lnTo>
                      <a:close/>
                    </a:path>
                  </a:pathLst>
                </a:custGeom>
                <a:solidFill>
                  <a:srgbClr val="44687D"/>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96" name="Freeform 471"/>
                <p:cNvSpPr>
                  <a:spLocks/>
                </p:cNvSpPr>
                <p:nvPr/>
              </p:nvSpPr>
              <p:spPr bwMode="auto">
                <a:xfrm rot="20924715">
                  <a:off x="4649194" y="2268814"/>
                  <a:ext cx="100364" cy="102156"/>
                </a:xfrm>
                <a:custGeom>
                  <a:avLst/>
                  <a:gdLst>
                    <a:gd name="T0" fmla="*/ 109 w 112"/>
                    <a:gd name="T1" fmla="*/ 0 h 114"/>
                    <a:gd name="T2" fmla="*/ 0 w 112"/>
                    <a:gd name="T3" fmla="*/ 107 h 114"/>
                    <a:gd name="T4" fmla="*/ 112 w 112"/>
                    <a:gd name="T5" fmla="*/ 114 h 114"/>
                    <a:gd name="T6" fmla="*/ 109 w 112"/>
                    <a:gd name="T7" fmla="*/ 0 h 114"/>
                  </a:gdLst>
                  <a:ahLst/>
                  <a:cxnLst>
                    <a:cxn ang="0">
                      <a:pos x="T0" y="T1"/>
                    </a:cxn>
                    <a:cxn ang="0">
                      <a:pos x="T2" y="T3"/>
                    </a:cxn>
                    <a:cxn ang="0">
                      <a:pos x="T4" y="T5"/>
                    </a:cxn>
                    <a:cxn ang="0">
                      <a:pos x="T6" y="T7"/>
                    </a:cxn>
                  </a:cxnLst>
                  <a:rect l="0" t="0" r="r" b="b"/>
                  <a:pathLst>
                    <a:path w="112" h="114">
                      <a:moveTo>
                        <a:pt x="109" y="0"/>
                      </a:moveTo>
                      <a:lnTo>
                        <a:pt x="0" y="107"/>
                      </a:lnTo>
                      <a:lnTo>
                        <a:pt x="112" y="114"/>
                      </a:lnTo>
                      <a:lnTo>
                        <a:pt x="109" y="0"/>
                      </a:lnTo>
                      <a:close/>
                    </a:path>
                  </a:pathLst>
                </a:custGeom>
                <a:solidFill>
                  <a:srgbClr val="44687D"/>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186" name="Group 185"/>
              <p:cNvGrpSpPr/>
              <p:nvPr/>
            </p:nvGrpSpPr>
            <p:grpSpPr>
              <a:xfrm>
                <a:off x="7415959" y="1816176"/>
                <a:ext cx="356648" cy="383533"/>
                <a:chOff x="7415959" y="1968468"/>
                <a:chExt cx="356648" cy="383533"/>
              </a:xfrm>
            </p:grpSpPr>
            <p:sp>
              <p:nvSpPr>
                <p:cNvPr id="193" name="Freeform 464"/>
                <p:cNvSpPr>
                  <a:spLocks/>
                </p:cNvSpPr>
                <p:nvPr/>
              </p:nvSpPr>
              <p:spPr bwMode="auto">
                <a:xfrm>
                  <a:off x="7432984" y="1968468"/>
                  <a:ext cx="339623" cy="366506"/>
                </a:xfrm>
                <a:custGeom>
                  <a:avLst/>
                  <a:gdLst>
                    <a:gd name="T0" fmla="*/ 0 w 379"/>
                    <a:gd name="T1" fmla="*/ 383 h 409"/>
                    <a:gd name="T2" fmla="*/ 353 w 379"/>
                    <a:gd name="T3" fmla="*/ 0 h 409"/>
                    <a:gd name="T4" fmla="*/ 379 w 379"/>
                    <a:gd name="T5" fmla="*/ 26 h 409"/>
                    <a:gd name="T6" fmla="*/ 26 w 379"/>
                    <a:gd name="T7" fmla="*/ 409 h 409"/>
                    <a:gd name="T8" fmla="*/ 0 w 379"/>
                    <a:gd name="T9" fmla="*/ 383 h 409"/>
                  </a:gdLst>
                  <a:ahLst/>
                  <a:cxnLst>
                    <a:cxn ang="0">
                      <a:pos x="T0" y="T1"/>
                    </a:cxn>
                    <a:cxn ang="0">
                      <a:pos x="T2" y="T3"/>
                    </a:cxn>
                    <a:cxn ang="0">
                      <a:pos x="T4" y="T5"/>
                    </a:cxn>
                    <a:cxn ang="0">
                      <a:pos x="T6" y="T7"/>
                    </a:cxn>
                    <a:cxn ang="0">
                      <a:pos x="T8" y="T9"/>
                    </a:cxn>
                  </a:cxnLst>
                  <a:rect l="0" t="0" r="r" b="b"/>
                  <a:pathLst>
                    <a:path w="379" h="409">
                      <a:moveTo>
                        <a:pt x="0" y="383"/>
                      </a:moveTo>
                      <a:lnTo>
                        <a:pt x="353" y="0"/>
                      </a:lnTo>
                      <a:lnTo>
                        <a:pt x="379" y="26"/>
                      </a:lnTo>
                      <a:lnTo>
                        <a:pt x="26" y="409"/>
                      </a:lnTo>
                      <a:lnTo>
                        <a:pt x="0" y="383"/>
                      </a:lnTo>
                      <a:close/>
                    </a:path>
                  </a:pathLst>
                </a:custGeom>
                <a:solidFill>
                  <a:srgbClr val="4891DC"/>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94" name="Freeform 465"/>
                <p:cNvSpPr>
                  <a:spLocks/>
                </p:cNvSpPr>
                <p:nvPr/>
              </p:nvSpPr>
              <p:spPr bwMode="auto">
                <a:xfrm>
                  <a:off x="7415959" y="2249845"/>
                  <a:ext cx="97676" cy="102156"/>
                </a:xfrm>
                <a:custGeom>
                  <a:avLst/>
                  <a:gdLst>
                    <a:gd name="T0" fmla="*/ 3 w 109"/>
                    <a:gd name="T1" fmla="*/ 0 h 114"/>
                    <a:gd name="T2" fmla="*/ 109 w 109"/>
                    <a:gd name="T3" fmla="*/ 107 h 114"/>
                    <a:gd name="T4" fmla="*/ 0 w 109"/>
                    <a:gd name="T5" fmla="*/ 114 h 114"/>
                    <a:gd name="T6" fmla="*/ 3 w 109"/>
                    <a:gd name="T7" fmla="*/ 0 h 114"/>
                  </a:gdLst>
                  <a:ahLst/>
                  <a:cxnLst>
                    <a:cxn ang="0">
                      <a:pos x="T0" y="T1"/>
                    </a:cxn>
                    <a:cxn ang="0">
                      <a:pos x="T2" y="T3"/>
                    </a:cxn>
                    <a:cxn ang="0">
                      <a:pos x="T4" y="T5"/>
                    </a:cxn>
                    <a:cxn ang="0">
                      <a:pos x="T6" y="T7"/>
                    </a:cxn>
                  </a:cxnLst>
                  <a:rect l="0" t="0" r="r" b="b"/>
                  <a:pathLst>
                    <a:path w="109" h="114">
                      <a:moveTo>
                        <a:pt x="3" y="0"/>
                      </a:moveTo>
                      <a:lnTo>
                        <a:pt x="109" y="107"/>
                      </a:lnTo>
                      <a:lnTo>
                        <a:pt x="0" y="114"/>
                      </a:lnTo>
                      <a:lnTo>
                        <a:pt x="3" y="0"/>
                      </a:lnTo>
                      <a:close/>
                    </a:path>
                  </a:pathLst>
                </a:custGeom>
                <a:solidFill>
                  <a:srgbClr val="4891DC"/>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187" name="Group 186"/>
              <p:cNvGrpSpPr/>
              <p:nvPr/>
            </p:nvGrpSpPr>
            <p:grpSpPr>
              <a:xfrm>
                <a:off x="7415959" y="4708795"/>
                <a:ext cx="356648" cy="383532"/>
                <a:chOff x="7415959" y="4861087"/>
                <a:chExt cx="356648" cy="383532"/>
              </a:xfrm>
            </p:grpSpPr>
            <p:sp>
              <p:nvSpPr>
                <p:cNvPr id="191" name="Freeform 472"/>
                <p:cNvSpPr>
                  <a:spLocks/>
                </p:cNvSpPr>
                <p:nvPr/>
              </p:nvSpPr>
              <p:spPr bwMode="auto">
                <a:xfrm>
                  <a:off x="7432984" y="4879905"/>
                  <a:ext cx="339623" cy="364714"/>
                </a:xfrm>
                <a:custGeom>
                  <a:avLst/>
                  <a:gdLst>
                    <a:gd name="T0" fmla="*/ 0 w 379"/>
                    <a:gd name="T1" fmla="*/ 24 h 407"/>
                    <a:gd name="T2" fmla="*/ 353 w 379"/>
                    <a:gd name="T3" fmla="*/ 407 h 407"/>
                    <a:gd name="T4" fmla="*/ 379 w 379"/>
                    <a:gd name="T5" fmla="*/ 383 h 407"/>
                    <a:gd name="T6" fmla="*/ 26 w 379"/>
                    <a:gd name="T7" fmla="*/ 0 h 407"/>
                    <a:gd name="T8" fmla="*/ 0 w 379"/>
                    <a:gd name="T9" fmla="*/ 24 h 407"/>
                  </a:gdLst>
                  <a:ahLst/>
                  <a:cxnLst>
                    <a:cxn ang="0">
                      <a:pos x="T0" y="T1"/>
                    </a:cxn>
                    <a:cxn ang="0">
                      <a:pos x="T2" y="T3"/>
                    </a:cxn>
                    <a:cxn ang="0">
                      <a:pos x="T4" y="T5"/>
                    </a:cxn>
                    <a:cxn ang="0">
                      <a:pos x="T6" y="T7"/>
                    </a:cxn>
                    <a:cxn ang="0">
                      <a:pos x="T8" y="T9"/>
                    </a:cxn>
                  </a:cxnLst>
                  <a:rect l="0" t="0" r="r" b="b"/>
                  <a:pathLst>
                    <a:path w="379" h="407">
                      <a:moveTo>
                        <a:pt x="0" y="24"/>
                      </a:moveTo>
                      <a:lnTo>
                        <a:pt x="353" y="407"/>
                      </a:lnTo>
                      <a:lnTo>
                        <a:pt x="379" y="383"/>
                      </a:lnTo>
                      <a:lnTo>
                        <a:pt x="26" y="0"/>
                      </a:lnTo>
                      <a:lnTo>
                        <a:pt x="0" y="24"/>
                      </a:lnTo>
                      <a:close/>
                    </a:path>
                  </a:pathLst>
                </a:custGeom>
                <a:solidFill>
                  <a:srgbClr val="BE0F34"/>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sp>
              <p:nvSpPr>
                <p:cNvPr id="192" name="Freeform 473"/>
                <p:cNvSpPr>
                  <a:spLocks/>
                </p:cNvSpPr>
                <p:nvPr/>
              </p:nvSpPr>
              <p:spPr bwMode="auto">
                <a:xfrm>
                  <a:off x="7415959" y="4861087"/>
                  <a:ext cx="97676" cy="103948"/>
                </a:xfrm>
                <a:custGeom>
                  <a:avLst/>
                  <a:gdLst>
                    <a:gd name="T0" fmla="*/ 3 w 109"/>
                    <a:gd name="T1" fmla="*/ 116 h 116"/>
                    <a:gd name="T2" fmla="*/ 109 w 109"/>
                    <a:gd name="T3" fmla="*/ 9 h 116"/>
                    <a:gd name="T4" fmla="*/ 0 w 109"/>
                    <a:gd name="T5" fmla="*/ 0 h 116"/>
                    <a:gd name="T6" fmla="*/ 3 w 109"/>
                    <a:gd name="T7" fmla="*/ 116 h 116"/>
                  </a:gdLst>
                  <a:ahLst/>
                  <a:cxnLst>
                    <a:cxn ang="0">
                      <a:pos x="T0" y="T1"/>
                    </a:cxn>
                    <a:cxn ang="0">
                      <a:pos x="T2" y="T3"/>
                    </a:cxn>
                    <a:cxn ang="0">
                      <a:pos x="T4" y="T5"/>
                    </a:cxn>
                    <a:cxn ang="0">
                      <a:pos x="T6" y="T7"/>
                    </a:cxn>
                  </a:cxnLst>
                  <a:rect l="0" t="0" r="r" b="b"/>
                  <a:pathLst>
                    <a:path w="109" h="116">
                      <a:moveTo>
                        <a:pt x="3" y="116"/>
                      </a:moveTo>
                      <a:lnTo>
                        <a:pt x="109" y="9"/>
                      </a:lnTo>
                      <a:lnTo>
                        <a:pt x="0" y="0"/>
                      </a:lnTo>
                      <a:lnTo>
                        <a:pt x="3" y="116"/>
                      </a:lnTo>
                      <a:close/>
                    </a:path>
                  </a:pathLst>
                </a:custGeom>
                <a:solidFill>
                  <a:srgbClr val="BE0F34"/>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nvGrpSpPr>
              <p:cNvPr id="188" name="Group 187"/>
              <p:cNvGrpSpPr/>
              <p:nvPr/>
            </p:nvGrpSpPr>
            <p:grpSpPr>
              <a:xfrm>
                <a:off x="4383548" y="4708795"/>
                <a:ext cx="358442" cy="383532"/>
                <a:chOff x="4383548" y="4861087"/>
                <a:chExt cx="358442" cy="383532"/>
              </a:xfrm>
            </p:grpSpPr>
            <p:sp>
              <p:nvSpPr>
                <p:cNvPr id="189" name="Freeform 474"/>
                <p:cNvSpPr>
                  <a:spLocks/>
                </p:cNvSpPr>
                <p:nvPr/>
              </p:nvSpPr>
              <p:spPr bwMode="auto">
                <a:xfrm>
                  <a:off x="4383548" y="4879905"/>
                  <a:ext cx="341415" cy="364714"/>
                </a:xfrm>
                <a:custGeom>
                  <a:avLst/>
                  <a:gdLst>
                    <a:gd name="T0" fmla="*/ 381 w 381"/>
                    <a:gd name="T1" fmla="*/ 24 h 407"/>
                    <a:gd name="T2" fmla="*/ 28 w 381"/>
                    <a:gd name="T3" fmla="*/ 407 h 407"/>
                    <a:gd name="T4" fmla="*/ 0 w 381"/>
                    <a:gd name="T5" fmla="*/ 383 h 407"/>
                    <a:gd name="T6" fmla="*/ 352 w 381"/>
                    <a:gd name="T7" fmla="*/ 0 h 407"/>
                    <a:gd name="T8" fmla="*/ 381 w 381"/>
                    <a:gd name="T9" fmla="*/ 24 h 407"/>
                  </a:gdLst>
                  <a:ahLst/>
                  <a:cxnLst>
                    <a:cxn ang="0">
                      <a:pos x="T0" y="T1"/>
                    </a:cxn>
                    <a:cxn ang="0">
                      <a:pos x="T2" y="T3"/>
                    </a:cxn>
                    <a:cxn ang="0">
                      <a:pos x="T4" y="T5"/>
                    </a:cxn>
                    <a:cxn ang="0">
                      <a:pos x="T6" y="T7"/>
                    </a:cxn>
                    <a:cxn ang="0">
                      <a:pos x="T8" y="T9"/>
                    </a:cxn>
                  </a:cxnLst>
                  <a:rect l="0" t="0" r="r" b="b"/>
                  <a:pathLst>
                    <a:path w="381" h="407">
                      <a:moveTo>
                        <a:pt x="381" y="24"/>
                      </a:moveTo>
                      <a:lnTo>
                        <a:pt x="28" y="407"/>
                      </a:lnTo>
                      <a:lnTo>
                        <a:pt x="0" y="383"/>
                      </a:lnTo>
                      <a:lnTo>
                        <a:pt x="352" y="0"/>
                      </a:lnTo>
                      <a:lnTo>
                        <a:pt x="381" y="24"/>
                      </a:lnTo>
                      <a:close/>
                    </a:path>
                  </a:pathLst>
                </a:custGeom>
                <a:solidFill>
                  <a:srgbClr val="007770"/>
                </a:solidFill>
                <a:ln>
                  <a:noFill/>
                </a:ln>
              </p:spPr>
              <p:txBody>
                <a:bodyPr vert="horz" wrap="square" lIns="68580" tIns="34290" rIns="68580" bIns="34290" numCol="1" anchor="t" anchorCtr="0" compatLnSpc="1">
                  <a:prstTxWarp prst="textNoShape">
                    <a:avLst/>
                  </a:prstTxWarp>
                </a:bodyPr>
                <a:lstStyle/>
                <a:p>
                  <a:endParaRPr lang="en-GB">
                    <a:solidFill>
                      <a:srgbClr val="007770"/>
                    </a:solidFill>
                  </a:endParaRPr>
                </a:p>
              </p:txBody>
            </p:sp>
            <p:sp>
              <p:nvSpPr>
                <p:cNvPr id="190" name="Freeform 475"/>
                <p:cNvSpPr>
                  <a:spLocks/>
                </p:cNvSpPr>
                <p:nvPr/>
              </p:nvSpPr>
              <p:spPr bwMode="auto">
                <a:xfrm>
                  <a:off x="4641626" y="4861087"/>
                  <a:ext cx="100364" cy="103948"/>
                </a:xfrm>
                <a:custGeom>
                  <a:avLst/>
                  <a:gdLst>
                    <a:gd name="T0" fmla="*/ 109 w 112"/>
                    <a:gd name="T1" fmla="*/ 116 h 116"/>
                    <a:gd name="T2" fmla="*/ 0 w 112"/>
                    <a:gd name="T3" fmla="*/ 9 h 116"/>
                    <a:gd name="T4" fmla="*/ 112 w 112"/>
                    <a:gd name="T5" fmla="*/ 0 h 116"/>
                    <a:gd name="T6" fmla="*/ 109 w 112"/>
                    <a:gd name="T7" fmla="*/ 116 h 116"/>
                  </a:gdLst>
                  <a:ahLst/>
                  <a:cxnLst>
                    <a:cxn ang="0">
                      <a:pos x="T0" y="T1"/>
                    </a:cxn>
                    <a:cxn ang="0">
                      <a:pos x="T2" y="T3"/>
                    </a:cxn>
                    <a:cxn ang="0">
                      <a:pos x="T4" y="T5"/>
                    </a:cxn>
                    <a:cxn ang="0">
                      <a:pos x="T6" y="T7"/>
                    </a:cxn>
                  </a:cxnLst>
                  <a:rect l="0" t="0" r="r" b="b"/>
                  <a:pathLst>
                    <a:path w="112" h="116">
                      <a:moveTo>
                        <a:pt x="109" y="116"/>
                      </a:moveTo>
                      <a:lnTo>
                        <a:pt x="0" y="9"/>
                      </a:lnTo>
                      <a:lnTo>
                        <a:pt x="112" y="0"/>
                      </a:lnTo>
                      <a:lnTo>
                        <a:pt x="109" y="116"/>
                      </a:lnTo>
                      <a:close/>
                    </a:path>
                  </a:pathLst>
                </a:custGeom>
                <a:solidFill>
                  <a:srgbClr val="007770"/>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grpSp>
        <p:grpSp>
          <p:nvGrpSpPr>
            <p:cNvPr id="163" name="Group 162"/>
            <p:cNvGrpSpPr/>
            <p:nvPr/>
          </p:nvGrpSpPr>
          <p:grpSpPr>
            <a:xfrm>
              <a:off x="3748158" y="1727049"/>
              <a:ext cx="437404" cy="290302"/>
              <a:chOff x="3951574" y="1521350"/>
              <a:chExt cx="437404" cy="290302"/>
            </a:xfrm>
          </p:grpSpPr>
          <p:sp>
            <p:nvSpPr>
              <p:cNvPr id="164" name="Flowchart: Magnetic Disk 163"/>
              <p:cNvSpPr/>
              <p:nvPr/>
            </p:nvSpPr>
            <p:spPr>
              <a:xfrm>
                <a:off x="4042270" y="1649904"/>
                <a:ext cx="256010" cy="161748"/>
              </a:xfrm>
              <a:prstGeom prst="flowChartMagneticDisk">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5" name="Flowchart: Decision 164"/>
              <p:cNvSpPr/>
              <p:nvPr/>
            </p:nvSpPr>
            <p:spPr>
              <a:xfrm>
                <a:off x="3951574" y="1521350"/>
                <a:ext cx="437404" cy="207168"/>
              </a:xfrm>
              <a:prstGeom prst="flowChartDecision">
                <a:avLst/>
              </a:prstGeom>
              <a:solidFill>
                <a:schemeClr val="bg1"/>
              </a:solidFill>
              <a:ln>
                <a:solidFill>
                  <a:srgbClr val="446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6" name="Oval 165"/>
              <p:cNvSpPr/>
              <p:nvPr/>
            </p:nvSpPr>
            <p:spPr>
              <a:xfrm flipV="1">
                <a:off x="4139709" y="1597417"/>
                <a:ext cx="62635" cy="45719"/>
              </a:xfrm>
              <a:prstGeom prst="ellipse">
                <a:avLst/>
              </a:prstGeom>
              <a:solidFill>
                <a:srgbClr val="44687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7" name="Straight Connector 166"/>
              <p:cNvCxnSpPr/>
              <p:nvPr/>
            </p:nvCxnSpPr>
            <p:spPr>
              <a:xfrm flipH="1">
                <a:off x="4079776" y="1624934"/>
                <a:ext cx="85559" cy="75874"/>
              </a:xfrm>
              <a:prstGeom prst="line">
                <a:avLst/>
              </a:prstGeom>
              <a:ln w="15875">
                <a:solidFill>
                  <a:srgbClr val="44687D"/>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4078057" y="1683864"/>
                <a:ext cx="5274" cy="121071"/>
              </a:xfrm>
              <a:prstGeom prst="line">
                <a:avLst/>
              </a:prstGeom>
              <a:ln w="15875">
                <a:solidFill>
                  <a:srgbClr val="44687D"/>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091075" y="1693038"/>
                <a:ext cx="0" cy="118614"/>
              </a:xfrm>
              <a:prstGeom prst="line">
                <a:avLst/>
              </a:prstGeom>
              <a:ln w="15875">
                <a:solidFill>
                  <a:srgbClr val="44687D"/>
                </a:solidFill>
              </a:ln>
            </p:spPr>
            <p:style>
              <a:lnRef idx="1">
                <a:schemeClr val="accent1"/>
              </a:lnRef>
              <a:fillRef idx="0">
                <a:schemeClr val="accent1"/>
              </a:fillRef>
              <a:effectRef idx="0">
                <a:schemeClr val="accent1"/>
              </a:effectRef>
              <a:fontRef idx="minor">
                <a:schemeClr val="tx1"/>
              </a:fontRef>
            </p:style>
          </p:cxnSp>
        </p:grpSp>
      </p:grpSp>
      <p:sp>
        <p:nvSpPr>
          <p:cNvPr id="212" name="Freeform 36"/>
          <p:cNvSpPr>
            <a:spLocks noEditPoints="1"/>
          </p:cNvSpPr>
          <p:nvPr/>
        </p:nvSpPr>
        <p:spPr bwMode="auto">
          <a:xfrm>
            <a:off x="4209840" y="3534194"/>
            <a:ext cx="271129" cy="377909"/>
          </a:xfrm>
          <a:custGeom>
            <a:avLst/>
            <a:gdLst>
              <a:gd name="T0" fmla="*/ 93 w 187"/>
              <a:gd name="T1" fmla="*/ 1 h 279"/>
              <a:gd name="T2" fmla="*/ 18 w 187"/>
              <a:gd name="T3" fmla="*/ 38 h 279"/>
              <a:gd name="T4" fmla="*/ 2 w 187"/>
              <a:gd name="T5" fmla="*/ 103 h 279"/>
              <a:gd name="T6" fmla="*/ 27 w 187"/>
              <a:gd name="T7" fmla="*/ 158 h 279"/>
              <a:gd name="T8" fmla="*/ 27 w 187"/>
              <a:gd name="T9" fmla="*/ 158 h 279"/>
              <a:gd name="T10" fmla="*/ 42 w 187"/>
              <a:gd name="T11" fmla="*/ 204 h 279"/>
              <a:gd name="T12" fmla="*/ 51 w 187"/>
              <a:gd name="T13" fmla="*/ 269 h 279"/>
              <a:gd name="T14" fmla="*/ 55 w 187"/>
              <a:gd name="T15" fmla="*/ 273 h 279"/>
              <a:gd name="T16" fmla="*/ 91 w 187"/>
              <a:gd name="T17" fmla="*/ 279 h 279"/>
              <a:gd name="T18" fmla="*/ 134 w 187"/>
              <a:gd name="T19" fmla="*/ 271 h 279"/>
              <a:gd name="T20" fmla="*/ 144 w 187"/>
              <a:gd name="T21" fmla="*/ 246 h 279"/>
              <a:gd name="T22" fmla="*/ 149 w 187"/>
              <a:gd name="T23" fmla="*/ 184 h 279"/>
              <a:gd name="T24" fmla="*/ 160 w 187"/>
              <a:gd name="T25" fmla="*/ 156 h 279"/>
              <a:gd name="T26" fmla="*/ 176 w 187"/>
              <a:gd name="T27" fmla="*/ 127 h 279"/>
              <a:gd name="T28" fmla="*/ 185 w 187"/>
              <a:gd name="T29" fmla="*/ 70 h 279"/>
              <a:gd name="T30" fmla="*/ 94 w 187"/>
              <a:gd name="T31" fmla="*/ 1 h 279"/>
              <a:gd name="T32" fmla="*/ 164 w 187"/>
              <a:gd name="T33" fmla="*/ 74 h 279"/>
              <a:gd name="T34" fmla="*/ 130 w 187"/>
              <a:gd name="T35" fmla="*/ 169 h 279"/>
              <a:gd name="T36" fmla="*/ 127 w 187"/>
              <a:gd name="T37" fmla="*/ 184 h 279"/>
              <a:gd name="T38" fmla="*/ 125 w 187"/>
              <a:gd name="T39" fmla="*/ 193 h 279"/>
              <a:gd name="T40" fmla="*/ 103 w 187"/>
              <a:gd name="T41" fmla="*/ 199 h 279"/>
              <a:gd name="T42" fmla="*/ 101 w 187"/>
              <a:gd name="T43" fmla="*/ 148 h 279"/>
              <a:gd name="T44" fmla="*/ 125 w 187"/>
              <a:gd name="T45" fmla="*/ 71 h 279"/>
              <a:gd name="T46" fmla="*/ 112 w 187"/>
              <a:gd name="T47" fmla="*/ 65 h 279"/>
              <a:gd name="T48" fmla="*/ 99 w 187"/>
              <a:gd name="T49" fmla="*/ 66 h 279"/>
              <a:gd name="T50" fmla="*/ 75 w 187"/>
              <a:gd name="T51" fmla="*/ 68 h 279"/>
              <a:gd name="T52" fmla="*/ 66 w 187"/>
              <a:gd name="T53" fmla="*/ 69 h 279"/>
              <a:gd name="T54" fmla="*/ 52 w 187"/>
              <a:gd name="T55" fmla="*/ 77 h 279"/>
              <a:gd name="T56" fmla="*/ 83 w 187"/>
              <a:gd name="T57" fmla="*/ 153 h 279"/>
              <a:gd name="T58" fmla="*/ 65 w 187"/>
              <a:gd name="T59" fmla="*/ 198 h 279"/>
              <a:gd name="T60" fmla="*/ 62 w 187"/>
              <a:gd name="T61" fmla="*/ 194 h 279"/>
              <a:gd name="T62" fmla="*/ 60 w 187"/>
              <a:gd name="T63" fmla="*/ 185 h 279"/>
              <a:gd name="T64" fmla="*/ 57 w 187"/>
              <a:gd name="T65" fmla="*/ 170 h 279"/>
              <a:gd name="T66" fmla="*/ 31 w 187"/>
              <a:gd name="T67" fmla="*/ 122 h 279"/>
              <a:gd name="T68" fmla="*/ 23 w 187"/>
              <a:gd name="T69" fmla="*/ 76 h 279"/>
              <a:gd name="T70" fmla="*/ 36 w 187"/>
              <a:gd name="T71" fmla="*/ 47 h 279"/>
              <a:gd name="T72" fmla="*/ 93 w 187"/>
              <a:gd name="T73" fmla="*/ 20 h 279"/>
              <a:gd name="T74" fmla="*/ 93 w 187"/>
              <a:gd name="T75" fmla="*/ 19 h 279"/>
              <a:gd name="T76" fmla="*/ 150 w 187"/>
              <a:gd name="T77" fmla="*/ 45 h 279"/>
              <a:gd name="T78" fmla="*/ 72 w 187"/>
              <a:gd name="T79" fmla="*/ 71 h 279"/>
              <a:gd name="T80" fmla="*/ 80 w 187"/>
              <a:gd name="T81" fmla="*/ 76 h 279"/>
              <a:gd name="T82" fmla="*/ 83 w 187"/>
              <a:gd name="T83" fmla="*/ 69 h 279"/>
              <a:gd name="T84" fmla="*/ 91 w 187"/>
              <a:gd name="T85" fmla="*/ 69 h 279"/>
              <a:gd name="T86" fmla="*/ 95 w 187"/>
              <a:gd name="T87" fmla="*/ 69 h 279"/>
              <a:gd name="T88" fmla="*/ 98 w 187"/>
              <a:gd name="T89" fmla="*/ 79 h 279"/>
              <a:gd name="T90" fmla="*/ 103 w 187"/>
              <a:gd name="T91" fmla="*/ 77 h 279"/>
              <a:gd name="T92" fmla="*/ 116 w 187"/>
              <a:gd name="T93" fmla="*/ 78 h 279"/>
              <a:gd name="T94" fmla="*/ 63 w 187"/>
              <a:gd name="T95" fmla="*/ 80 h 279"/>
              <a:gd name="T96" fmla="*/ 72 w 187"/>
              <a:gd name="T97" fmla="*/ 71 h 279"/>
              <a:gd name="T98" fmla="*/ 114 w 187"/>
              <a:gd name="T99" fmla="*/ 71 h 279"/>
              <a:gd name="T100" fmla="*/ 115 w 187"/>
              <a:gd name="T101" fmla="*/ 69 h 279"/>
              <a:gd name="T102" fmla="*/ 107 w 187"/>
              <a:gd name="T103" fmla="*/ 68 h 279"/>
              <a:gd name="T104" fmla="*/ 103 w 187"/>
              <a:gd name="T105" fmla="*/ 69 h 279"/>
              <a:gd name="T106" fmla="*/ 62 w 187"/>
              <a:gd name="T107" fmla="*/ 77 h 279"/>
              <a:gd name="T108" fmla="*/ 62 w 187"/>
              <a:gd name="T109" fmla="*/ 7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279">
                <a:moveTo>
                  <a:pt x="94" y="1"/>
                </a:moveTo>
                <a:cubicBezTo>
                  <a:pt x="93" y="1"/>
                  <a:pt x="93" y="1"/>
                  <a:pt x="93" y="1"/>
                </a:cubicBezTo>
                <a:cubicBezTo>
                  <a:pt x="93" y="1"/>
                  <a:pt x="93" y="1"/>
                  <a:pt x="92" y="1"/>
                </a:cubicBezTo>
                <a:cubicBezTo>
                  <a:pt x="53" y="2"/>
                  <a:pt x="30" y="21"/>
                  <a:pt x="18" y="38"/>
                </a:cubicBezTo>
                <a:cubicBezTo>
                  <a:pt x="6" y="54"/>
                  <a:pt x="2" y="71"/>
                  <a:pt x="2" y="73"/>
                </a:cubicBezTo>
                <a:cubicBezTo>
                  <a:pt x="0" y="82"/>
                  <a:pt x="0" y="92"/>
                  <a:pt x="2" y="103"/>
                </a:cubicBezTo>
                <a:cubicBezTo>
                  <a:pt x="4" y="112"/>
                  <a:pt x="7" y="121"/>
                  <a:pt x="11" y="130"/>
                </a:cubicBezTo>
                <a:cubicBezTo>
                  <a:pt x="18" y="146"/>
                  <a:pt x="26" y="157"/>
                  <a:pt x="27" y="158"/>
                </a:cubicBezTo>
                <a:cubicBezTo>
                  <a:pt x="27" y="158"/>
                  <a:pt x="27" y="158"/>
                  <a:pt x="27" y="158"/>
                </a:cubicBezTo>
                <a:cubicBezTo>
                  <a:pt x="27" y="158"/>
                  <a:pt x="27" y="158"/>
                  <a:pt x="27" y="158"/>
                </a:cubicBezTo>
                <a:cubicBezTo>
                  <a:pt x="34" y="166"/>
                  <a:pt x="37" y="180"/>
                  <a:pt x="37" y="185"/>
                </a:cubicBezTo>
                <a:cubicBezTo>
                  <a:pt x="37" y="193"/>
                  <a:pt x="40" y="200"/>
                  <a:pt x="42" y="204"/>
                </a:cubicBezTo>
                <a:cubicBezTo>
                  <a:pt x="41" y="222"/>
                  <a:pt x="41" y="236"/>
                  <a:pt x="43" y="248"/>
                </a:cubicBezTo>
                <a:cubicBezTo>
                  <a:pt x="45" y="257"/>
                  <a:pt x="47" y="265"/>
                  <a:pt x="51" y="269"/>
                </a:cubicBezTo>
                <a:cubicBezTo>
                  <a:pt x="52" y="272"/>
                  <a:pt x="52" y="272"/>
                  <a:pt x="52" y="272"/>
                </a:cubicBezTo>
                <a:cubicBezTo>
                  <a:pt x="55" y="273"/>
                  <a:pt x="55" y="273"/>
                  <a:pt x="55" y="273"/>
                </a:cubicBezTo>
                <a:cubicBezTo>
                  <a:pt x="61" y="275"/>
                  <a:pt x="73" y="279"/>
                  <a:pt x="91" y="279"/>
                </a:cubicBezTo>
                <a:cubicBezTo>
                  <a:pt x="91" y="279"/>
                  <a:pt x="91" y="279"/>
                  <a:pt x="91" y="279"/>
                </a:cubicBezTo>
                <a:cubicBezTo>
                  <a:pt x="104" y="278"/>
                  <a:pt x="117" y="276"/>
                  <a:pt x="131" y="272"/>
                </a:cubicBezTo>
                <a:cubicBezTo>
                  <a:pt x="134" y="271"/>
                  <a:pt x="134" y="271"/>
                  <a:pt x="134" y="271"/>
                </a:cubicBezTo>
                <a:cubicBezTo>
                  <a:pt x="137" y="268"/>
                  <a:pt x="137" y="268"/>
                  <a:pt x="137" y="268"/>
                </a:cubicBezTo>
                <a:cubicBezTo>
                  <a:pt x="140" y="263"/>
                  <a:pt x="142" y="256"/>
                  <a:pt x="144" y="246"/>
                </a:cubicBezTo>
                <a:cubicBezTo>
                  <a:pt x="146" y="234"/>
                  <a:pt x="146" y="220"/>
                  <a:pt x="145" y="202"/>
                </a:cubicBezTo>
                <a:cubicBezTo>
                  <a:pt x="147" y="198"/>
                  <a:pt x="150" y="192"/>
                  <a:pt x="149" y="184"/>
                </a:cubicBezTo>
                <a:cubicBezTo>
                  <a:pt x="150" y="178"/>
                  <a:pt x="152" y="164"/>
                  <a:pt x="159" y="156"/>
                </a:cubicBezTo>
                <a:cubicBezTo>
                  <a:pt x="160" y="156"/>
                  <a:pt x="160" y="156"/>
                  <a:pt x="160" y="156"/>
                </a:cubicBezTo>
                <a:cubicBezTo>
                  <a:pt x="160" y="155"/>
                  <a:pt x="160" y="155"/>
                  <a:pt x="160" y="155"/>
                </a:cubicBezTo>
                <a:cubicBezTo>
                  <a:pt x="160" y="155"/>
                  <a:pt x="169" y="143"/>
                  <a:pt x="176" y="127"/>
                </a:cubicBezTo>
                <a:cubicBezTo>
                  <a:pt x="180" y="118"/>
                  <a:pt x="183" y="108"/>
                  <a:pt x="185" y="100"/>
                </a:cubicBezTo>
                <a:cubicBezTo>
                  <a:pt x="187" y="89"/>
                  <a:pt x="187" y="79"/>
                  <a:pt x="185" y="70"/>
                </a:cubicBezTo>
                <a:cubicBezTo>
                  <a:pt x="184" y="67"/>
                  <a:pt x="180" y="51"/>
                  <a:pt x="168" y="35"/>
                </a:cubicBezTo>
                <a:cubicBezTo>
                  <a:pt x="156" y="19"/>
                  <a:pt x="133" y="0"/>
                  <a:pt x="94" y="1"/>
                </a:cubicBezTo>
                <a:close/>
                <a:moveTo>
                  <a:pt x="164" y="73"/>
                </a:moveTo>
                <a:cubicBezTo>
                  <a:pt x="164" y="74"/>
                  <a:pt x="164" y="74"/>
                  <a:pt x="164" y="74"/>
                </a:cubicBezTo>
                <a:cubicBezTo>
                  <a:pt x="171" y="102"/>
                  <a:pt x="144" y="140"/>
                  <a:pt x="142" y="144"/>
                </a:cubicBezTo>
                <a:cubicBezTo>
                  <a:pt x="136" y="150"/>
                  <a:pt x="132" y="159"/>
                  <a:pt x="130" y="169"/>
                </a:cubicBezTo>
                <a:cubicBezTo>
                  <a:pt x="128" y="176"/>
                  <a:pt x="127" y="182"/>
                  <a:pt x="127" y="183"/>
                </a:cubicBezTo>
                <a:cubicBezTo>
                  <a:pt x="127" y="184"/>
                  <a:pt x="127" y="184"/>
                  <a:pt x="127" y="184"/>
                </a:cubicBezTo>
                <a:cubicBezTo>
                  <a:pt x="127" y="184"/>
                  <a:pt x="127" y="184"/>
                  <a:pt x="127" y="184"/>
                </a:cubicBezTo>
                <a:cubicBezTo>
                  <a:pt x="127" y="189"/>
                  <a:pt x="125" y="192"/>
                  <a:pt x="125" y="193"/>
                </a:cubicBezTo>
                <a:cubicBezTo>
                  <a:pt x="122" y="195"/>
                  <a:pt x="122" y="195"/>
                  <a:pt x="122" y="195"/>
                </a:cubicBezTo>
                <a:cubicBezTo>
                  <a:pt x="115" y="197"/>
                  <a:pt x="109" y="199"/>
                  <a:pt x="103" y="199"/>
                </a:cubicBezTo>
                <a:cubicBezTo>
                  <a:pt x="102" y="152"/>
                  <a:pt x="102" y="152"/>
                  <a:pt x="102" y="152"/>
                </a:cubicBezTo>
                <a:cubicBezTo>
                  <a:pt x="102" y="151"/>
                  <a:pt x="102" y="149"/>
                  <a:pt x="101" y="148"/>
                </a:cubicBezTo>
                <a:cubicBezTo>
                  <a:pt x="128" y="72"/>
                  <a:pt x="128" y="72"/>
                  <a:pt x="128" y="72"/>
                </a:cubicBezTo>
                <a:cubicBezTo>
                  <a:pt x="125" y="71"/>
                  <a:pt x="125" y="71"/>
                  <a:pt x="125" y="71"/>
                </a:cubicBezTo>
                <a:cubicBezTo>
                  <a:pt x="125" y="70"/>
                  <a:pt x="125" y="69"/>
                  <a:pt x="124" y="69"/>
                </a:cubicBezTo>
                <a:cubicBezTo>
                  <a:pt x="122" y="64"/>
                  <a:pt x="117" y="64"/>
                  <a:pt x="112" y="65"/>
                </a:cubicBezTo>
                <a:cubicBezTo>
                  <a:pt x="112" y="65"/>
                  <a:pt x="111" y="64"/>
                  <a:pt x="110" y="63"/>
                </a:cubicBezTo>
                <a:cubicBezTo>
                  <a:pt x="106" y="62"/>
                  <a:pt x="102" y="63"/>
                  <a:pt x="99" y="66"/>
                </a:cubicBezTo>
                <a:cubicBezTo>
                  <a:pt x="96" y="65"/>
                  <a:pt x="92" y="65"/>
                  <a:pt x="89" y="66"/>
                </a:cubicBezTo>
                <a:cubicBezTo>
                  <a:pt x="85" y="64"/>
                  <a:pt x="79" y="65"/>
                  <a:pt x="75" y="68"/>
                </a:cubicBezTo>
                <a:cubicBezTo>
                  <a:pt x="74" y="67"/>
                  <a:pt x="72" y="66"/>
                  <a:pt x="70" y="67"/>
                </a:cubicBezTo>
                <a:cubicBezTo>
                  <a:pt x="69" y="67"/>
                  <a:pt x="67" y="68"/>
                  <a:pt x="66" y="69"/>
                </a:cubicBezTo>
                <a:cubicBezTo>
                  <a:pt x="61" y="65"/>
                  <a:pt x="56" y="70"/>
                  <a:pt x="55" y="76"/>
                </a:cubicBezTo>
                <a:cubicBezTo>
                  <a:pt x="52" y="77"/>
                  <a:pt x="52" y="77"/>
                  <a:pt x="52" y="77"/>
                </a:cubicBezTo>
                <a:cubicBezTo>
                  <a:pt x="85" y="149"/>
                  <a:pt x="85" y="149"/>
                  <a:pt x="85" y="149"/>
                </a:cubicBezTo>
                <a:cubicBezTo>
                  <a:pt x="84" y="150"/>
                  <a:pt x="83" y="151"/>
                  <a:pt x="83" y="153"/>
                </a:cubicBezTo>
                <a:cubicBezTo>
                  <a:pt x="84" y="201"/>
                  <a:pt x="84" y="201"/>
                  <a:pt x="84" y="201"/>
                </a:cubicBezTo>
                <a:cubicBezTo>
                  <a:pt x="76" y="200"/>
                  <a:pt x="69" y="199"/>
                  <a:pt x="65" y="198"/>
                </a:cubicBezTo>
                <a:cubicBezTo>
                  <a:pt x="65" y="197"/>
                  <a:pt x="65" y="197"/>
                  <a:pt x="65" y="197"/>
                </a:cubicBezTo>
                <a:cubicBezTo>
                  <a:pt x="62" y="194"/>
                  <a:pt x="62" y="194"/>
                  <a:pt x="62" y="194"/>
                </a:cubicBezTo>
                <a:cubicBezTo>
                  <a:pt x="62" y="194"/>
                  <a:pt x="59" y="190"/>
                  <a:pt x="60" y="186"/>
                </a:cubicBezTo>
                <a:cubicBezTo>
                  <a:pt x="60" y="185"/>
                  <a:pt x="60" y="185"/>
                  <a:pt x="60" y="185"/>
                </a:cubicBezTo>
                <a:cubicBezTo>
                  <a:pt x="60" y="184"/>
                  <a:pt x="60" y="184"/>
                  <a:pt x="60" y="184"/>
                </a:cubicBezTo>
                <a:cubicBezTo>
                  <a:pt x="59" y="183"/>
                  <a:pt x="59" y="178"/>
                  <a:pt x="57" y="170"/>
                </a:cubicBezTo>
                <a:cubicBezTo>
                  <a:pt x="54" y="160"/>
                  <a:pt x="50" y="152"/>
                  <a:pt x="45" y="145"/>
                </a:cubicBezTo>
                <a:cubicBezTo>
                  <a:pt x="44" y="144"/>
                  <a:pt x="37" y="134"/>
                  <a:pt x="31" y="122"/>
                </a:cubicBezTo>
                <a:cubicBezTo>
                  <a:pt x="25" y="109"/>
                  <a:pt x="19" y="92"/>
                  <a:pt x="23" y="76"/>
                </a:cubicBezTo>
                <a:cubicBezTo>
                  <a:pt x="23" y="76"/>
                  <a:pt x="23" y="76"/>
                  <a:pt x="23" y="76"/>
                </a:cubicBezTo>
                <a:cubicBezTo>
                  <a:pt x="23" y="76"/>
                  <a:pt x="23" y="76"/>
                  <a:pt x="23" y="76"/>
                </a:cubicBezTo>
                <a:cubicBezTo>
                  <a:pt x="23" y="76"/>
                  <a:pt x="26" y="61"/>
                  <a:pt x="36" y="47"/>
                </a:cubicBezTo>
                <a:cubicBezTo>
                  <a:pt x="49" y="29"/>
                  <a:pt x="68" y="20"/>
                  <a:pt x="92" y="20"/>
                </a:cubicBezTo>
                <a:cubicBezTo>
                  <a:pt x="93" y="20"/>
                  <a:pt x="93" y="20"/>
                  <a:pt x="93" y="20"/>
                </a:cubicBezTo>
                <a:cubicBezTo>
                  <a:pt x="93" y="20"/>
                  <a:pt x="93" y="20"/>
                  <a:pt x="93" y="20"/>
                </a:cubicBezTo>
                <a:cubicBezTo>
                  <a:pt x="93" y="19"/>
                  <a:pt x="93" y="19"/>
                  <a:pt x="93" y="19"/>
                </a:cubicBezTo>
                <a:cubicBezTo>
                  <a:pt x="93" y="20"/>
                  <a:pt x="93" y="19"/>
                  <a:pt x="94" y="19"/>
                </a:cubicBezTo>
                <a:cubicBezTo>
                  <a:pt x="118" y="19"/>
                  <a:pt x="137" y="27"/>
                  <a:pt x="150" y="45"/>
                </a:cubicBezTo>
                <a:cubicBezTo>
                  <a:pt x="160" y="58"/>
                  <a:pt x="164" y="73"/>
                  <a:pt x="164" y="73"/>
                </a:cubicBezTo>
                <a:close/>
                <a:moveTo>
                  <a:pt x="72" y="71"/>
                </a:moveTo>
                <a:cubicBezTo>
                  <a:pt x="71" y="72"/>
                  <a:pt x="70" y="75"/>
                  <a:pt x="71" y="77"/>
                </a:cubicBezTo>
                <a:cubicBezTo>
                  <a:pt x="73" y="80"/>
                  <a:pt x="78" y="79"/>
                  <a:pt x="80" y="76"/>
                </a:cubicBezTo>
                <a:cubicBezTo>
                  <a:pt x="80" y="74"/>
                  <a:pt x="80" y="72"/>
                  <a:pt x="79" y="70"/>
                </a:cubicBezTo>
                <a:cubicBezTo>
                  <a:pt x="80" y="69"/>
                  <a:pt x="81" y="69"/>
                  <a:pt x="83" y="69"/>
                </a:cubicBezTo>
                <a:cubicBezTo>
                  <a:pt x="76" y="75"/>
                  <a:pt x="89" y="83"/>
                  <a:pt x="91" y="73"/>
                </a:cubicBezTo>
                <a:cubicBezTo>
                  <a:pt x="92" y="71"/>
                  <a:pt x="91" y="70"/>
                  <a:pt x="91" y="69"/>
                </a:cubicBezTo>
                <a:cubicBezTo>
                  <a:pt x="91" y="69"/>
                  <a:pt x="92" y="69"/>
                  <a:pt x="92" y="69"/>
                </a:cubicBezTo>
                <a:cubicBezTo>
                  <a:pt x="93" y="69"/>
                  <a:pt x="94" y="69"/>
                  <a:pt x="95" y="69"/>
                </a:cubicBezTo>
                <a:cubicBezTo>
                  <a:pt x="95" y="69"/>
                  <a:pt x="95" y="69"/>
                  <a:pt x="95" y="69"/>
                </a:cubicBezTo>
                <a:cubicBezTo>
                  <a:pt x="92" y="72"/>
                  <a:pt x="93" y="80"/>
                  <a:pt x="98" y="79"/>
                </a:cubicBezTo>
                <a:cubicBezTo>
                  <a:pt x="100" y="78"/>
                  <a:pt x="101" y="78"/>
                  <a:pt x="102" y="76"/>
                </a:cubicBezTo>
                <a:cubicBezTo>
                  <a:pt x="103" y="77"/>
                  <a:pt x="103" y="77"/>
                  <a:pt x="103" y="77"/>
                </a:cubicBezTo>
                <a:cubicBezTo>
                  <a:pt x="108" y="79"/>
                  <a:pt x="111" y="77"/>
                  <a:pt x="113" y="74"/>
                </a:cubicBezTo>
                <a:cubicBezTo>
                  <a:pt x="113" y="76"/>
                  <a:pt x="114" y="77"/>
                  <a:pt x="116" y="78"/>
                </a:cubicBezTo>
                <a:cubicBezTo>
                  <a:pt x="92" y="144"/>
                  <a:pt x="92" y="144"/>
                  <a:pt x="92" y="144"/>
                </a:cubicBezTo>
                <a:cubicBezTo>
                  <a:pt x="63" y="80"/>
                  <a:pt x="63" y="80"/>
                  <a:pt x="63" y="80"/>
                </a:cubicBezTo>
                <a:cubicBezTo>
                  <a:pt x="69" y="82"/>
                  <a:pt x="70" y="76"/>
                  <a:pt x="68" y="72"/>
                </a:cubicBezTo>
                <a:cubicBezTo>
                  <a:pt x="69" y="71"/>
                  <a:pt x="70" y="71"/>
                  <a:pt x="72" y="71"/>
                </a:cubicBezTo>
                <a:close/>
                <a:moveTo>
                  <a:pt x="115" y="69"/>
                </a:moveTo>
                <a:cubicBezTo>
                  <a:pt x="115" y="70"/>
                  <a:pt x="114" y="70"/>
                  <a:pt x="114" y="71"/>
                </a:cubicBezTo>
                <a:cubicBezTo>
                  <a:pt x="114" y="70"/>
                  <a:pt x="114" y="69"/>
                  <a:pt x="114" y="69"/>
                </a:cubicBezTo>
                <a:cubicBezTo>
                  <a:pt x="114" y="69"/>
                  <a:pt x="115" y="69"/>
                  <a:pt x="115" y="69"/>
                </a:cubicBezTo>
                <a:close/>
                <a:moveTo>
                  <a:pt x="102" y="67"/>
                </a:moveTo>
                <a:cubicBezTo>
                  <a:pt x="104" y="67"/>
                  <a:pt x="105" y="67"/>
                  <a:pt x="107" y="68"/>
                </a:cubicBezTo>
                <a:cubicBezTo>
                  <a:pt x="106" y="69"/>
                  <a:pt x="105" y="70"/>
                  <a:pt x="104" y="71"/>
                </a:cubicBezTo>
                <a:cubicBezTo>
                  <a:pt x="103" y="70"/>
                  <a:pt x="103" y="69"/>
                  <a:pt x="103" y="69"/>
                </a:cubicBezTo>
                <a:cubicBezTo>
                  <a:pt x="103" y="68"/>
                  <a:pt x="102" y="68"/>
                  <a:pt x="102" y="67"/>
                </a:cubicBezTo>
                <a:close/>
                <a:moveTo>
                  <a:pt x="62" y="77"/>
                </a:moveTo>
                <a:cubicBezTo>
                  <a:pt x="62" y="77"/>
                  <a:pt x="62" y="77"/>
                  <a:pt x="62" y="77"/>
                </a:cubicBezTo>
                <a:cubicBezTo>
                  <a:pt x="62" y="77"/>
                  <a:pt x="62" y="77"/>
                  <a:pt x="62" y="77"/>
                </a:cubicBezTo>
                <a:cubicBezTo>
                  <a:pt x="62" y="77"/>
                  <a:pt x="62" y="77"/>
                  <a:pt x="62" y="77"/>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en-GB">
              <a:solidFill>
                <a:prstClr val="black"/>
              </a:solidFill>
            </a:endParaRPr>
          </a:p>
        </p:txBody>
      </p:sp>
      <p:grpSp>
        <p:nvGrpSpPr>
          <p:cNvPr id="213" name="Group 212"/>
          <p:cNvGrpSpPr/>
          <p:nvPr/>
        </p:nvGrpSpPr>
        <p:grpSpPr>
          <a:xfrm>
            <a:off x="5328795" y="2973009"/>
            <a:ext cx="251188" cy="231868"/>
            <a:chOff x="4439444" y="2582069"/>
            <a:chExt cx="464344" cy="464344"/>
          </a:xfrm>
          <a:solidFill>
            <a:schemeClr val="bg1">
              <a:lumMod val="85000"/>
            </a:schemeClr>
          </a:solidFill>
        </p:grpSpPr>
        <p:sp>
          <p:nvSpPr>
            <p:cNvPr id="214"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50" hangingPunct="0"/>
              <a:endParaRPr lang="en-US">
                <a:solidFill>
                  <a:prstClr val="black"/>
                </a:solidFill>
                <a:sym typeface="Gill Sans" charset="0"/>
              </a:endParaRPr>
            </a:p>
          </p:txBody>
        </p:sp>
        <p:sp>
          <p:nvSpPr>
            <p:cNvPr id="215"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50" hangingPunct="0"/>
              <a:endParaRPr lang="en-US">
                <a:solidFill>
                  <a:prstClr val="black"/>
                </a:solidFill>
                <a:sym typeface="Gill Sans" charset="0"/>
              </a:endParaRPr>
            </a:p>
          </p:txBody>
        </p:sp>
        <p:sp>
          <p:nvSpPr>
            <p:cNvPr id="216"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50" hangingPunct="0"/>
              <a:endParaRPr lang="en-US">
                <a:solidFill>
                  <a:prstClr val="black"/>
                </a:solidFill>
                <a:sym typeface="Gill Sans" charset="0"/>
              </a:endParaRPr>
            </a:p>
          </p:txBody>
        </p:sp>
      </p:grpSp>
      <p:grpSp>
        <p:nvGrpSpPr>
          <p:cNvPr id="217" name="Group 216"/>
          <p:cNvGrpSpPr/>
          <p:nvPr/>
        </p:nvGrpSpPr>
        <p:grpSpPr>
          <a:xfrm>
            <a:off x="4145719" y="4231631"/>
            <a:ext cx="304805" cy="294087"/>
            <a:chOff x="7287487" y="3506011"/>
            <a:chExt cx="464355" cy="465145"/>
          </a:xfrm>
          <a:solidFill>
            <a:schemeClr val="bg2"/>
          </a:solidFill>
        </p:grpSpPr>
        <p:sp>
          <p:nvSpPr>
            <p:cNvPr id="218" name="AutoShape 37"/>
            <p:cNvSpPr>
              <a:spLocks/>
            </p:cNvSpPr>
            <p:nvPr/>
          </p:nvSpPr>
          <p:spPr bwMode="auto">
            <a:xfrm>
              <a:off x="7287487" y="3549671"/>
              <a:ext cx="423074" cy="421485"/>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50" hangingPunct="0"/>
              <a:endParaRPr lang="en-US">
                <a:solidFill>
                  <a:prstClr val="black"/>
                </a:solidFill>
                <a:sym typeface="Gill Sans" charset="0"/>
              </a:endParaRPr>
            </a:p>
          </p:txBody>
        </p:sp>
        <p:sp>
          <p:nvSpPr>
            <p:cNvPr id="219" name="AutoShape 38"/>
            <p:cNvSpPr>
              <a:spLocks/>
            </p:cNvSpPr>
            <p:nvPr/>
          </p:nvSpPr>
          <p:spPr bwMode="auto">
            <a:xfrm>
              <a:off x="7490689" y="3738586"/>
              <a:ext cx="72232"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50" hangingPunct="0"/>
              <a:endParaRPr lang="en-US">
                <a:solidFill>
                  <a:prstClr val="black"/>
                </a:solidFill>
                <a:sym typeface="Gill Sans" charset="0"/>
              </a:endParaRPr>
            </a:p>
          </p:txBody>
        </p:sp>
        <p:sp>
          <p:nvSpPr>
            <p:cNvPr id="220" name="AutoShape 39"/>
            <p:cNvSpPr>
              <a:spLocks/>
            </p:cNvSpPr>
            <p:nvPr/>
          </p:nvSpPr>
          <p:spPr bwMode="auto">
            <a:xfrm>
              <a:off x="7679610" y="3506011"/>
              <a:ext cx="72232"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50" hangingPunct="0"/>
              <a:endParaRPr lang="en-US">
                <a:solidFill>
                  <a:prstClr val="black"/>
                </a:solidFill>
                <a:sym typeface="Gill Sans" charset="0"/>
              </a:endParaRPr>
            </a:p>
          </p:txBody>
        </p:sp>
        <p:sp>
          <p:nvSpPr>
            <p:cNvPr id="221" name="AutoShape 40"/>
            <p:cNvSpPr>
              <a:spLocks/>
            </p:cNvSpPr>
            <p:nvPr/>
          </p:nvSpPr>
          <p:spPr bwMode="auto">
            <a:xfrm>
              <a:off x="7403380" y="3724294"/>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50" hangingPunct="0"/>
              <a:endParaRPr lang="en-US">
                <a:solidFill>
                  <a:prstClr val="black"/>
                </a:solidFill>
                <a:sym typeface="Gill Sans" charset="0"/>
              </a:endParaRPr>
            </a:p>
          </p:txBody>
        </p:sp>
        <p:sp>
          <p:nvSpPr>
            <p:cNvPr id="222" name="AutoShape 41"/>
            <p:cNvSpPr>
              <a:spLocks/>
            </p:cNvSpPr>
            <p:nvPr/>
          </p:nvSpPr>
          <p:spPr bwMode="auto">
            <a:xfrm>
              <a:off x="7461332" y="3825902"/>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50" hangingPunct="0"/>
              <a:endParaRPr lang="en-US">
                <a:solidFill>
                  <a:prstClr val="black"/>
                </a:solidFill>
                <a:sym typeface="Gill Sans" charset="0"/>
              </a:endParaRPr>
            </a:p>
          </p:txBody>
        </p:sp>
        <p:sp>
          <p:nvSpPr>
            <p:cNvPr id="223" name="AutoShape 42"/>
            <p:cNvSpPr>
              <a:spLocks/>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50" hangingPunct="0"/>
              <a:endParaRPr lang="en-US">
                <a:solidFill>
                  <a:prstClr val="black"/>
                </a:solidFill>
                <a:sym typeface="Gill Sans" charset="0"/>
              </a:endParaRPr>
            </a:p>
          </p:txBody>
        </p:sp>
      </p:grpSp>
      <p:sp>
        <p:nvSpPr>
          <p:cNvPr id="224" name="Title 1"/>
          <p:cNvSpPr>
            <a:spLocks noGrp="1"/>
          </p:cNvSpPr>
          <p:nvPr>
            <p:ph type="title"/>
          </p:nvPr>
        </p:nvSpPr>
        <p:spPr>
          <a:xfrm>
            <a:off x="1783156" y="881059"/>
            <a:ext cx="7021097" cy="786334"/>
          </a:xfrm>
        </p:spPr>
        <p:txBody>
          <a:bodyPr anchor="ctr">
            <a:normAutofit/>
          </a:bodyPr>
          <a:lstStyle/>
          <a:p>
            <a:r>
              <a:rPr lang="en-GB" dirty="0"/>
              <a:t>Why should we care about Intellectual Property?</a:t>
            </a:r>
            <a:endParaRPr lang="en-US" dirty="0"/>
          </a:p>
        </p:txBody>
      </p:sp>
      <p:sp>
        <p:nvSpPr>
          <p:cNvPr id="225" name="TextBox 224"/>
          <p:cNvSpPr txBox="1"/>
          <p:nvPr/>
        </p:nvSpPr>
        <p:spPr>
          <a:xfrm>
            <a:off x="8710762" y="5771108"/>
            <a:ext cx="432048" cy="415498"/>
          </a:xfrm>
          <a:prstGeom prst="rect">
            <a:avLst/>
          </a:prstGeom>
          <a:noFill/>
        </p:spPr>
        <p:txBody>
          <a:bodyPr wrap="square" rtlCol="0">
            <a:spAutoFit/>
          </a:bodyPr>
          <a:lstStyle/>
          <a:p>
            <a:r>
              <a:rPr lang="en-GB" sz="1050" b="1" dirty="0"/>
              <a:t>3/23</a:t>
            </a:r>
          </a:p>
        </p:txBody>
      </p:sp>
      <p:pic>
        <p:nvPicPr>
          <p:cNvPr id="243" name="Audio 242">
            <a:hlinkClick r:id="" action="ppaction://media"/>
            <a:extLst>
              <a:ext uri="{FF2B5EF4-FFF2-40B4-BE49-F238E27FC236}">
                <a16:creationId xmlns:a16="http://schemas.microsoft.com/office/drawing/2014/main" id="{4D2B7D8F-FF5B-4828-BCCE-0048B12614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53676342"/>
      </p:ext>
    </p:extLst>
  </p:cSld>
  <p:clrMapOvr>
    <a:masterClrMapping/>
  </p:clrMapOvr>
  <mc:AlternateContent xmlns:mc="http://schemas.openxmlformats.org/markup-compatibility/2006" xmlns:p14="http://schemas.microsoft.com/office/powerpoint/2010/main">
    <mc:Choice Requires="p14">
      <p:transition spd="slow" p14:dur="2000" advTm="101341"/>
    </mc:Choice>
    <mc:Fallback xmlns="">
      <p:transition spd="slow" advTm="10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3"/>
                                        </p:tgtEl>
                                      </p:cBhvr>
                                    </p:cmd>
                                  </p:childTnLst>
                                </p:cTn>
                              </p:par>
                              <p:par>
                                <p:cTn id="7" presetID="35" presetClass="entr" presetSubtype="0" fill="hold" nodeType="withEffect">
                                  <p:stCondLst>
                                    <p:cond delay="0"/>
                                  </p:stCondLst>
                                  <p:childTnLst>
                                    <p:set>
                                      <p:cBhvr>
                                        <p:cTn id="8" dur="1" fill="hold">
                                          <p:stCondLst>
                                            <p:cond delay="0"/>
                                          </p:stCondLst>
                                        </p:cTn>
                                        <p:tgtEl>
                                          <p:spTgt spid="213"/>
                                        </p:tgtEl>
                                        <p:attrNameLst>
                                          <p:attrName>style.visibility</p:attrName>
                                        </p:attrNameLst>
                                      </p:cBhvr>
                                      <p:to>
                                        <p:strVal val="visible"/>
                                      </p:to>
                                    </p:set>
                                    <p:animEffect transition="in" filter="fade">
                                      <p:cBhvr>
                                        <p:cTn id="9" dur="2000"/>
                                        <p:tgtEl>
                                          <p:spTgt spid="213"/>
                                        </p:tgtEl>
                                      </p:cBhvr>
                                    </p:animEffect>
                                    <p:anim calcmode="lin" valueType="num">
                                      <p:cBhvr>
                                        <p:cTn id="10" dur="2000" fill="hold"/>
                                        <p:tgtEl>
                                          <p:spTgt spid="213"/>
                                        </p:tgtEl>
                                        <p:attrNameLst>
                                          <p:attrName>style.rotation</p:attrName>
                                        </p:attrNameLst>
                                      </p:cBhvr>
                                      <p:tavLst>
                                        <p:tav tm="0">
                                          <p:val>
                                            <p:fltVal val="720"/>
                                          </p:val>
                                        </p:tav>
                                        <p:tav tm="100000">
                                          <p:val>
                                            <p:fltVal val="0"/>
                                          </p:val>
                                        </p:tav>
                                      </p:tavLst>
                                    </p:anim>
                                    <p:anim calcmode="lin" valueType="num">
                                      <p:cBhvr>
                                        <p:cTn id="11" dur="2000" fill="hold"/>
                                        <p:tgtEl>
                                          <p:spTgt spid="213"/>
                                        </p:tgtEl>
                                        <p:attrNameLst>
                                          <p:attrName>ppt_h</p:attrName>
                                        </p:attrNameLst>
                                      </p:cBhvr>
                                      <p:tavLst>
                                        <p:tav tm="0">
                                          <p:val>
                                            <p:fltVal val="0"/>
                                          </p:val>
                                        </p:tav>
                                        <p:tav tm="100000">
                                          <p:val>
                                            <p:strVal val="#ppt_h"/>
                                          </p:val>
                                        </p:tav>
                                      </p:tavLst>
                                    </p:anim>
                                    <p:anim calcmode="lin" valueType="num">
                                      <p:cBhvr>
                                        <p:cTn id="12" dur="2000" fill="hold"/>
                                        <p:tgtEl>
                                          <p:spTgt spid="213"/>
                                        </p:tgtEl>
                                        <p:attrNameLst>
                                          <p:attrName>ppt_w</p:attrName>
                                        </p:attrNameLst>
                                      </p:cBhvr>
                                      <p:tavLst>
                                        <p:tav tm="0">
                                          <p:val>
                                            <p:fltVal val="0"/>
                                          </p:val>
                                        </p:tav>
                                        <p:tav tm="100000">
                                          <p:val>
                                            <p:strVal val="#ppt_w"/>
                                          </p:val>
                                        </p:tav>
                                      </p:tavLst>
                                    </p:anim>
                                  </p:childTnLst>
                                </p:cTn>
                              </p:par>
                              <p:par>
                                <p:cTn id="13" presetID="45" presetClass="entr" presetSubtype="0"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Effect transition="in" filter="fade">
                                      <p:cBhvr>
                                        <p:cTn id="15" dur="2000"/>
                                        <p:tgtEl>
                                          <p:spTgt spid="217"/>
                                        </p:tgtEl>
                                      </p:cBhvr>
                                    </p:animEffect>
                                    <p:anim calcmode="lin" valueType="num">
                                      <p:cBhvr>
                                        <p:cTn id="16" dur="2000" fill="hold"/>
                                        <p:tgtEl>
                                          <p:spTgt spid="217"/>
                                        </p:tgtEl>
                                        <p:attrNameLst>
                                          <p:attrName>ppt_w</p:attrName>
                                        </p:attrNameLst>
                                      </p:cBhvr>
                                      <p:tavLst>
                                        <p:tav tm="0" fmla="#ppt_w*sin(2.5*pi*$)">
                                          <p:val>
                                            <p:fltVal val="0"/>
                                          </p:val>
                                        </p:tav>
                                        <p:tav tm="100000">
                                          <p:val>
                                            <p:fltVal val="1"/>
                                          </p:val>
                                        </p:tav>
                                      </p:tavLst>
                                    </p:anim>
                                    <p:anim calcmode="lin" valueType="num">
                                      <p:cBhvr>
                                        <p:cTn id="17" dur="2000" fill="hold"/>
                                        <p:tgtEl>
                                          <p:spTgt spid="217"/>
                                        </p:tgtEl>
                                        <p:attrNameLst>
                                          <p:attrName>ppt_h</p:attrName>
                                        </p:attrNameLst>
                                      </p:cBhvr>
                                      <p:tavLst>
                                        <p:tav tm="0">
                                          <p:val>
                                            <p:strVal val="#ppt_h"/>
                                          </p:val>
                                        </p:tav>
                                        <p:tav tm="100000">
                                          <p:val>
                                            <p:strVal val="#ppt_h"/>
                                          </p:val>
                                        </p:tav>
                                      </p:tavLst>
                                    </p:anim>
                                  </p:childTnLst>
                                </p:cTn>
                              </p:par>
                              <p:par>
                                <p:cTn id="18" presetID="8" presetClass="emph" presetSubtype="0" fill="hold" grpId="0" nodeType="withEffect">
                                  <p:stCondLst>
                                    <p:cond delay="0"/>
                                  </p:stCondLst>
                                  <p:childTnLst>
                                    <p:animRot by="21600000">
                                      <p:cBhvr>
                                        <p:cTn id="19" dur="2000" fill="hold"/>
                                        <p:tgtEl>
                                          <p:spTgt spid="70"/>
                                        </p:tgtEl>
                                        <p:attrNameLst>
                                          <p:attrName>r</p:attrName>
                                        </p:attrNameLst>
                                      </p:cBhvr>
                                    </p:animRot>
                                  </p:childTnLst>
                                </p:cTn>
                              </p:par>
                              <p:par>
                                <p:cTn id="20" presetID="53" presetClass="entr" presetSubtype="16"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p:cTn id="22" dur="500" fill="hold"/>
                                        <p:tgtEl>
                                          <p:spTgt spid="75"/>
                                        </p:tgtEl>
                                        <p:attrNameLst>
                                          <p:attrName>ppt_w</p:attrName>
                                        </p:attrNameLst>
                                      </p:cBhvr>
                                      <p:tavLst>
                                        <p:tav tm="0">
                                          <p:val>
                                            <p:fltVal val="0"/>
                                          </p:val>
                                        </p:tav>
                                        <p:tav tm="100000">
                                          <p:val>
                                            <p:strVal val="#ppt_w"/>
                                          </p:val>
                                        </p:tav>
                                      </p:tavLst>
                                    </p:anim>
                                    <p:anim calcmode="lin" valueType="num">
                                      <p:cBhvr>
                                        <p:cTn id="23" dur="500" fill="hold"/>
                                        <p:tgtEl>
                                          <p:spTgt spid="75"/>
                                        </p:tgtEl>
                                        <p:attrNameLst>
                                          <p:attrName>ppt_h</p:attrName>
                                        </p:attrNameLst>
                                      </p:cBhvr>
                                      <p:tavLst>
                                        <p:tav tm="0">
                                          <p:val>
                                            <p:fltVal val="0"/>
                                          </p:val>
                                        </p:tav>
                                        <p:tav tm="100000">
                                          <p:val>
                                            <p:strVal val="#ppt_h"/>
                                          </p:val>
                                        </p:tav>
                                      </p:tavLst>
                                    </p:anim>
                                    <p:animEffect transition="in" filter="fade">
                                      <p:cBhvr>
                                        <p:cTn id="24" dur="500"/>
                                        <p:tgtEl>
                                          <p:spTgt spid="75"/>
                                        </p:tgtEl>
                                      </p:cBhvr>
                                    </p:animEffect>
                                  </p:childTnLst>
                                </p:cTn>
                              </p:par>
                              <p:par>
                                <p:cTn id="25" presetID="45" presetClass="entr" presetSubtype="0" fill="hold" grpId="0" nodeType="withEffect">
                                  <p:stCondLst>
                                    <p:cond delay="0"/>
                                  </p:stCondLst>
                                  <p:childTnLst>
                                    <p:set>
                                      <p:cBhvr>
                                        <p:cTn id="26" dur="1" fill="hold">
                                          <p:stCondLst>
                                            <p:cond delay="0"/>
                                          </p:stCondLst>
                                        </p:cTn>
                                        <p:tgtEl>
                                          <p:spTgt spid="212"/>
                                        </p:tgtEl>
                                        <p:attrNameLst>
                                          <p:attrName>style.visibility</p:attrName>
                                        </p:attrNameLst>
                                      </p:cBhvr>
                                      <p:to>
                                        <p:strVal val="visible"/>
                                      </p:to>
                                    </p:set>
                                    <p:animEffect transition="in" filter="fade">
                                      <p:cBhvr>
                                        <p:cTn id="27" dur="2000"/>
                                        <p:tgtEl>
                                          <p:spTgt spid="212"/>
                                        </p:tgtEl>
                                      </p:cBhvr>
                                    </p:animEffect>
                                    <p:anim calcmode="lin" valueType="num">
                                      <p:cBhvr>
                                        <p:cTn id="28" dur="2000" fill="hold"/>
                                        <p:tgtEl>
                                          <p:spTgt spid="212"/>
                                        </p:tgtEl>
                                        <p:attrNameLst>
                                          <p:attrName>ppt_w</p:attrName>
                                        </p:attrNameLst>
                                      </p:cBhvr>
                                      <p:tavLst>
                                        <p:tav tm="0" fmla="#ppt_w*sin(2.5*pi*$)">
                                          <p:val>
                                            <p:fltVal val="0"/>
                                          </p:val>
                                        </p:tav>
                                        <p:tav tm="100000">
                                          <p:val>
                                            <p:fltVal val="1"/>
                                          </p:val>
                                        </p:tav>
                                      </p:tavLst>
                                    </p:anim>
                                    <p:anim calcmode="lin" valueType="num">
                                      <p:cBhvr>
                                        <p:cTn id="29" dur="2000" fill="hold"/>
                                        <p:tgtEl>
                                          <p:spTgt spid="212"/>
                                        </p:tgtEl>
                                        <p:attrNameLst>
                                          <p:attrName>ppt_h</p:attrName>
                                        </p:attrNameLst>
                                      </p:cBhvr>
                                      <p:tavLst>
                                        <p:tav tm="0">
                                          <p:val>
                                            <p:strVal val="#ppt_h"/>
                                          </p:val>
                                        </p:tav>
                                        <p:tav tm="100000">
                                          <p:val>
                                            <p:strVal val="#ppt_h"/>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randombar(horizontal)">
                                      <p:cBhvr>
                                        <p:cTn id="32" dur="500"/>
                                        <p:tgtEl>
                                          <p:spTgt spid="86"/>
                                        </p:tgtEl>
                                      </p:cBhvr>
                                    </p:animEffect>
                                  </p:childTnLst>
                                </p:cTn>
                              </p:par>
                              <p:par>
                                <p:cTn id="33" presetID="3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p:cTn id="35" dur="1000" fill="hold"/>
                                        <p:tgtEl>
                                          <p:spTgt spid="66"/>
                                        </p:tgtEl>
                                        <p:attrNameLst>
                                          <p:attrName>ppt_w</p:attrName>
                                        </p:attrNameLst>
                                      </p:cBhvr>
                                      <p:tavLst>
                                        <p:tav tm="0">
                                          <p:val>
                                            <p:fltVal val="0"/>
                                          </p:val>
                                        </p:tav>
                                        <p:tav tm="100000">
                                          <p:val>
                                            <p:strVal val="#ppt_w"/>
                                          </p:val>
                                        </p:tav>
                                      </p:tavLst>
                                    </p:anim>
                                    <p:anim calcmode="lin" valueType="num">
                                      <p:cBhvr>
                                        <p:cTn id="36" dur="1000" fill="hold"/>
                                        <p:tgtEl>
                                          <p:spTgt spid="66"/>
                                        </p:tgtEl>
                                        <p:attrNameLst>
                                          <p:attrName>ppt_h</p:attrName>
                                        </p:attrNameLst>
                                      </p:cBhvr>
                                      <p:tavLst>
                                        <p:tav tm="0">
                                          <p:val>
                                            <p:fltVal val="0"/>
                                          </p:val>
                                        </p:tav>
                                        <p:tav tm="100000">
                                          <p:val>
                                            <p:strVal val="#ppt_h"/>
                                          </p:val>
                                        </p:tav>
                                      </p:tavLst>
                                    </p:anim>
                                    <p:anim calcmode="lin" valueType="num">
                                      <p:cBhvr>
                                        <p:cTn id="37" dur="1000" fill="hold"/>
                                        <p:tgtEl>
                                          <p:spTgt spid="66"/>
                                        </p:tgtEl>
                                        <p:attrNameLst>
                                          <p:attrName>style.rotation</p:attrName>
                                        </p:attrNameLst>
                                      </p:cBhvr>
                                      <p:tavLst>
                                        <p:tav tm="0">
                                          <p:val>
                                            <p:fltVal val="90"/>
                                          </p:val>
                                        </p:tav>
                                        <p:tav tm="100000">
                                          <p:val>
                                            <p:fltVal val="0"/>
                                          </p:val>
                                        </p:tav>
                                      </p:tavLst>
                                    </p:anim>
                                    <p:animEffect transition="in" filter="fade">
                                      <p:cBhvr>
                                        <p:cTn id="38" dur="1000"/>
                                        <p:tgtEl>
                                          <p:spTgt spid="6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43"/>
                </p:tgtEl>
              </p:cMediaNode>
            </p:audio>
          </p:childTnLst>
        </p:cTn>
      </p:par>
    </p:tnLst>
    <p:bldLst>
      <p:bldP spid="70" grpId="0" animBg="1"/>
      <p:bldP spid="86" grpId="0" animBg="1"/>
      <p:bldP spid="2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0" y="1124744"/>
            <a:ext cx="7197725" cy="658812"/>
          </a:xfrm>
        </p:spPr>
        <p:txBody>
          <a:bodyPr/>
          <a:lstStyle/>
          <a:p>
            <a:r>
              <a:rPr lang="en-GB" dirty="0"/>
              <a:t>Will I generate IP?</a:t>
            </a:r>
          </a:p>
        </p:txBody>
      </p:sp>
      <p:sp>
        <p:nvSpPr>
          <p:cNvPr id="3" name="Content Placeholder 2"/>
          <p:cNvSpPr>
            <a:spLocks noGrp="1"/>
          </p:cNvSpPr>
          <p:nvPr>
            <p:ph idx="1"/>
          </p:nvPr>
        </p:nvSpPr>
        <p:spPr>
          <a:xfrm>
            <a:off x="827584" y="1988840"/>
            <a:ext cx="7197725" cy="4319587"/>
          </a:xfrm>
        </p:spPr>
        <p:txBody>
          <a:bodyPr/>
          <a:lstStyle/>
          <a:p>
            <a:r>
              <a:rPr lang="en-GB" dirty="0"/>
              <a:t>Yes</a:t>
            </a:r>
          </a:p>
          <a:p>
            <a:pPr lvl="1"/>
            <a:r>
              <a:rPr lang="en-GB" dirty="0"/>
              <a:t>Every student in every discipline will generate IP in the course of their studies</a:t>
            </a:r>
          </a:p>
          <a:p>
            <a:r>
              <a:rPr lang="en-GB" dirty="0"/>
              <a:t>Your IP will come in many guises</a:t>
            </a:r>
          </a:p>
          <a:p>
            <a:pPr lvl="1"/>
            <a:r>
              <a:rPr lang="en-GB" dirty="0"/>
              <a:t>from an </a:t>
            </a:r>
            <a:r>
              <a:rPr lang="en-GB" b="1" i="1" dirty="0"/>
              <a:t>original</a:t>
            </a:r>
            <a:r>
              <a:rPr lang="en-GB" dirty="0"/>
              <a:t> sketch in the margin of a notepad</a:t>
            </a:r>
          </a:p>
          <a:p>
            <a:pPr lvl="1"/>
            <a:r>
              <a:rPr lang="en-GB" dirty="0"/>
              <a:t>to a fully elaborated and formal blueprint for a </a:t>
            </a:r>
            <a:r>
              <a:rPr lang="en-GB" b="1" i="1" dirty="0"/>
              <a:t>new</a:t>
            </a:r>
            <a:r>
              <a:rPr lang="en-GB" dirty="0"/>
              <a:t> piece of laboratory or clinical equipment</a:t>
            </a:r>
          </a:p>
          <a:p>
            <a:pPr lvl="1"/>
            <a:r>
              <a:rPr lang="en-GB" dirty="0"/>
              <a:t>The written materials you generate</a:t>
            </a:r>
          </a:p>
        </p:txBody>
      </p:sp>
      <p:pic>
        <p:nvPicPr>
          <p:cNvPr id="8" name="Audio 7">
            <a:hlinkClick r:id="" action="ppaction://media"/>
            <a:extLst>
              <a:ext uri="{FF2B5EF4-FFF2-40B4-BE49-F238E27FC236}">
                <a16:creationId xmlns:a16="http://schemas.microsoft.com/office/drawing/2014/main" id="{7DC77B42-0682-460B-9550-EE413C2576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82562005"/>
      </p:ext>
    </p:extLst>
  </p:cSld>
  <p:clrMapOvr>
    <a:masterClrMapping/>
  </p:clrMapOvr>
  <mc:AlternateContent xmlns:mc="http://schemas.openxmlformats.org/markup-compatibility/2006" xmlns:p14="http://schemas.microsoft.com/office/powerpoint/2010/main">
    <mc:Choice Requires="p14">
      <p:transition spd="slow" p14:dur="2000" advTm="37212"/>
    </mc:Choice>
    <mc:Fallback xmlns="">
      <p:transition spd="slow" advTm="3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owns the IP </a:t>
            </a:r>
            <a:r>
              <a:rPr lang="en-GB"/>
              <a:t>at Westminster?</a:t>
            </a:r>
            <a:r>
              <a:rPr lang="en-GB" dirty="0"/>
              <a:t>	</a:t>
            </a:r>
          </a:p>
        </p:txBody>
      </p:sp>
      <p:sp>
        <p:nvSpPr>
          <p:cNvPr id="3" name="Content Placeholder 2"/>
          <p:cNvSpPr>
            <a:spLocks noGrp="1"/>
          </p:cNvSpPr>
          <p:nvPr>
            <p:ph idx="1"/>
          </p:nvPr>
        </p:nvSpPr>
        <p:spPr>
          <a:xfrm>
            <a:off x="973137" y="2276872"/>
            <a:ext cx="7197725" cy="2880145"/>
          </a:xfrm>
        </p:spPr>
        <p:txBody>
          <a:bodyPr/>
          <a:lstStyle/>
          <a:p>
            <a:r>
              <a:rPr lang="en-US" dirty="0"/>
              <a:t>P</a:t>
            </a:r>
            <a:r>
              <a:rPr lang="en-GB" dirty="0" err="1"/>
              <a:t>ost</a:t>
            </a:r>
            <a:r>
              <a:rPr lang="en-GB" dirty="0"/>
              <a:t>-graduate students at the University of Westminster own their IP, except in exceptional circumstances.</a:t>
            </a:r>
          </a:p>
          <a:p>
            <a:r>
              <a:rPr lang="en-GB" dirty="0"/>
              <a:t>Further information on this can be found here: </a:t>
            </a:r>
            <a:r>
              <a:rPr lang="en-GB" dirty="0">
                <a:hlinkClick r:id="rId5"/>
              </a:rPr>
              <a:t>https://www.westminster.ac.uk/about-us/our-university/corporate-information/policies-and-documents-a-z/intellectual-property-rights</a:t>
            </a:r>
            <a:r>
              <a:rPr lang="en-GB" dirty="0"/>
              <a:t> </a:t>
            </a:r>
          </a:p>
          <a:p>
            <a:pPr marL="0" indent="0">
              <a:buNone/>
            </a:pPr>
            <a:endParaRPr lang="en-GB" dirty="0"/>
          </a:p>
        </p:txBody>
      </p:sp>
      <p:pic>
        <p:nvPicPr>
          <p:cNvPr id="7" name="Audio 6">
            <a:hlinkClick r:id="" action="ppaction://media"/>
            <a:extLst>
              <a:ext uri="{FF2B5EF4-FFF2-40B4-BE49-F238E27FC236}">
                <a16:creationId xmlns:a16="http://schemas.microsoft.com/office/drawing/2014/main" id="{99F2D0CE-C24F-4B73-AEC7-2AFFDBD946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47991864"/>
      </p:ext>
    </p:extLst>
  </p:cSld>
  <p:clrMapOvr>
    <a:masterClrMapping/>
  </p:clrMapOvr>
  <mc:AlternateContent xmlns:mc="http://schemas.openxmlformats.org/markup-compatibility/2006" xmlns:p14="http://schemas.microsoft.com/office/powerpoint/2010/main">
    <mc:Choice Requires="p14">
      <p:transition spd="slow" p14:dur="2000" advTm="50815"/>
    </mc:Choice>
    <mc:Fallback xmlns="">
      <p:transition spd="slow" advTm="5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5616" y="1268760"/>
            <a:ext cx="5535490" cy="461665"/>
          </a:xfrm>
          <a:prstGeom prst="rect">
            <a:avLst/>
          </a:prstGeom>
          <a:noFill/>
        </p:spPr>
        <p:txBody>
          <a:bodyPr wrap="none" rtlCol="0">
            <a:spAutoFit/>
          </a:bodyPr>
          <a:lstStyle/>
          <a:p>
            <a:r>
              <a:rPr lang="en-GB" altLang="en-US" sz="2400" b="1" kern="0" dirty="0">
                <a:solidFill>
                  <a:srgbClr val="6A1A41"/>
                </a:solidFill>
                <a:latin typeface="Arial"/>
              </a:rPr>
              <a:t>Different Intellectual Property Rights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499605876"/>
              </p:ext>
            </p:extLst>
          </p:nvPr>
        </p:nvGraphicFramePr>
        <p:xfrm>
          <a:off x="158758" y="1916832"/>
          <a:ext cx="8928992" cy="4754880"/>
        </p:xfrm>
        <a:graphic>
          <a:graphicData uri="http://schemas.openxmlformats.org/drawingml/2006/table">
            <a:tbl>
              <a:tblPr firstRow="1" bandRow="1">
                <a:tableStyleId>{125E5076-3810-47DD-B79F-674D7AD40C01}</a:tableStyleId>
              </a:tblPr>
              <a:tblGrid>
                <a:gridCol w="1512168">
                  <a:extLst>
                    <a:ext uri="{9D8B030D-6E8A-4147-A177-3AD203B41FA5}">
                      <a16:colId xmlns:a16="http://schemas.microsoft.com/office/drawing/2014/main" val="20000"/>
                    </a:ext>
                  </a:extLst>
                </a:gridCol>
                <a:gridCol w="3376972">
                  <a:extLst>
                    <a:ext uri="{9D8B030D-6E8A-4147-A177-3AD203B41FA5}">
                      <a16:colId xmlns:a16="http://schemas.microsoft.com/office/drawing/2014/main" val="20001"/>
                    </a:ext>
                  </a:extLst>
                </a:gridCol>
                <a:gridCol w="1870727">
                  <a:extLst>
                    <a:ext uri="{9D8B030D-6E8A-4147-A177-3AD203B41FA5}">
                      <a16:colId xmlns:a16="http://schemas.microsoft.com/office/drawing/2014/main" val="20002"/>
                    </a:ext>
                  </a:extLst>
                </a:gridCol>
                <a:gridCol w="2169125">
                  <a:extLst>
                    <a:ext uri="{9D8B030D-6E8A-4147-A177-3AD203B41FA5}">
                      <a16:colId xmlns:a16="http://schemas.microsoft.com/office/drawing/2014/main" val="20003"/>
                    </a:ext>
                  </a:extLst>
                </a:gridCol>
              </a:tblGrid>
              <a:tr h="640079">
                <a:tc>
                  <a:txBody>
                    <a:bodyPr/>
                    <a:lstStyle/>
                    <a:p>
                      <a:r>
                        <a:rPr lang="en-GB" dirty="0"/>
                        <a:t>Right</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tx2"/>
                    </a:solidFill>
                  </a:tcPr>
                </a:tc>
                <a:tc>
                  <a:txBody>
                    <a:bodyPr/>
                    <a:lstStyle/>
                    <a:p>
                      <a:r>
                        <a:rPr lang="en-GB" dirty="0"/>
                        <a:t>What</a:t>
                      </a:r>
                      <a:r>
                        <a:rPr lang="en-GB" baseline="0" dirty="0"/>
                        <a:t> it covers</a:t>
                      </a:r>
                      <a:endParaRPr lang="en-GB" dirty="0"/>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tx2"/>
                    </a:solidFill>
                  </a:tcPr>
                </a:tc>
                <a:tc>
                  <a:txBody>
                    <a:bodyPr/>
                    <a:lstStyle/>
                    <a:p>
                      <a:r>
                        <a:rPr lang="en-GB" dirty="0"/>
                        <a:t>Need to apply?</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tx2"/>
                    </a:solidFill>
                  </a:tcPr>
                </a:tc>
                <a:tc>
                  <a:txBody>
                    <a:bodyPr/>
                    <a:lstStyle/>
                    <a:p>
                      <a:r>
                        <a:rPr lang="en-GB" dirty="0"/>
                        <a:t>Maximum Duration</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59594">
                <a:tc>
                  <a:txBody>
                    <a:bodyPr/>
                    <a:lstStyle/>
                    <a:p>
                      <a:r>
                        <a:rPr lang="en-GB" b="1" dirty="0">
                          <a:solidFill>
                            <a:schemeClr val="bg1"/>
                          </a:solidFill>
                        </a:rPr>
                        <a:t>Patent</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latin typeface="+mn-lt"/>
                          <a:ea typeface="+mn-ea"/>
                          <a:cs typeface="+mn-cs"/>
                        </a:rPr>
                        <a:t>How something works</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Yes</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20 Years</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1"/>
                  </a:ext>
                </a:extLst>
              </a:tr>
              <a:tr h="359594">
                <a:tc>
                  <a:txBody>
                    <a:bodyPr/>
                    <a:lstStyle/>
                    <a:p>
                      <a:r>
                        <a:rPr lang="en-GB" b="1" dirty="0">
                          <a:solidFill>
                            <a:schemeClr val="bg1"/>
                          </a:solidFill>
                        </a:rPr>
                        <a:t>Designs</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latin typeface="+mn-lt"/>
                          <a:ea typeface="+mn-ea"/>
                          <a:cs typeface="+mn-cs"/>
                        </a:rPr>
                        <a:t>How something looks</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Yes and No</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25 years</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2"/>
                  </a:ext>
                </a:extLst>
              </a:tr>
              <a:tr h="75833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800" b="1" kern="0" dirty="0">
                          <a:solidFill>
                            <a:schemeClr val="bg1"/>
                          </a:solidFill>
                          <a:latin typeface="+mn-lt"/>
                          <a:ea typeface="ヒラギノ角ゴ Pro W3"/>
                          <a:cs typeface="+mn-cs"/>
                        </a:rPr>
                        <a:t>Copyright</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latin typeface="+mn-lt"/>
                          <a:ea typeface="+mn-ea"/>
                          <a:cs typeface="+mn-cs"/>
                        </a:rPr>
                        <a:t>Expression of ideas, literary works, creative activity, software code</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No (but it can be registered)</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70 years after authors death</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3"/>
                  </a:ext>
                </a:extLst>
              </a:tr>
              <a:tr h="530833">
                <a:tc>
                  <a:txBody>
                    <a:bodyPr/>
                    <a:lstStyle/>
                    <a:p>
                      <a:r>
                        <a:rPr lang="en-GB" b="1" dirty="0">
                          <a:solidFill>
                            <a:schemeClr val="bg1"/>
                          </a:solidFill>
                        </a:rPr>
                        <a:t>Trademarks</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latin typeface="+mn-lt"/>
                          <a:ea typeface="+mn-ea"/>
                          <a:cs typeface="+mn-cs"/>
                        </a:rPr>
                        <a:t>Designation of origin and reputation</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Yes and No</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Unlimited</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4"/>
                  </a:ext>
                </a:extLst>
              </a:tr>
              <a:tr h="530833">
                <a:tc>
                  <a:txBody>
                    <a:bodyPr/>
                    <a:lstStyle/>
                    <a:p>
                      <a:r>
                        <a:rPr lang="en-GB" b="1" dirty="0">
                          <a:solidFill>
                            <a:schemeClr val="bg1"/>
                          </a:solidFill>
                        </a:rPr>
                        <a:t>Database</a:t>
                      </a:r>
                      <a:r>
                        <a:rPr lang="en-GB" b="1" baseline="0" dirty="0">
                          <a:solidFill>
                            <a:schemeClr val="bg1"/>
                          </a:solidFill>
                        </a:rPr>
                        <a:t> Rights</a:t>
                      </a:r>
                      <a:endParaRPr lang="en-GB" b="1" dirty="0">
                        <a:solidFill>
                          <a:schemeClr val="bg1"/>
                        </a:solidFill>
                      </a:endParaRP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latin typeface="+mn-lt"/>
                          <a:ea typeface="+mn-ea"/>
                          <a:cs typeface="+mn-cs"/>
                        </a:rPr>
                        <a:t>Collections of data, similar to Copyright</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No</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15 years</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5"/>
                  </a:ext>
                </a:extLst>
              </a:tr>
              <a:tr h="1130152">
                <a:tc>
                  <a:txBody>
                    <a:bodyPr/>
                    <a:lstStyle/>
                    <a:p>
                      <a:r>
                        <a:rPr lang="en-GB" b="1" dirty="0">
                          <a:solidFill>
                            <a:schemeClr val="bg1"/>
                          </a:solidFill>
                        </a:rPr>
                        <a:t>Trade Secrets</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lvl="1" indent="0" algn="l" defTabSz="914400" rtl="0" eaLnBrk="1" latinLnBrk="0" hangingPunct="1">
                        <a:spcBef>
                          <a:spcPts val="0"/>
                        </a:spcBef>
                        <a:spcAft>
                          <a:spcPts val="0"/>
                        </a:spcAft>
                        <a:buClr>
                          <a:srgbClr val="C50000"/>
                        </a:buClr>
                        <a:buFont typeface="Arial" charset="0"/>
                        <a:buNone/>
                        <a:defRPr/>
                      </a:pPr>
                      <a:r>
                        <a:rPr lang="en-GB" sz="1800" b="1" kern="1200" dirty="0">
                          <a:solidFill>
                            <a:schemeClr val="bg1"/>
                          </a:solidFill>
                          <a:latin typeface="+mn-lt"/>
                          <a:ea typeface="+mn-ea"/>
                          <a:cs typeface="+mn-cs"/>
                        </a:rPr>
                        <a:t>Not an IPR as such, more ‘keeping a secret’, confidential, exploitable, marketable and licensable</a:t>
                      </a:r>
                    </a:p>
                  </a:txBody>
                  <a:tcP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No</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EB0D18"/>
                        </a:buClr>
                        <a:buSzTx/>
                        <a:buFont typeface="Verdana" pitchFamily="34" charset="0"/>
                        <a:buNone/>
                        <a:tabLst/>
                      </a:pPr>
                      <a:r>
                        <a:rPr lang="en-GB" sz="1800" b="1" kern="1200" dirty="0">
                          <a:solidFill>
                            <a:schemeClr val="bg1"/>
                          </a:solidFill>
                          <a:latin typeface="+mn-lt"/>
                          <a:ea typeface="+mn-ea"/>
                          <a:cs typeface="+mn-cs"/>
                        </a:rPr>
                        <a:t>Unlimited</a:t>
                      </a:r>
                    </a:p>
                  </a:txBody>
                  <a:tcPr marL="91438" marR="91438" marT="45713" marB="45713" horzOverflow="overflow">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6"/>
                  </a:ext>
                </a:extLst>
              </a:tr>
            </a:tbl>
          </a:graphicData>
        </a:graphic>
      </p:graphicFrame>
      <p:sp>
        <p:nvSpPr>
          <p:cNvPr id="2" name="AutoShape 2">
            <a:extLst>
              <a:ext uri="{FF2B5EF4-FFF2-40B4-BE49-F238E27FC236}">
                <a16:creationId xmlns:a16="http://schemas.microsoft.com/office/drawing/2014/main" id="{FA8F8C0D-1C98-44C4-A575-C3B6D0759B0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Audio 10">
            <a:hlinkClick r:id="" action="ppaction://media"/>
            <a:extLst>
              <a:ext uri="{FF2B5EF4-FFF2-40B4-BE49-F238E27FC236}">
                <a16:creationId xmlns:a16="http://schemas.microsoft.com/office/drawing/2014/main" id="{4E150478-5E84-4030-BE36-DB1E960A4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49903295"/>
      </p:ext>
    </p:extLst>
  </p:cSld>
  <p:clrMapOvr>
    <a:masterClrMapping/>
  </p:clrMapOvr>
  <mc:AlternateContent xmlns:mc="http://schemas.openxmlformats.org/markup-compatibility/2006" xmlns:p14="http://schemas.microsoft.com/office/powerpoint/2010/main">
    <mc:Choice Requires="p14">
      <p:transition spd="slow" p14:dur="2000" advTm="62570"/>
    </mc:Choice>
    <mc:Fallback xmlns="">
      <p:transition spd="slow" advTm="6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UOW Leading the Way white150"/>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920563" y="1074135"/>
            <a:ext cx="984646" cy="5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628652" y="1023515"/>
            <a:ext cx="7021096" cy="786333"/>
          </a:xfrm>
        </p:spPr>
        <p:txBody>
          <a:bodyPr>
            <a:normAutofit/>
          </a:bodyPr>
          <a:lstStyle/>
          <a:p>
            <a:r>
              <a:rPr lang="en-GB" dirty="0"/>
              <a:t>Trade Secrets </a:t>
            </a:r>
            <a:br>
              <a:rPr lang="en-GB" dirty="0"/>
            </a:br>
            <a:r>
              <a:rPr lang="en-GB" sz="1800" dirty="0"/>
              <a:t>The Basics</a:t>
            </a:r>
            <a:endParaRPr lang="en-US" dirty="0"/>
          </a:p>
        </p:txBody>
      </p:sp>
      <p:sp>
        <p:nvSpPr>
          <p:cNvPr id="4" name="TextBox 3"/>
          <p:cNvSpPr txBox="1"/>
          <p:nvPr/>
        </p:nvSpPr>
        <p:spPr>
          <a:xfrm>
            <a:off x="395535" y="2420888"/>
            <a:ext cx="8509674" cy="2308324"/>
          </a:xfrm>
          <a:prstGeom prst="rect">
            <a:avLst/>
          </a:prstGeom>
          <a:noFill/>
        </p:spPr>
        <p:txBody>
          <a:bodyPr wrap="square" rtlCol="0">
            <a:spAutoFit/>
          </a:bodyPr>
          <a:lstStyle/>
          <a:p>
            <a:pPr marL="342911" indent="-342911">
              <a:buFont typeface="Arial" panose="020B0604020202020204" pitchFamily="34" charset="0"/>
              <a:buChar char="•"/>
            </a:pPr>
            <a:r>
              <a:rPr lang="en-GB" sz="2400" dirty="0"/>
              <a:t>By definition, not disclosed to the world at large.</a:t>
            </a:r>
          </a:p>
          <a:p>
            <a:pPr marL="342911" indent="-342911">
              <a:buFont typeface="Arial" panose="020B0604020202020204" pitchFamily="34" charset="0"/>
              <a:buChar char="•"/>
            </a:pPr>
            <a:r>
              <a:rPr lang="en-GB" sz="2400" dirty="0"/>
              <a:t>Legal mechanisms exist for protecting trade secrets (e.g. non-disclosure agreements and clauses and non-compete clauses).</a:t>
            </a:r>
          </a:p>
          <a:p>
            <a:pPr marL="342911" indent="-342911">
              <a:buFont typeface="Arial" panose="020B0604020202020204" pitchFamily="34" charset="0"/>
              <a:buChar char="•"/>
            </a:pPr>
            <a:r>
              <a:rPr lang="en-GB" sz="2400" dirty="0"/>
              <a:t>In the academic context there is a trade-off with publication</a:t>
            </a:r>
          </a:p>
          <a:p>
            <a:pPr marL="342911" indent="-342911">
              <a:buFont typeface="Arial" panose="020B0604020202020204" pitchFamily="34" charset="0"/>
              <a:buChar char="•"/>
            </a:pPr>
            <a:r>
              <a:rPr lang="en-GB" sz="2400" dirty="0"/>
              <a:t>Can lead to other forms of IP…</a:t>
            </a:r>
          </a:p>
        </p:txBody>
      </p:sp>
      <p:sp>
        <p:nvSpPr>
          <p:cNvPr id="5" name="TextBox 4"/>
          <p:cNvSpPr txBox="1"/>
          <p:nvPr/>
        </p:nvSpPr>
        <p:spPr>
          <a:xfrm>
            <a:off x="8621855" y="5771109"/>
            <a:ext cx="520956" cy="253916"/>
          </a:xfrm>
          <a:prstGeom prst="rect">
            <a:avLst/>
          </a:prstGeom>
          <a:noFill/>
        </p:spPr>
        <p:txBody>
          <a:bodyPr wrap="square" rtlCol="0">
            <a:spAutoFit/>
          </a:bodyPr>
          <a:lstStyle/>
          <a:p>
            <a:r>
              <a:rPr lang="en-GB" sz="1050" b="1" dirty="0"/>
              <a:t>20/23</a:t>
            </a:r>
          </a:p>
        </p:txBody>
      </p:sp>
      <p:pic>
        <p:nvPicPr>
          <p:cNvPr id="13" name="Audio 12">
            <a:hlinkClick r:id="" action="ppaction://media"/>
            <a:extLst>
              <a:ext uri="{FF2B5EF4-FFF2-40B4-BE49-F238E27FC236}">
                <a16:creationId xmlns:a16="http://schemas.microsoft.com/office/drawing/2014/main" id="{90409830-0FA0-44A8-8548-14EE1FF645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65971911"/>
      </p:ext>
    </p:extLst>
  </p:cSld>
  <p:clrMapOvr>
    <a:masterClrMapping/>
  </p:clrMapOvr>
  <mc:AlternateContent xmlns:mc="http://schemas.openxmlformats.org/markup-compatibility/2006" xmlns:p14="http://schemas.microsoft.com/office/powerpoint/2010/main">
    <mc:Choice Requires="p14">
      <p:transition spd="slow" p14:dur="2000" advTm="54610"/>
    </mc:Choice>
    <mc:Fallback xmlns="">
      <p:transition spd="slow" advTm="5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0282" y="2060848"/>
            <a:ext cx="8519160" cy="4308202"/>
          </a:xfrm>
          <a:prstGeom prst="rect">
            <a:avLst/>
          </a:prstGeom>
        </p:spPr>
      </p:pic>
      <p:sp>
        <p:nvSpPr>
          <p:cNvPr id="3" name="Rectangle 2"/>
          <p:cNvSpPr/>
          <p:nvPr/>
        </p:nvSpPr>
        <p:spPr>
          <a:xfrm>
            <a:off x="1259632" y="1268760"/>
            <a:ext cx="6045245" cy="461665"/>
          </a:xfrm>
          <a:prstGeom prst="rect">
            <a:avLst/>
          </a:prstGeom>
        </p:spPr>
        <p:txBody>
          <a:bodyPr wrap="none">
            <a:spAutoFit/>
          </a:bodyPr>
          <a:lstStyle/>
          <a:p>
            <a:r>
              <a:rPr lang="en-GB" altLang="en-US" sz="2400" b="1" kern="0" dirty="0">
                <a:solidFill>
                  <a:srgbClr val="6A1A41"/>
                </a:solidFill>
                <a:latin typeface="Arial"/>
              </a:rPr>
              <a:t>Can you patent? What can’t be patented</a:t>
            </a:r>
            <a:endParaRPr lang="en-GB" dirty="0"/>
          </a:p>
        </p:txBody>
      </p:sp>
      <p:pic>
        <p:nvPicPr>
          <p:cNvPr id="8" name="Audio 7">
            <a:hlinkClick r:id="" action="ppaction://media"/>
            <a:extLst>
              <a:ext uri="{FF2B5EF4-FFF2-40B4-BE49-F238E27FC236}">
                <a16:creationId xmlns:a16="http://schemas.microsoft.com/office/drawing/2014/main" id="{8D12980D-51F8-4A36-8A69-2719B0B024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7499289"/>
      </p:ext>
    </p:extLst>
  </p:cSld>
  <p:clrMapOvr>
    <a:masterClrMapping/>
  </p:clrMapOvr>
  <mc:AlternateContent xmlns:mc="http://schemas.openxmlformats.org/markup-compatibility/2006" xmlns:p14="http://schemas.microsoft.com/office/powerpoint/2010/main">
    <mc:Choice Requires="p14">
      <p:transition spd="slow" p14:dur="2000" advTm="46067"/>
    </mc:Choice>
    <mc:Fallback xmlns="">
      <p:transition spd="slow" advTm="4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
</p:tagLst>
</file>

<file path=ppt/tags/tag2.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Bluegrey">
  <a:themeElements>
    <a:clrScheme name="Bluegrey 1">
      <a:dk1>
        <a:srgbClr val="8C6CD0"/>
      </a:dk1>
      <a:lt1>
        <a:srgbClr val="FFFFFF"/>
      </a:lt1>
      <a:dk2>
        <a:srgbClr val="7D9AAA"/>
      </a:dk2>
      <a:lt2>
        <a:srgbClr val="000000"/>
      </a:lt2>
      <a:accent1>
        <a:srgbClr val="4B92DB"/>
      </a:accent1>
      <a:accent2>
        <a:srgbClr val="F7403A"/>
      </a:accent2>
      <a:accent3>
        <a:srgbClr val="BFCAD2"/>
      </a:accent3>
      <a:accent4>
        <a:srgbClr val="DADADA"/>
      </a:accent4>
      <a:accent5>
        <a:srgbClr val="B1C7EA"/>
      </a:accent5>
      <a:accent6>
        <a:srgbClr val="E03934"/>
      </a:accent6>
      <a:hlink>
        <a:srgbClr val="009999"/>
      </a:hlink>
      <a:folHlink>
        <a:srgbClr val="99CC00"/>
      </a:folHlink>
    </a:clrScheme>
    <a:fontScheme name="Bluegre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grey 1">
        <a:dk1>
          <a:srgbClr val="8C6CD0"/>
        </a:dk1>
        <a:lt1>
          <a:srgbClr val="FFFFFF"/>
        </a:lt1>
        <a:dk2>
          <a:srgbClr val="7D9AAA"/>
        </a:dk2>
        <a:lt2>
          <a:srgbClr val="000000"/>
        </a:lt2>
        <a:accent1>
          <a:srgbClr val="4B92DB"/>
        </a:accent1>
        <a:accent2>
          <a:srgbClr val="F7403A"/>
        </a:accent2>
        <a:accent3>
          <a:srgbClr val="BFCAD2"/>
        </a:accent3>
        <a:accent4>
          <a:srgbClr val="DADADA"/>
        </a:accent4>
        <a:accent5>
          <a:srgbClr val="B1C7EA"/>
        </a:accent5>
        <a:accent6>
          <a:srgbClr val="E03934"/>
        </a:accent6>
        <a:hlink>
          <a:srgbClr val="009999"/>
        </a:hlink>
        <a:folHlink>
          <a:srgbClr val="99CC00"/>
        </a:folHlink>
      </a:clrScheme>
      <a:clrMap bg1="dk2" tx1="lt1" bg2="dk1" tx2="lt2" accent1="accent1" accent2="accent2" accent3="accent3" accent4="accent4" accent5="accent5" accent6="accent6" hlink="hlink" folHlink="folHlink"/>
    </a:extraClrScheme>
    <a:extraClrScheme>
      <a:clrScheme name="Bluegrey 2">
        <a:dk1>
          <a:srgbClr val="7D9AAA"/>
        </a:dk1>
        <a:lt1>
          <a:srgbClr val="FFFFFF"/>
        </a:lt1>
        <a:dk2>
          <a:srgbClr val="6A1A41"/>
        </a:dk2>
        <a:lt2>
          <a:srgbClr val="8C6CD0"/>
        </a:lt2>
        <a:accent1>
          <a:srgbClr val="F7403A"/>
        </a:accent1>
        <a:accent2>
          <a:srgbClr val="34B233"/>
        </a:accent2>
        <a:accent3>
          <a:srgbClr val="FFFFFF"/>
        </a:accent3>
        <a:accent4>
          <a:srgbClr val="6A8391"/>
        </a:accent4>
        <a:accent5>
          <a:srgbClr val="FAAFAE"/>
        </a:accent5>
        <a:accent6>
          <a:srgbClr val="2EA12D"/>
        </a:accent6>
        <a:hlink>
          <a:srgbClr val="D10074"/>
        </a:hlink>
        <a:folHlink>
          <a:srgbClr val="E4D7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raduated">
  <a:themeElements>
    <a:clrScheme name="Graduated 1">
      <a:dk1>
        <a:srgbClr val="8C6CD0"/>
      </a:dk1>
      <a:lt1>
        <a:srgbClr val="FFFFFF"/>
      </a:lt1>
      <a:dk2>
        <a:srgbClr val="7D9AAA"/>
      </a:dk2>
      <a:lt2>
        <a:srgbClr val="000000"/>
      </a:lt2>
      <a:accent1>
        <a:srgbClr val="4B92DB"/>
      </a:accent1>
      <a:accent2>
        <a:srgbClr val="F7403A"/>
      </a:accent2>
      <a:accent3>
        <a:srgbClr val="BFCAD2"/>
      </a:accent3>
      <a:accent4>
        <a:srgbClr val="DADADA"/>
      </a:accent4>
      <a:accent5>
        <a:srgbClr val="B1C7EA"/>
      </a:accent5>
      <a:accent6>
        <a:srgbClr val="E03934"/>
      </a:accent6>
      <a:hlink>
        <a:srgbClr val="009999"/>
      </a:hlink>
      <a:folHlink>
        <a:srgbClr val="99CC00"/>
      </a:folHlink>
    </a:clrScheme>
    <a:fontScheme name="Graduat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raduated 1">
        <a:dk1>
          <a:srgbClr val="8C6CD0"/>
        </a:dk1>
        <a:lt1>
          <a:srgbClr val="FFFFFF"/>
        </a:lt1>
        <a:dk2>
          <a:srgbClr val="7D9AAA"/>
        </a:dk2>
        <a:lt2>
          <a:srgbClr val="000000"/>
        </a:lt2>
        <a:accent1>
          <a:srgbClr val="4B92DB"/>
        </a:accent1>
        <a:accent2>
          <a:srgbClr val="F7403A"/>
        </a:accent2>
        <a:accent3>
          <a:srgbClr val="BFCAD2"/>
        </a:accent3>
        <a:accent4>
          <a:srgbClr val="DADADA"/>
        </a:accent4>
        <a:accent5>
          <a:srgbClr val="B1C7EA"/>
        </a:accent5>
        <a:accent6>
          <a:srgbClr val="E03934"/>
        </a:accent6>
        <a:hlink>
          <a:srgbClr val="009999"/>
        </a:hlink>
        <a:folHlink>
          <a:srgbClr val="99CC00"/>
        </a:folHlink>
      </a:clrScheme>
      <a:clrMap bg1="dk2" tx1="lt1" bg2="dk1" tx2="lt2" accent1="accent1" accent2="accent2" accent3="accent3" accent4="accent4" accent5="accent5" accent6="accent6" hlink="hlink" folHlink="folHlink"/>
    </a:extraClrScheme>
    <a:extraClrScheme>
      <a:clrScheme name="Graduated 2">
        <a:dk1>
          <a:srgbClr val="7D9AAA"/>
        </a:dk1>
        <a:lt1>
          <a:srgbClr val="FFFFFF"/>
        </a:lt1>
        <a:dk2>
          <a:srgbClr val="6A1A41"/>
        </a:dk2>
        <a:lt2>
          <a:srgbClr val="8C6CD0"/>
        </a:lt2>
        <a:accent1>
          <a:srgbClr val="F7403A"/>
        </a:accent1>
        <a:accent2>
          <a:srgbClr val="34B233"/>
        </a:accent2>
        <a:accent3>
          <a:srgbClr val="FFFFFF"/>
        </a:accent3>
        <a:accent4>
          <a:srgbClr val="6A8391"/>
        </a:accent4>
        <a:accent5>
          <a:srgbClr val="FAAFAE"/>
        </a:accent5>
        <a:accent6>
          <a:srgbClr val="2EA12D"/>
        </a:accent6>
        <a:hlink>
          <a:srgbClr val="D10074"/>
        </a:hlink>
        <a:folHlink>
          <a:srgbClr val="E4D7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a:themeElements>
    <a:clrScheme name="White 2">
      <a:dk1>
        <a:srgbClr val="7D9AAA"/>
      </a:dk1>
      <a:lt1>
        <a:srgbClr val="FFFFFF"/>
      </a:lt1>
      <a:dk2>
        <a:srgbClr val="6A1A41"/>
      </a:dk2>
      <a:lt2>
        <a:srgbClr val="8C6CD0"/>
      </a:lt2>
      <a:accent1>
        <a:srgbClr val="F7403A"/>
      </a:accent1>
      <a:accent2>
        <a:srgbClr val="34B233"/>
      </a:accent2>
      <a:accent3>
        <a:srgbClr val="FFFFFF"/>
      </a:accent3>
      <a:accent4>
        <a:srgbClr val="6A8391"/>
      </a:accent4>
      <a:accent5>
        <a:srgbClr val="FAAFAE"/>
      </a:accent5>
      <a:accent6>
        <a:srgbClr val="2EA12D"/>
      </a:accent6>
      <a:hlink>
        <a:srgbClr val="D10074"/>
      </a:hlink>
      <a:folHlink>
        <a:srgbClr val="E4D7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8C6CD0"/>
        </a:dk1>
        <a:lt1>
          <a:srgbClr val="FFFFFF"/>
        </a:lt1>
        <a:dk2>
          <a:srgbClr val="7D9AAA"/>
        </a:dk2>
        <a:lt2>
          <a:srgbClr val="000000"/>
        </a:lt2>
        <a:accent1>
          <a:srgbClr val="4B92DB"/>
        </a:accent1>
        <a:accent2>
          <a:srgbClr val="F7403A"/>
        </a:accent2>
        <a:accent3>
          <a:srgbClr val="BFCAD2"/>
        </a:accent3>
        <a:accent4>
          <a:srgbClr val="DADADA"/>
        </a:accent4>
        <a:accent5>
          <a:srgbClr val="B1C7EA"/>
        </a:accent5>
        <a:accent6>
          <a:srgbClr val="E03934"/>
        </a:accent6>
        <a:hlink>
          <a:srgbClr val="009999"/>
        </a:hlink>
        <a:folHlink>
          <a:srgbClr val="99CC00"/>
        </a:folHlink>
      </a:clrScheme>
      <a:clrMap bg1="dk2" tx1="lt1" bg2="dk1" tx2="lt2" accent1="accent1" accent2="accent2" accent3="accent3" accent4="accent4" accent5="accent5" accent6="accent6" hlink="hlink" folHlink="folHlink"/>
    </a:extraClrScheme>
    <a:extraClrScheme>
      <a:clrScheme name="White 2">
        <a:dk1>
          <a:srgbClr val="7D9AAA"/>
        </a:dk1>
        <a:lt1>
          <a:srgbClr val="FFFFFF"/>
        </a:lt1>
        <a:dk2>
          <a:srgbClr val="6A1A41"/>
        </a:dk2>
        <a:lt2>
          <a:srgbClr val="8C6CD0"/>
        </a:lt2>
        <a:accent1>
          <a:srgbClr val="F7403A"/>
        </a:accent1>
        <a:accent2>
          <a:srgbClr val="34B233"/>
        </a:accent2>
        <a:accent3>
          <a:srgbClr val="FFFFFF"/>
        </a:accent3>
        <a:accent4>
          <a:srgbClr val="6A8391"/>
        </a:accent4>
        <a:accent5>
          <a:srgbClr val="FAAFAE"/>
        </a:accent5>
        <a:accent6>
          <a:srgbClr val="2EA12D"/>
        </a:accent6>
        <a:hlink>
          <a:srgbClr val="D10074"/>
        </a:hlink>
        <a:folHlink>
          <a:srgbClr val="E4D7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UOW-Powerpoint-template-static</Template>
  <TotalTime>8</TotalTime>
  <Words>1524</Words>
  <Application>Microsoft Office PowerPoint</Application>
  <PresentationFormat>On-screen Show (4:3)</PresentationFormat>
  <Paragraphs>163</Paragraphs>
  <Slides>13</Slides>
  <Notes>9</Notes>
  <HiddenSlides>0</HiddenSlides>
  <MMClips>13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MS PGothic</vt:lpstr>
      <vt:lpstr>MS PGothic</vt:lpstr>
      <vt:lpstr>Arial</vt:lpstr>
      <vt:lpstr>Calibri</vt:lpstr>
      <vt:lpstr>Gill Sans</vt:lpstr>
      <vt:lpstr>Verdana</vt:lpstr>
      <vt:lpstr>ヒラギノ角ゴ Pro W3</vt:lpstr>
      <vt:lpstr>Bluegrey</vt:lpstr>
      <vt:lpstr>Graduated</vt:lpstr>
      <vt:lpstr>White</vt:lpstr>
      <vt:lpstr>Intellectual Property James Hudson PhD Oxentia Ltd  on behalf of  Department of External Relations and Research  Any commercial and/or public use of this material, or use outside of the University of Westminster is expressly prohibited. Oxentia retains all rights (including moral and intellectual property rights) in the Presentation.</vt:lpstr>
      <vt:lpstr>Overview</vt:lpstr>
      <vt:lpstr>What is Intellectual Property?</vt:lpstr>
      <vt:lpstr>Why should we care about Intellectual Property?</vt:lpstr>
      <vt:lpstr>Will I generate IP?</vt:lpstr>
      <vt:lpstr>Who owns the IP at Westminster? </vt:lpstr>
      <vt:lpstr>PowerPoint Presentation</vt:lpstr>
      <vt:lpstr>Trade Secrets  The Basics</vt:lpstr>
      <vt:lpstr>PowerPoint Presentation</vt:lpstr>
      <vt:lpstr>PowerPoint Presentation</vt:lpstr>
      <vt:lpstr>PowerPoint Presentation</vt:lpstr>
      <vt:lpstr>Things to remember</vt:lpstr>
      <vt:lpstr>Where can I find out more?</vt:lpstr>
    </vt:vector>
  </TitlesOfParts>
  <Company>University of Westminster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alexandra.bush@oxentia.com</dc:title>
  <dc:creator>Oxentia, Oxford's global innovation consultancy</dc:creator>
  <cp:lastModifiedBy>Lesley McDonagh</cp:lastModifiedBy>
  <cp:revision>57</cp:revision>
  <dcterms:created xsi:type="dcterms:W3CDTF">2015-09-30T15:48:36Z</dcterms:created>
  <dcterms:modified xsi:type="dcterms:W3CDTF">2021-09-14T07:56:31Z</dcterms:modified>
</cp:coreProperties>
</file>