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6"/>
    <p:sldMasterId id="2147483688" r:id="rId7"/>
  </p:sldMasterIdLst>
  <p:notesMasterIdLst>
    <p:notesMasterId r:id="rId18"/>
  </p:notesMasterIdLst>
  <p:sldIdLst>
    <p:sldId id="395" r:id="rId8"/>
    <p:sldId id="403" r:id="rId9"/>
    <p:sldId id="396" r:id="rId10"/>
    <p:sldId id="424" r:id="rId11"/>
    <p:sldId id="425" r:id="rId12"/>
    <p:sldId id="427" r:id="rId13"/>
    <p:sldId id="433" r:id="rId14"/>
    <p:sldId id="432" r:id="rId15"/>
    <p:sldId id="259" r:id="rId16"/>
    <p:sldId id="420" r:id="rId17"/>
  </p:sldIdLst>
  <p:sldSz cx="12192000" cy="6858000"/>
  <p:notesSz cx="6858000" cy="9144000"/>
  <p:embeddedFontLst>
    <p:embeddedFont>
      <p:font typeface="Aptos Black" panose="020B0004020202020204" pitchFamily="34" charset="0"/>
      <p:bold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ice Cleary" initials="J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00"/>
    <a:srgbClr val="FFEF80"/>
    <a:srgbClr val="00413D"/>
    <a:srgbClr val="108480"/>
    <a:srgbClr val="FFF9CC"/>
    <a:srgbClr val="FFFCE6"/>
    <a:srgbClr val="FFF5B3"/>
    <a:srgbClr val="AD9A12"/>
    <a:srgbClr val="000000"/>
    <a:srgbClr val="E4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427" autoAdjust="0"/>
  </p:normalViewPr>
  <p:slideViewPr>
    <p:cSldViewPr snapToGrid="0">
      <p:cViewPr>
        <p:scale>
          <a:sx n="61" d="100"/>
          <a:sy n="61" d="100"/>
        </p:scale>
        <p:origin x="136" y="248"/>
      </p:cViewPr>
      <p:guideLst/>
    </p:cSldViewPr>
  </p:slideViewPr>
  <p:outlineViewPr>
    <p:cViewPr>
      <p:scale>
        <a:sx n="33" d="100"/>
        <a:sy n="33" d="100"/>
      </p:scale>
      <p:origin x="0" y="-35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font" Target="fonts/font6.fntdata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B489B988-068F-7849-8A3E-376CE656BB0B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CAB90874-EC46-F049-B233-539E181A6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0874-EC46-F049-B233-539E181A6EB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0874-EC46-F049-B233-539E181A6EB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82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Subject specialist</a:t>
            </a:r>
          </a:p>
          <a:p>
            <a:r>
              <a:rPr lang="en-GB" dirty="0"/>
              <a:t>Available for</a:t>
            </a:r>
            <a:r>
              <a:rPr lang="en-GB" baseline="0" dirty="0"/>
              <a:t> 121s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As well as the DRDP workshops we can provide ongoing help and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Workshops will give you a firm basis for your research BUT general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For subject support, make sure you contact you Liaison Librarian for an individual consultation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Academic Liaison Librarians – Key contacts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0874-EC46-F049-B233-539E181A6E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3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SCONUL scheme is a reciprocal scheme where Higher Education libraries offer access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0874-EC46-F049-B233-539E181A6E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72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0874-EC46-F049-B233-539E181A6E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9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61" y="2593016"/>
            <a:ext cx="7163678" cy="1702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White)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19063" y="0"/>
            <a:ext cx="12072937" cy="6857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333375"/>
            <a:ext cx="39592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SLIDE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78A1C2-1F94-0F48-9D0C-42497A1703E5}"/>
              </a:ext>
            </a:extLst>
          </p:cNvPr>
          <p:cNvCxnSpPr>
            <a:cxnSpLocks/>
          </p:cNvCxnSpPr>
          <p:nvPr userDrawn="1"/>
        </p:nvCxnSpPr>
        <p:spPr>
          <a:xfrm>
            <a:off x="1685480" y="6273490"/>
            <a:ext cx="0" cy="25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0FE800-1018-4B49-AE29-BC84A6FBE287}"/>
              </a:ext>
            </a:extLst>
          </p:cNvPr>
          <p:cNvSpPr txBox="1"/>
          <p:nvPr userDrawn="1"/>
        </p:nvSpPr>
        <p:spPr>
          <a:xfrm>
            <a:off x="1830590" y="6251265"/>
            <a:ext cx="261941" cy="25113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ts val="2000"/>
              </a:lnSpc>
            </a:pPr>
            <a:fld id="{D3E0E3D2-2085-4847-9AF8-1FEE0278F65D}" type="slidenum">
              <a:rPr lang="en-GB" sz="105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sz="1050" b="1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6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11376025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 Column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7704138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5688013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404644" y="1991215"/>
            <a:ext cx="5379369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991218"/>
            <a:ext cx="5688012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1991218"/>
            <a:ext cx="5400675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836613"/>
            <a:ext cx="11376025" cy="55826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2929904"/>
            <a:ext cx="5688013" cy="30919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83338" y="2929904"/>
            <a:ext cx="5400675" cy="30919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1991218"/>
            <a:ext cx="5688014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1991218"/>
            <a:ext cx="5395972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6" y="4140997"/>
            <a:ext cx="5688014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383338" y="4140997"/>
            <a:ext cx="5395972" cy="640515"/>
          </a:xfrm>
          <a:solidFill>
            <a:srgbClr val="10848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07987" y="2929904"/>
            <a:ext cx="5688013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383338" y="2929904"/>
            <a:ext cx="5400675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07987" y="5079683"/>
            <a:ext cx="5688013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383338" y="5079683"/>
            <a:ext cx="5400675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1991218"/>
            <a:ext cx="2636644" cy="3984096"/>
          </a:xfrm>
          <a:solidFill>
            <a:srgbClr val="108480"/>
          </a:solidFill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3321114" y="1991218"/>
            <a:ext cx="2636644" cy="3984096"/>
          </a:xfrm>
          <a:solidFill>
            <a:srgbClr val="108480"/>
          </a:solidFill>
          <a:ln>
            <a:noFill/>
          </a:ln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6234242" y="1991218"/>
            <a:ext cx="2636644" cy="3984096"/>
          </a:xfrm>
          <a:solidFill>
            <a:srgbClr val="108480"/>
          </a:solidFill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9147369" y="1991218"/>
            <a:ext cx="2636644" cy="3984096"/>
          </a:xfrm>
          <a:solidFill>
            <a:srgbClr val="108480"/>
          </a:solidFill>
          <a:effectLst>
            <a:outerShdw dist="63500" dir="1800000" sx="101000" sy="101000" algn="tl" rotWithShape="0">
              <a:srgbClr val="00413D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59600" y="0"/>
            <a:ext cx="5232400" cy="6858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626427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831272"/>
            <a:ext cx="626427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991215"/>
            <a:ext cx="626427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61188" y="1991215"/>
            <a:ext cx="4822825" cy="403017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3374"/>
            <a:ext cx="11376025" cy="497897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836613"/>
            <a:ext cx="11376025" cy="55826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991215"/>
            <a:ext cx="626427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6" y="1921144"/>
            <a:ext cx="11376027" cy="28892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MONTH 2020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2477327"/>
            <a:ext cx="11376027" cy="45194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2942999"/>
            <a:ext cx="11376025" cy="49688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9062" y="0"/>
            <a:ext cx="1207293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6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FE800-1018-4B49-AE29-BC84A6FBE287}"/>
              </a:ext>
            </a:extLst>
          </p:cNvPr>
          <p:cNvSpPr txBox="1"/>
          <p:nvPr userDrawn="1"/>
        </p:nvSpPr>
        <p:spPr>
          <a:xfrm>
            <a:off x="1830590" y="6251265"/>
            <a:ext cx="261941" cy="25113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ts val="2000"/>
              </a:lnSpc>
            </a:pPr>
            <a:fld id="{D3E0E3D2-2085-4847-9AF8-1FEE0278F65D}" type="slidenum">
              <a:rPr lang="en-GB" sz="1050" b="1" i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‹#›</a:t>
            </a:fld>
            <a:endParaRPr lang="en-GB" sz="1050" b="1" i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443AF2-C66B-FD4D-A358-8E85BAD0674B}"/>
              </a:ext>
            </a:extLst>
          </p:cNvPr>
          <p:cNvCxnSpPr>
            <a:cxnSpLocks/>
          </p:cNvCxnSpPr>
          <p:nvPr userDrawn="1"/>
        </p:nvCxnSpPr>
        <p:spPr>
          <a:xfrm>
            <a:off x="1685480" y="6273490"/>
            <a:ext cx="0" cy="25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2" y="0"/>
            <a:ext cx="597693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3" y="0"/>
            <a:ext cx="5976936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9062" y="3429000"/>
            <a:ext cx="5976938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4" y="0"/>
            <a:ext cx="5976935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9063" y="3429000"/>
            <a:ext cx="5976937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5999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1" y="0"/>
            <a:ext cx="1207293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333376"/>
            <a:ext cx="6264275" cy="1366838"/>
          </a:xfrm>
          <a:solidFill>
            <a:srgbClr val="108480"/>
          </a:solidFill>
        </p:spPr>
        <p:txBody>
          <a:bodyPr lIns="144000" tIns="144000" rIns="144000" bIns="14400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2" y="0"/>
            <a:ext cx="4943478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334383"/>
            <a:ext cx="3959224" cy="502229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836612"/>
            <a:ext cx="3959224" cy="563603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1991215"/>
            <a:ext cx="395922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1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943475" y="0"/>
            <a:ext cx="7248525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1089026"/>
            <a:ext cx="12192003" cy="5768974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50222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8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HEADING: SUBHEADING GOES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376363"/>
            <a:ext cx="5688013" cy="4645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1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61188" y="1376363"/>
            <a:ext cx="4822825" cy="4645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50222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8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HEADING: SUBHEADING GOES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376363"/>
            <a:ext cx="11376026" cy="4645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Body copy goes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7" y="1089025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333376"/>
            <a:ext cx="3959224" cy="50323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/>
              <a:t>HEADING GOES HERE, ADJUST FONT SIZE TO FIT THE SPACE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945064" y="333375"/>
            <a:ext cx="6838949" cy="503238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Brief introduction to slide goes here.</a:t>
            </a:r>
            <a:br>
              <a:rPr lang="en-US"/>
            </a:br>
            <a:r>
              <a:rPr lang="en-US"/>
              <a:t>Use two sentences in this space.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>
            <a:off x="4656138" y="333375"/>
            <a:ext cx="0" cy="503238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err="1"/>
              <a:t>westminster.ac.uk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870200"/>
            <a:ext cx="11376026" cy="55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CONTACT US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4648432"/>
            <a:ext cx="11376027" cy="53646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4292599"/>
            <a:ext cx="11376026" cy="355833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MONTH 2020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53666"/>
            <a:ext cx="4531107" cy="10753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4302521"/>
            <a:ext cx="11376026" cy="5588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53666"/>
            <a:ext cx="4531107" cy="1075334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err="1"/>
              <a:t>westminster.ac.uk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870200"/>
            <a:ext cx="11376026" cy="55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err="1"/>
              <a:t>westminster.ac.uk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ocial Media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584200"/>
            <a:ext cx="11376026" cy="93547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CONTACT US</a:t>
            </a:r>
          </a:p>
        </p:txBody>
      </p:sp>
      <p:sp>
        <p:nvSpPr>
          <p:cNvPr id="12" name="Text Placeholder 5"/>
          <p:cNvSpPr txBox="1">
            <a:spLocks/>
          </p:cNvSpPr>
          <p:nvPr userDrawn="1"/>
        </p:nvSpPr>
        <p:spPr>
          <a:xfrm>
            <a:off x="3192752" y="1306521"/>
            <a:ext cx="2404124" cy="3038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err="1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uniwestminster</a:t>
            </a:r>
            <a:endParaRPr lang="en-US" b="1" i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3" name="Text Placeholder 5"/>
          <p:cNvSpPr txBox="1">
            <a:spLocks/>
          </p:cNvSpPr>
          <p:nvPr userDrawn="1"/>
        </p:nvSpPr>
        <p:spPr>
          <a:xfrm>
            <a:off x="443777" y="1306521"/>
            <a:ext cx="2404124" cy="3038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uniofwestminster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2752" y="1715834"/>
            <a:ext cx="383482" cy="313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9903" y="1712348"/>
            <a:ext cx="320731" cy="320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988" y="1708862"/>
            <a:ext cx="327703" cy="3277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924" y="1708862"/>
            <a:ext cx="460179" cy="327703"/>
          </a:xfrm>
          <a:prstGeom prst="rect">
            <a:avLst/>
          </a:prstGeom>
        </p:spPr>
      </p:pic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err="1"/>
              <a:t>westminster.ac.uk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3CE2-8D2D-E4AA-977A-1F98A0E2E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92B9F5-BB55-428A-C4D5-4CDC1103E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1F42A-46B7-A121-AF91-8F4F7F8E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47AB-DF69-E842-B1B2-81CD960825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DEB2A-07C2-EFBA-37D8-A43DDD39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B0993-5FDE-2085-896D-A78C5894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0C8E-2A9D-CE40-9922-38907E2F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80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00129-7AEF-99D6-A8FD-C190E1F2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39BBD-AD26-B2BD-762D-6386A7790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C550E-C14B-C260-245C-EE354592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47AB-DF69-E842-B1B2-81CD960825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76A5F-01BA-E4E5-195F-8D1E3B92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585A1-AE4A-5506-5A9E-07459DF9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0C8E-2A9D-CE40-9922-38907E2F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99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787DD-589E-D917-6230-271288F7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605D4-1000-2C9D-E2E6-8D1E54186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C249A-D79F-BA1D-F1A9-1C96BB8F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47AB-DF69-E842-B1B2-81CD960825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B8559-7E90-D6B8-1951-61EB126C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B7C88-5023-1401-435B-6DB8C35DA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0C8E-2A9D-CE40-9922-38907E2F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39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3AB38-6FEE-104F-2EA1-B1ED03C9E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E69B9-8B44-F6D3-6381-E9E93165E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EB25B-AE21-9B2F-2987-EA27D8595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ADDDB-D658-A730-ACB8-5307FE67E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47AB-DF69-E842-B1B2-81CD960825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E9C06-36D6-8CDE-2D8E-74698D917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DA07F-CB7B-95F1-4313-17C543AB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0C8E-2A9D-CE40-9922-38907E2F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21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2D0B-4668-E978-2E43-64F67C08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76E8B-BDCF-9553-A8FB-3998EBAA6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F7EEC-E152-6497-6211-0AC6017CA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F0E92C-1BF9-AC81-8AFB-B283DBD80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2A5CB-6B16-1A56-806D-7B294F838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6483E2-15E6-6506-A770-8D45A766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47AB-DF69-E842-B1B2-81CD960825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2CEFF1-CF6A-F948-6F42-7EF9248C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DD29F-44A0-B752-B164-4A12819D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0C8E-2A9D-CE40-9922-38907E2F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49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5F139-42D0-2003-9DD6-7D69CC86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FA648-4D06-A361-6DB0-E1C995E4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47AB-DF69-E842-B1B2-81CD960825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9843C0-18D8-8896-3F47-8568CEF18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1025A-C057-ADF7-41AB-F1C55BB2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0C8E-2A9D-CE40-9922-38907E2F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42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AF9D3C-5735-1636-EE24-3B95B929B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47AB-DF69-E842-B1B2-81CD960825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1E2AD-1AB5-A5AC-9EF1-80B3006F2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D620B-7D26-E75D-0144-2BE97FA68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0C8E-2A9D-CE40-9922-38907E2F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8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2881418"/>
            <a:ext cx="11376027" cy="54758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417588"/>
            <a:ext cx="11376026" cy="46383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MONTH 2020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024BE-00E1-40F3-BF78-6F19F36EB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AF960-D230-42D6-567D-2A44A4933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6F129-2D7D-F1F5-F1D2-134060128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2B513-33D1-2FBD-7BFA-34719B5E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47AB-DF69-E842-B1B2-81CD960825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E6039-ECEB-4E7A-0360-A68EA2A2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1ADD7-F95A-6DE4-6824-0E6A99E3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0C8E-2A9D-CE40-9922-38907E2F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70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FAEC2-6280-8A3B-E6BD-3A55DBFF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6FAE0D-62A7-E0D6-DE16-394EC7C9A9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29915-A155-0F26-774A-286DEDD4D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D6F04-473E-C7DF-C47E-7C1D4DC4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47AB-DF69-E842-B1B2-81CD960825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011B1-96B9-5463-9EA1-E0800D181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156B6-2E64-4CE4-0EF8-94842A9FF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0C8E-2A9D-CE40-9922-38907E2F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275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0B5B-C639-1855-08AD-47D07F3C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2CFCC-CBDD-E0AE-7B1F-59026D7F8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6A9FE-89A7-C9C4-6608-FC1DE0D5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47AB-DF69-E842-B1B2-81CD960825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8090-3558-31F7-3D63-C55186F4D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199EE-6A72-2CF0-3531-9851A218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0C8E-2A9D-CE40-9922-38907E2F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06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AAC40E-1200-1985-F590-17C399D2B8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CAE25-7F06-9290-2B41-E0D3573CE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A3890-1B53-44CF-70EF-E6AE7595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47AB-DF69-E842-B1B2-81CD960825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4791D-2BFF-9CB2-B582-ACE84C6D5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41CB0-9484-C6E3-2B5C-4280F030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0C8E-2A9D-CE40-9922-38907E2F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5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726644"/>
            <a:ext cx="3959225" cy="1702356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PRESENTATION TITLE GOES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333376"/>
            <a:ext cx="3959226" cy="139326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MONTH 2020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r="1389" b="18059"/>
          <a:stretch/>
        </p:blipFill>
        <p:spPr>
          <a:xfrm>
            <a:off x="4367213" y="1654930"/>
            <a:ext cx="7824786" cy="520307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0" y="4305975"/>
            <a:ext cx="2195512" cy="521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/ Quote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71712" y="584201"/>
            <a:ext cx="7648575" cy="5689598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44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“ADD A QUOTE HERE FOR IMPACT.”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Teal)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333375"/>
            <a:ext cx="113760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SLIDE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6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333375"/>
            <a:ext cx="113760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rgbClr val="1084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SLIDE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Teal) with Photo">
    <p:bg>
      <p:bgPr>
        <a:solidFill>
          <a:srgbClr val="108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333375"/>
            <a:ext cx="39592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SLIDE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43475" y="0"/>
            <a:ext cx="7248525" cy="6857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56A34-81CE-4546-B905-274F9EF0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991215"/>
            <a:ext cx="11376024" cy="45334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07988" y="333375"/>
            <a:ext cx="11376024" cy="13668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604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4" r:id="rId2"/>
    <p:sldLayoutId id="2147483681" r:id="rId3"/>
    <p:sldLayoutId id="2147483682" r:id="rId4"/>
    <p:sldLayoutId id="2147483683" r:id="rId5"/>
    <p:sldLayoutId id="2147483654" r:id="rId6"/>
    <p:sldLayoutId id="2147483665" r:id="rId7"/>
    <p:sldLayoutId id="2147483686" r:id="rId8"/>
    <p:sldLayoutId id="2147483679" r:id="rId9"/>
    <p:sldLayoutId id="2147483680" r:id="rId10"/>
    <p:sldLayoutId id="2147483657" r:id="rId11"/>
    <p:sldLayoutId id="2147483658" r:id="rId12"/>
    <p:sldLayoutId id="2147483667" r:id="rId13"/>
    <p:sldLayoutId id="2147483659" r:id="rId14"/>
    <p:sldLayoutId id="2147483660" r:id="rId15"/>
    <p:sldLayoutId id="2147483669" r:id="rId16"/>
    <p:sldLayoutId id="2147483687" r:id="rId17"/>
    <p:sldLayoutId id="2147483661" r:id="rId18"/>
    <p:sldLayoutId id="2147483662" r:id="rId19"/>
    <p:sldLayoutId id="2147483656" r:id="rId20"/>
    <p:sldLayoutId id="2147483677" r:id="rId21"/>
    <p:sldLayoutId id="2147483676" r:id="rId22"/>
    <p:sldLayoutId id="2147483666" r:id="rId23"/>
    <p:sldLayoutId id="2147483678" r:id="rId24"/>
    <p:sldLayoutId id="2147483675" r:id="rId25"/>
    <p:sldLayoutId id="2147483674" r:id="rId26"/>
    <p:sldLayoutId id="2147483684" r:id="rId27"/>
    <p:sldLayoutId id="2147483685" r:id="rId28"/>
    <p:sldLayoutId id="2147483663" r:id="rId29"/>
    <p:sldLayoutId id="2147483673" r:id="rId30"/>
    <p:sldLayoutId id="2147483672" r:id="rId31"/>
    <p:sldLayoutId id="214748367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pos="75" userDrawn="1">
          <p15:clr>
            <a:srgbClr val="F26B43"/>
          </p15:clr>
        </p15:guide>
        <p15:guide id="8" orient="horz" pos="3952" userDrawn="1">
          <p15:clr>
            <a:srgbClr val="F26B43"/>
          </p15:clr>
        </p15:guide>
        <p15:guide id="9" pos="7605" userDrawn="1">
          <p15:clr>
            <a:srgbClr val="F26B43"/>
          </p15:clr>
        </p15:guide>
        <p15:guide id="10" orient="horz" pos="368" userDrawn="1">
          <p15:clr>
            <a:srgbClr val="F26B43"/>
          </p15:clr>
        </p15:guide>
        <p15:guide id="11" pos="3659" userDrawn="1">
          <p15:clr>
            <a:srgbClr val="F26B43"/>
          </p15:clr>
        </p15:guide>
        <p15:guide id="12" pos="4021" userDrawn="1">
          <p15:clr>
            <a:srgbClr val="F26B43"/>
          </p15:clr>
        </p15:guide>
        <p15:guide id="13" pos="4203" userDrawn="1">
          <p15:clr>
            <a:srgbClr val="F26B43"/>
          </p15:clr>
        </p15:guide>
        <p15:guide id="14" pos="4384" userDrawn="1">
          <p15:clr>
            <a:srgbClr val="F26B43"/>
          </p15:clr>
        </p15:guide>
        <p15:guide id="15" pos="5110" userDrawn="1">
          <p15:clr>
            <a:srgbClr val="F26B43"/>
          </p15:clr>
        </p15:guide>
        <p15:guide id="16" orient="horz" pos="3793" userDrawn="1">
          <p15:clr>
            <a:srgbClr val="F26B43"/>
          </p15:clr>
        </p15:guide>
        <p15:guide id="17" orient="horz" pos="1071" userDrawn="1">
          <p15:clr>
            <a:srgbClr val="F26B43"/>
          </p15:clr>
        </p15:guide>
        <p15:guide id="18" orient="horz" pos="527" userDrawn="1">
          <p15:clr>
            <a:srgbClr val="F26B43"/>
          </p15:clr>
        </p15:guide>
        <p15:guide id="19" orient="horz" pos="867" userDrawn="1">
          <p15:clr>
            <a:srgbClr val="F26B43"/>
          </p15:clr>
        </p15:guide>
        <p15:guide id="20" orient="horz" pos="1253" userDrawn="1">
          <p15:clr>
            <a:srgbClr val="F26B43"/>
          </p15:clr>
        </p15:guide>
        <p15:guide id="21" orient="horz" pos="686" userDrawn="1">
          <p15:clr>
            <a:srgbClr val="F26B43"/>
          </p15:clr>
        </p15:guide>
        <p15:guide id="22" pos="2933" userDrawn="1">
          <p15:clr>
            <a:srgbClr val="F26B43"/>
          </p15:clr>
        </p15:guide>
        <p15:guide id="23" pos="2751" userDrawn="1">
          <p15:clr>
            <a:srgbClr val="F26B43"/>
          </p15:clr>
        </p15:guide>
        <p15:guide id="24" pos="3114" userDrawn="1">
          <p15:clr>
            <a:srgbClr val="F26B43"/>
          </p15:clr>
        </p15:guide>
        <p15:guide id="25" orient="horz" pos="2523" userDrawn="1">
          <p15:clr>
            <a:srgbClr val="F26B43"/>
          </p15:clr>
        </p15:guide>
        <p15:guide id="26" orient="horz" pos="27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E6B24-684F-9D62-9AAC-07D03727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15652-2B62-8874-416D-4538678F3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6E16C-F77F-5BF7-0C57-70E3D109E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447AB-DF69-E842-B1B2-81CD9608252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D619E-550F-97EF-3A72-EBDEE8FD9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428A3-3403-EEB8-5434-DFB87704D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0C8E-2A9D-CE40-9922-38907E2F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8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centre@westminster.ac.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ibguides.westminster.ac.uk/libraryisonline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westminster.ac.uk/academicliais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hyperlink" Target="https://libguides.westminster.ac.uk/c.php?g=665944&amp;p=471772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minster.ac.uk/current-students/studies/library-and-study-spaces/finding-and-borrowing/using-other-libraries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hyperlink" Target="https://www.bl.uk/help/how-to-get-a-reader-pass" TargetMode="External"/><Relationship Id="rId4" Type="http://schemas.openxmlformats.org/officeDocument/2006/relationships/hyperlink" Target="https://www.westminster.ac.uk/current-students/studies/library-and-study-spaces/finding-and-borrowing/using-other-libraries/requesting-books-from-other-librari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407988" y="296863"/>
            <a:ext cx="8951912" cy="1701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EF80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Library and Archive Services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Introduction for Doctoral Researchers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6E5B1-0786-4F44-9DA8-1ECAEC0DE718}"/>
              </a:ext>
            </a:extLst>
          </p:cNvPr>
          <p:cNvSpPr txBox="1"/>
          <p:nvPr/>
        </p:nvSpPr>
        <p:spPr>
          <a:xfrm>
            <a:off x="285298" y="6078525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Ka-Ming Pang </a:t>
            </a:r>
          </a:p>
          <a:p>
            <a:r>
              <a:rPr lang="en-GB" dirty="0">
                <a:solidFill>
                  <a:schemeClr val="bg1"/>
                </a:solidFill>
              </a:rPr>
              <a:t>Academic Engagement Librarian</a:t>
            </a:r>
          </a:p>
        </p:txBody>
      </p:sp>
    </p:spTree>
    <p:extLst>
      <p:ext uri="{BB962C8B-B14F-4D97-AF65-F5344CB8AC3E}">
        <p14:creationId xmlns:p14="http://schemas.microsoft.com/office/powerpoint/2010/main" val="420594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407988" y="4302125"/>
            <a:ext cx="11376025" cy="558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Thank You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Contact Us: </a:t>
            </a:r>
            <a:r>
              <a:rPr lang="en-GB" sz="2800" b="0" i="0" u="sng" dirty="0"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studentcentre@westminster.ac.uk</a:t>
            </a:r>
            <a:endParaRPr lang="en-US" dirty="0"/>
          </a:p>
        </p:txBody>
      </p:sp>
      <p:pic>
        <p:nvPicPr>
          <p:cNvPr id="5" name="Picture 4" descr="A qr code with a letter b&#10;&#10;Description automatically generated">
            <a:extLst>
              <a:ext uri="{FF2B5EF4-FFF2-40B4-BE49-F238E27FC236}">
                <a16:creationId xmlns:a16="http://schemas.microsoft.com/office/drawing/2014/main" id="{DDFF3896-5DD8-A812-68F2-952B7F1FA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082" y="1132665"/>
            <a:ext cx="4597918" cy="4597918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F9319EC-A905-9199-39FB-EC5E3A8C0623}"/>
              </a:ext>
            </a:extLst>
          </p:cNvPr>
          <p:cNvSpPr txBox="1">
            <a:spLocks/>
          </p:cNvSpPr>
          <p:nvPr/>
        </p:nvSpPr>
        <p:spPr>
          <a:xfrm>
            <a:off x="6578082" y="568859"/>
            <a:ext cx="11376025" cy="558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LIBRARY DRDP GUIDE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0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title" idx="4294967295"/>
          </p:nvPr>
        </p:nvSpPr>
        <p:spPr>
          <a:xfrm>
            <a:off x="407988" y="365125"/>
            <a:ext cx="11376025" cy="563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08480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How we support Doctoral Researchers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sz="2400" dirty="0">
                <a:cs typeface="Arial"/>
              </a:rPr>
              <a:t>Signposting you to online guides for information on:</a:t>
            </a:r>
            <a:endParaRPr lang="en-US" dirty="0"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cs typeface="Arial"/>
              </a:rPr>
              <a:t>Access to collections and resources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>
                <a:cs typeface="Arial"/>
              </a:rPr>
              <a:t>Search tools</a:t>
            </a:r>
          </a:p>
          <a:p>
            <a:pPr marL="342900" indent="-342900">
              <a:buChar char="•"/>
            </a:pPr>
            <a:r>
              <a:rPr lang="en-US" dirty="0">
                <a:cs typeface="Arial"/>
              </a:rPr>
              <a:t>Training and advice</a:t>
            </a:r>
          </a:p>
          <a:p>
            <a:pPr marL="342900" indent="-342900">
              <a:buChar char="•"/>
            </a:pPr>
            <a:r>
              <a:rPr lang="en-US" dirty="0">
                <a:cs typeface="Arial"/>
              </a:rPr>
              <a:t>Specialist staff</a:t>
            </a:r>
          </a:p>
          <a:p>
            <a:endParaRPr lang="en-US" dirty="0">
              <a:latin typeface="+mn-lt"/>
              <a:cs typeface="Arial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4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title" idx="4294967295"/>
          </p:nvPr>
        </p:nvSpPr>
        <p:spPr>
          <a:xfrm>
            <a:off x="2271713" y="584200"/>
            <a:ext cx="7648575" cy="5689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54424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title" idx="4294967295"/>
          </p:nvPr>
        </p:nvSpPr>
        <p:spPr>
          <a:xfrm>
            <a:off x="407988" y="831850"/>
            <a:ext cx="11376025" cy="563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08480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Guide to Library and Archive Services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  <a:p>
            <a:r>
              <a:rPr lang="en-US">
                <a:hlinkClick r:id="rId2"/>
              </a:rPr>
              <a:t>https://libguides.westminster.ac.uk/libraryisonline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BB4C1-4DA1-4B84-940D-BB96B4EC9D1D}"/>
              </a:ext>
            </a:extLst>
          </p:cNvPr>
          <p:cNvSpPr txBox="1"/>
          <p:nvPr/>
        </p:nvSpPr>
        <p:spPr>
          <a:xfrm>
            <a:off x="914399" y="2333002"/>
            <a:ext cx="35294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More comprehensive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Opening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Links to online resources for research and academics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Access workshop recordings</a:t>
            </a:r>
          </a:p>
        </p:txBody>
      </p:sp>
      <p:pic>
        <p:nvPicPr>
          <p:cNvPr id="7" name="Picture 6" descr="Screenshot of help page showing Student Centre Counter hours and other information.">
            <a:extLst>
              <a:ext uri="{FF2B5EF4-FFF2-40B4-BE49-F238E27FC236}">
                <a16:creationId xmlns:a16="http://schemas.microsoft.com/office/drawing/2014/main" id="{BDC4202F-CC71-4759-90CF-D1C3829F6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567" y="1649338"/>
            <a:ext cx="7106149" cy="47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3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title" idx="4294967295"/>
          </p:nvPr>
        </p:nvSpPr>
        <p:spPr>
          <a:xfrm>
            <a:off x="407988" y="831850"/>
            <a:ext cx="11376025" cy="563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08480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Library Guide for DRDP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bit.ly/</a:t>
            </a:r>
            <a:r>
              <a:rPr lang="en-US" sz="3600" dirty="0" err="1"/>
              <a:t>uowdrdp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BB4C1-4DA1-4B84-940D-BB96B4EC9D1D}"/>
              </a:ext>
            </a:extLst>
          </p:cNvPr>
          <p:cNvSpPr txBox="1"/>
          <p:nvPr/>
        </p:nvSpPr>
        <p:spPr>
          <a:xfrm>
            <a:off x="777667" y="1891762"/>
            <a:ext cx="35294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Find out how to keep track of current research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Know where to get help for your Research Data Management Plan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Learn more about how writing Literature Reviews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Get started with Literature Search and Research Methods</a:t>
            </a:r>
          </a:p>
        </p:txBody>
      </p:sp>
      <p:pic>
        <p:nvPicPr>
          <p:cNvPr id="5" name="Picture 4" descr="Welcome page for DRDP guide ">
            <a:extLst>
              <a:ext uri="{FF2B5EF4-FFF2-40B4-BE49-F238E27FC236}">
                <a16:creationId xmlns:a16="http://schemas.microsoft.com/office/drawing/2014/main" id="{972297BE-477E-40D0-BE0C-D16DE214FE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905"/>
          <a:stretch/>
        </p:blipFill>
        <p:spPr>
          <a:xfrm>
            <a:off x="4577407" y="1420552"/>
            <a:ext cx="7028298" cy="1805743"/>
          </a:xfrm>
          <a:prstGeom prst="rect">
            <a:avLst/>
          </a:prstGeom>
        </p:spPr>
      </p:pic>
      <p:pic>
        <p:nvPicPr>
          <p:cNvPr id="8" name="Picture 7" descr="A qr code with a letter b&#10;&#10;Description automatically generated">
            <a:extLst>
              <a:ext uri="{FF2B5EF4-FFF2-40B4-BE49-F238E27FC236}">
                <a16:creationId xmlns:a16="http://schemas.microsoft.com/office/drawing/2014/main" id="{B9FB4473-3BB0-9649-7E63-A96201E94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685" y="2994203"/>
            <a:ext cx="3529413" cy="35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6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title" idx="4294967295"/>
          </p:nvPr>
        </p:nvSpPr>
        <p:spPr>
          <a:xfrm rot="10800000" flipV="1">
            <a:off x="407988" y="846138"/>
            <a:ext cx="11488737" cy="5937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08480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The Academic Engagement Librarians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1E61F6-F92D-493E-86CC-7511FB46E5EF}"/>
              </a:ext>
            </a:extLst>
          </p:cNvPr>
          <p:cNvSpPr txBox="1"/>
          <p:nvPr/>
        </p:nvSpPr>
        <p:spPr>
          <a:xfrm>
            <a:off x="407988" y="322302"/>
            <a:ext cx="7840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>
                <a:solidFill>
                  <a:srgbClr val="7F85F5"/>
                </a:solidFill>
                <a:effectLst/>
                <a:latin typeface="-apple-system"/>
                <a:hlinkClick r:id="rId3" tooltip="https://libguides.westminster.ac.uk/academicliaison"/>
              </a:rPr>
              <a:t>https://libguides.westminster.ac.uk/academicliaison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3B6EA-DA10-4F22-A157-2E075514EFFA}"/>
              </a:ext>
            </a:extLst>
          </p:cNvPr>
          <p:cNvSpPr txBox="1"/>
          <p:nvPr/>
        </p:nvSpPr>
        <p:spPr>
          <a:xfrm>
            <a:off x="572088" y="1990691"/>
            <a:ext cx="46863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1-2-1 appointments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Subject support – Literature Searching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Reference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Top Tip!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dirty="0">
                <a:hlinkClick r:id="rId4"/>
              </a:rPr>
              <a:t>subject guides </a:t>
            </a:r>
            <a:r>
              <a:rPr lang="en-GB" dirty="0"/>
              <a:t>contain information about resources relevant to your subject area and points you to the most relevant databases.</a:t>
            </a:r>
          </a:p>
          <a:p>
            <a:endParaRPr lang="en-GB" dirty="0"/>
          </a:p>
        </p:txBody>
      </p:sp>
      <p:pic>
        <p:nvPicPr>
          <p:cNvPr id="9" name="Picture 8" descr="Libguide lists subject area guides and the Academic Engagement Librarian for your subject area.">
            <a:extLst>
              <a:ext uri="{FF2B5EF4-FFF2-40B4-BE49-F238E27FC236}">
                <a16:creationId xmlns:a16="http://schemas.microsoft.com/office/drawing/2014/main" id="{3FF1DE8A-2283-44E1-B133-DB33EEDC8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9067" y="1760037"/>
            <a:ext cx="6228762" cy="440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8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B3D51-8B02-E986-5C34-C63546E0A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333375"/>
            <a:ext cx="11376026" cy="1922145"/>
          </a:xfrm>
        </p:spPr>
        <p:txBody>
          <a:bodyPr>
            <a:normAutofit/>
          </a:bodyPr>
          <a:lstStyle/>
          <a:p>
            <a:pPr algn="ctr"/>
            <a:r>
              <a:rPr lang="en-GB" sz="5400" dirty="0"/>
              <a:t>WHAT CAN YOUR LIBRARIAN DO FOR YOU?</a:t>
            </a:r>
          </a:p>
        </p:txBody>
      </p:sp>
    </p:spTree>
    <p:extLst>
      <p:ext uri="{BB962C8B-B14F-4D97-AF65-F5344CB8AC3E}">
        <p14:creationId xmlns:p14="http://schemas.microsoft.com/office/powerpoint/2010/main" val="196449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title" idx="4294967295"/>
          </p:nvPr>
        </p:nvSpPr>
        <p:spPr>
          <a:xfrm>
            <a:off x="407988" y="831850"/>
            <a:ext cx="11376025" cy="563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08480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Accessing Other Collections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BB4C1-4DA1-4B84-940D-BB96B4EC9D1D}"/>
              </a:ext>
            </a:extLst>
          </p:cNvPr>
          <p:cNvSpPr txBox="1"/>
          <p:nvPr/>
        </p:nvSpPr>
        <p:spPr>
          <a:xfrm>
            <a:off x="407988" y="1891762"/>
            <a:ext cx="568801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en-GB" sz="1600">
                <a:latin typeface="+mj-lt"/>
                <a:cs typeface="Arial"/>
                <a:hlinkClick r:id="rId3"/>
              </a:rPr>
              <a:t>SCONUL Access scheme</a:t>
            </a:r>
            <a:endParaRPr lang="en-GB" sz="1600">
              <a:latin typeface="+mj-lt"/>
              <a:cs typeface="Arial"/>
            </a:endParaRPr>
          </a:p>
          <a:p>
            <a:pPr lvl="0" rtl="0"/>
            <a:r>
              <a:rPr lang="en-GB" sz="1600" b="0" i="0">
                <a:solidFill>
                  <a:srgbClr val="33312D"/>
                </a:solidFill>
                <a:effectLst/>
                <a:latin typeface="karlaregular"/>
              </a:rPr>
              <a:t>The SCONUL Access scheme allows you to visit a range of other academic libraries for reference and, in some cases, to borrow items too.</a:t>
            </a:r>
            <a:r>
              <a:rPr lang="en-GB" sz="1600">
                <a:latin typeface="+mj-lt"/>
                <a:cs typeface="Arial"/>
              </a:rPr>
              <a:t> </a:t>
            </a:r>
          </a:p>
          <a:p>
            <a:pPr lvl="0" rtl="0"/>
            <a:endParaRPr lang="en-GB" sz="1600">
              <a:latin typeface="+mj-lt"/>
              <a:cs typeface="Arial"/>
            </a:endParaRPr>
          </a:p>
          <a:p>
            <a:r>
              <a:rPr lang="en-US" sz="1600">
                <a:latin typeface="+mj-lt"/>
                <a:hlinkClick r:id="rId4"/>
              </a:rPr>
              <a:t>Inter Library Loans</a:t>
            </a:r>
          </a:p>
          <a:p>
            <a:endParaRPr lang="en-US" sz="1600">
              <a:latin typeface="+mj-lt"/>
            </a:endParaRPr>
          </a:p>
          <a:p>
            <a:r>
              <a:rPr lang="en-US" sz="1600">
                <a:latin typeface="+mj-lt"/>
              </a:rPr>
              <a:t>Use to request an item that we don’t have in our own collections</a:t>
            </a:r>
            <a:endParaRPr lang="en-US" sz="1600">
              <a:latin typeface="+mj-lt"/>
              <a:hlinkClick r:id="rId4"/>
            </a:endParaRPr>
          </a:p>
          <a:p>
            <a:endParaRPr lang="en-US" sz="1600">
              <a:latin typeface="+mj-lt"/>
              <a:hlinkClick r:id="rId4"/>
            </a:endParaRPr>
          </a:p>
          <a:p>
            <a:pPr lvl="0" rtl="0"/>
            <a:endParaRPr lang="en-GB" sz="1600">
              <a:latin typeface="+mj-lt"/>
              <a:cs typeface="Arial"/>
            </a:endParaRPr>
          </a:p>
          <a:p>
            <a:r>
              <a:rPr lang="en-US" sz="1600">
                <a:latin typeface="+mj-lt"/>
                <a:hlinkClick r:id="rId5"/>
              </a:rPr>
              <a:t>British Library</a:t>
            </a:r>
          </a:p>
          <a:p>
            <a:pPr lvl="0" rtl="0"/>
            <a:endParaRPr lang="en-US" sz="1600"/>
          </a:p>
        </p:txBody>
      </p:sp>
      <p:pic>
        <p:nvPicPr>
          <p:cNvPr id="7" name="Picture 103" descr="interior of a large library reading room&#10;&#10;">
            <a:extLst>
              <a:ext uri="{FF2B5EF4-FFF2-40B4-BE49-F238E27FC236}">
                <a16:creationId xmlns:a16="http://schemas.microsoft.com/office/drawing/2014/main" id="{FEE8465F-2345-4457-91F9-B80F597CA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305" y="1704975"/>
            <a:ext cx="3970093" cy="26357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181B26-3492-48AD-9241-B60FCE85E1F3}"/>
              </a:ext>
            </a:extLst>
          </p:cNvPr>
          <p:cNvSpPr txBox="1"/>
          <p:nvPr/>
        </p:nvSpPr>
        <p:spPr>
          <a:xfrm>
            <a:off x="407988" y="5451026"/>
            <a:ext cx="5611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Contact your Academic Engagement Librarian for help and advice on accessing other collections</a:t>
            </a:r>
            <a:endParaRPr lang="en-US">
              <a:cs typeface="Calibri"/>
            </a:endParaRPr>
          </a:p>
        </p:txBody>
      </p:sp>
      <p:pic>
        <p:nvPicPr>
          <p:cNvPr id="9" name="Picture 101" descr="A picture containing people sitting a library desks reading&#10;">
            <a:extLst>
              <a:ext uri="{FF2B5EF4-FFF2-40B4-BE49-F238E27FC236}">
                <a16:creationId xmlns:a16="http://schemas.microsoft.com/office/drawing/2014/main" id="{3F4BFA41-845C-4AF3-88FB-D6F1CC4D90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3305" y="4405609"/>
            <a:ext cx="3970093" cy="22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99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Values 101">
            <a:extLst>
              <a:ext uri="{FF2B5EF4-FFF2-40B4-BE49-F238E27FC236}">
                <a16:creationId xmlns:a16="http://schemas.microsoft.com/office/drawing/2014/main" id="{B8F6F4FB-F236-F98E-31C5-55C729286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9" r="10862"/>
          <a:stretch/>
        </p:blipFill>
        <p:spPr bwMode="auto">
          <a:xfrm>
            <a:off x="2555441" y="-2743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EF679-0997-5231-14D0-E534CC9DF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85" y="214629"/>
            <a:ext cx="4027311" cy="775053"/>
          </a:xfrm>
          <a:solidFill>
            <a:srgbClr val="108480"/>
          </a:solidFill>
        </p:spPr>
        <p:txBody>
          <a:bodyPr>
            <a:normAutofit/>
          </a:bodyPr>
          <a:lstStyle/>
          <a:p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Black" panose="020B0004020202020204" pitchFamily="34" charset="0"/>
                <a:ea typeface="Arial" charset="0"/>
                <a:cs typeface="Arial" charset="0"/>
              </a:rPr>
              <a:t>Values 101</a:t>
            </a:r>
            <a:endParaRPr lang="en-US" sz="4800" b="1" dirty="0">
              <a:solidFill>
                <a:schemeClr val="bg1"/>
              </a:solidFill>
              <a:latin typeface="Aptos Black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6DDEC-793D-28B0-A29C-F6A067DEA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85" y="1979364"/>
            <a:ext cx="6273135" cy="4476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cs typeface="Arial" panose="020B0604020202020204" pitchFamily="34" charset="0"/>
              </a:rPr>
              <a:t>Join this online </a:t>
            </a:r>
            <a:r>
              <a:rPr lang="en-US" sz="2000" dirty="0" err="1">
                <a:cs typeface="Arial" panose="020B0604020202020204" pitchFamily="34" charset="0"/>
              </a:rPr>
              <a:t>programme</a:t>
            </a:r>
            <a:r>
              <a:rPr lang="en-US" sz="2000" dirty="0">
                <a:cs typeface="Arial" panose="020B0604020202020204" pitchFamily="34" charset="0"/>
              </a:rPr>
              <a:t> of 5 two-hour interactive workshops to:</a:t>
            </a:r>
          </a:p>
          <a:p>
            <a:r>
              <a:rPr lang="en-US" sz="2000" dirty="0">
                <a:cs typeface="Arial" panose="020B0604020202020204" pitchFamily="34" charset="0"/>
              </a:rPr>
              <a:t>Explore the relationship between our values and the research and learning culture in which we work</a:t>
            </a:r>
          </a:p>
          <a:p>
            <a:r>
              <a:rPr lang="en-US" sz="2000" dirty="0">
                <a:cs typeface="Arial" panose="020B0604020202020204" pitchFamily="34" charset="0"/>
              </a:rPr>
              <a:t>Have an opportunity to network and engage with your colleagues, and spark ideas on how to bring personal values and institutional/research values into closer alignment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cs typeface="Arial" panose="020B0604020202020204" pitchFamily="34" charset="0"/>
              </a:rPr>
              <a:t>Date and Time – 5 weekly sessions starting: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108480"/>
                </a:highlight>
                <a:cs typeface="Arial" panose="020B0604020202020204" pitchFamily="34" charset="0"/>
              </a:rPr>
              <a:t>Tuesday 31</a:t>
            </a:r>
            <a:r>
              <a:rPr lang="en-US" baseline="30000" dirty="0">
                <a:solidFill>
                  <a:schemeClr val="bg1"/>
                </a:solidFill>
                <a:highlight>
                  <a:srgbClr val="108480"/>
                </a:highlight>
                <a:cs typeface="Arial" panose="020B0604020202020204" pitchFamily="34" charset="0"/>
              </a:rPr>
              <a:t>st</a:t>
            </a:r>
            <a:r>
              <a:rPr lang="en-US" dirty="0">
                <a:solidFill>
                  <a:schemeClr val="bg1"/>
                </a:solidFill>
                <a:highlight>
                  <a:srgbClr val="108480"/>
                </a:highlight>
                <a:cs typeface="Arial" panose="020B0604020202020204" pitchFamily="34" charset="0"/>
              </a:rPr>
              <a:t> October 2023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108480"/>
                </a:highlight>
                <a:cs typeface="Arial" panose="020B0604020202020204" pitchFamily="34" charset="0"/>
              </a:rPr>
              <a:t>Time: 10-12pm</a:t>
            </a:r>
            <a:br>
              <a:rPr lang="en-GB" sz="2000" dirty="0">
                <a:cs typeface="Arial" panose="020B0604020202020204" pitchFamily="34" charset="0"/>
              </a:rPr>
            </a:b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59C71-4A29-D89E-3520-A3C1B1BDE17B}"/>
              </a:ext>
            </a:extLst>
          </p:cNvPr>
          <p:cNvSpPr txBox="1"/>
          <p:nvPr/>
        </p:nvSpPr>
        <p:spPr>
          <a:xfrm>
            <a:off x="249585" y="989682"/>
            <a:ext cx="5981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9364F"/>
                </a:solidFill>
                <a:effectLst/>
                <a:uLnTx/>
                <a:uFillTx/>
                <a:latin typeface="Neue Plak"/>
                <a:ea typeface="+mn-ea"/>
                <a:cs typeface="+mn-cs"/>
              </a:rPr>
              <a:t>Deepen your understanding of the research and teaching cultures in which we work.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FA759-C0DE-C2B5-65F2-3EE043449FD4}"/>
              </a:ext>
            </a:extLst>
          </p:cNvPr>
          <p:cNvSpPr txBox="1"/>
          <p:nvPr/>
        </p:nvSpPr>
        <p:spPr>
          <a:xfrm flipH="1">
            <a:off x="8436594" y="5339084"/>
            <a:ext cx="3530599" cy="1200329"/>
          </a:xfrm>
          <a:prstGeom prst="rect">
            <a:avLst/>
          </a:prstGeom>
          <a:solidFill>
            <a:srgbClr val="10848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details on Eventbrite page: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bit.ly/101values</a:t>
            </a:r>
          </a:p>
        </p:txBody>
      </p:sp>
      <p:pic>
        <p:nvPicPr>
          <p:cNvPr id="8" name="Picture 7" descr="A qr code with a letter b&#10;&#10;Description automatically generated">
            <a:extLst>
              <a:ext uri="{FF2B5EF4-FFF2-40B4-BE49-F238E27FC236}">
                <a16:creationId xmlns:a16="http://schemas.microsoft.com/office/drawing/2014/main" id="{5A8ED283-4664-E335-0389-81D8C1B1A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840" y="219711"/>
            <a:ext cx="3205759" cy="320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34693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89E2F09-5A16-1A4E-96F2-67C1717D8814}" vid="{C67FBE18-A415-044F-BD7C-DEC3155B0D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oW Document" ma:contentTypeID="0x0101000872A23329C4AC42A42DC877B8C5549E00C50C339FAA60714D90A505F182C5CD1A" ma:contentTypeVersion="79" ma:contentTypeDescription="Create a new document." ma:contentTypeScope="" ma:versionID="77c556a215a1bfe62bdf747047b17fd7">
  <xsd:schema xmlns:xsd="http://www.w3.org/2001/XMLSchema" xmlns:xs="http://www.w3.org/2001/XMLSchema" xmlns:p="http://schemas.microsoft.com/office/2006/metadata/properties" xmlns:ns2="8afd83c1-34ef-4475-95ec-b1400d36b782" xmlns:ns3="d9b316c9-70e1-43b4-89a2-fa0aab0c61d7" xmlns:ns4="8032e43a-7f12-40b0-80a7-aa17fd7d48ed" targetNamespace="http://schemas.microsoft.com/office/2006/metadata/properties" ma:root="true" ma:fieldsID="d27373c4199a4991b50b5440acbc8129" ns2:_="" ns3:_="" ns4:_="">
    <xsd:import namespace="8afd83c1-34ef-4475-95ec-b1400d36b782"/>
    <xsd:import namespace="d9b316c9-70e1-43b4-89a2-fa0aab0c61d7"/>
    <xsd:import namespace="8032e43a-7f12-40b0-80a7-aa17fd7d48ed"/>
    <xsd:element name="properties">
      <xsd:complexType>
        <xsd:sequence>
          <xsd:element name="documentManagement">
            <xsd:complexType>
              <xsd:all>
                <xsd:element ref="ns3:NextReviewDate" minOccurs="0"/>
                <xsd:element ref="ns3:g1accebf831647729c4d6deae28f9098" minOccurs="0"/>
                <xsd:element ref="ns3:e3321d89ea4a4cb692d83bbdf7d8626c" minOccurs="0"/>
                <xsd:element ref="ns3:l16784b27bee415f80b87cdd8399701b" minOccurs="0"/>
                <xsd:element ref="ns3:hb5accf2246b4401a37370093a83748f" minOccurs="0"/>
                <xsd:element ref="ns2:TaxCatchAllLabel" minOccurs="0"/>
                <xsd:element ref="ns2:TaxKeywordTaxHTField" minOccurs="0"/>
                <xsd:element ref="ns2:o1b54e17f42241ec9f9ce6cfc8d10dc8" minOccurs="0"/>
                <xsd:element ref="ns3:b61f0c131a914996ab71f79092e6263a" minOccurs="0"/>
                <xsd:element ref="ns2:TaxCatchAll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d83c1-34ef-4475-95ec-b1400d36b782" elementFormDefault="qualified">
    <xsd:import namespace="http://schemas.microsoft.com/office/2006/documentManagement/types"/>
    <xsd:import namespace="http://schemas.microsoft.com/office/infopath/2007/PartnerControls"/>
    <xsd:element name="TaxCatchAllLabel" ma:index="18" nillable="true" ma:displayName="Taxonomy Catch All Column1" ma:hidden="true" ma:list="{4838e248-5aa9-498f-9657-e5689b432113}" ma:internalName="TaxCatchAllLabel" ma:readOnly="true" ma:showField="CatchAllDataLabel" ma:web="8032e43a-7f12-40b0-80a7-aa17fd7d48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a4b2985e-8075-4a13-89f9-6a14a0a360f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o1b54e17f42241ec9f9ce6cfc8d10dc8" ma:index="21" nillable="true" ma:taxonomy="true" ma:internalName="o1b54e17f42241ec9f9ce6cfc8d10dc8" ma:taxonomyFieldName="Published_x0020_By" ma:displayName="Published By" ma:readOnly="false" ma:default="" ma:fieldId="{81b54e17-f422-41ec-9f9c-e6cfc8d10dc8}" ma:sspId="a4b2985e-8075-4a13-89f9-6a14a0a360f6" ma:termSetId="b0382270-659c-4baa-ae65-af17d1718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4" nillable="true" ma:displayName="Taxonomy Catch All Column" ma:hidden="true" ma:list="{4838e248-5aa9-498f-9657-e5689b432113}" ma:internalName="TaxCatchAll" ma:showField="CatchAllData" ma:web="8032e43a-7f12-40b0-80a7-aa17fd7d48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16c9-70e1-43b4-89a2-fa0aab0c61d7" elementFormDefault="qualified">
    <xsd:import namespace="http://schemas.microsoft.com/office/2006/documentManagement/types"/>
    <xsd:import namespace="http://schemas.microsoft.com/office/infopath/2007/PartnerControls"/>
    <xsd:element name="NextReviewDate" ma:index="7" nillable="true" ma:displayName="Review Date" ma:format="DateOnly" ma:internalName="NextReviewDate" ma:readOnly="false">
      <xsd:simpleType>
        <xsd:restriction base="dms:DateTime"/>
      </xsd:simpleType>
    </xsd:element>
    <xsd:element name="g1accebf831647729c4d6deae28f9098" ma:index="10" nillable="true" ma:taxonomy="true" ma:internalName="g1accebf831647729c4d6deae28f9098" ma:taxonomyFieldName="DocumentStatus" ma:displayName="Document Status" ma:default="" ma:fieldId="{01accebf-8316-4772-9c4d-6deae28f9098}" ma:sspId="a4b2985e-8075-4a13-89f9-6a14a0a360f6" ma:termSetId="e49c2653-b49c-4746-8b45-6e09e830c4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3321d89ea4a4cb692d83bbdf7d8626c" ma:index="13" nillable="true" ma:taxonomy="true" ma:internalName="e3321d89ea4a4cb692d83bbdf7d8626c" ma:taxonomyFieldName="DocumentType" ma:displayName="Document Type" ma:default="" ma:fieldId="{e3321d89-ea4a-4cb6-92d8-3bbdf7d8626c}" ma:sspId="a4b2985e-8075-4a13-89f9-6a14a0a360f6" ma:termSetId="3cc346a8-e99e-4bb9-aae5-d2c2d0af2b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16784b27bee415f80b87cdd8399701b" ma:index="15" nillable="true" ma:taxonomy="true" ma:internalName="l16784b27bee415f80b87cdd8399701b" ma:taxonomyFieldName="Year" ma:displayName="Year" ma:default="" ma:fieldId="{516784b2-7bee-415f-80b8-7cdd8399701b}" ma:sspId="a4b2985e-8075-4a13-89f9-6a14a0a360f6" ma:termSetId="93cbcb1a-91c2-4afe-b1c0-07a0b90319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b5accf2246b4401a37370093a83748f" ma:index="17" nillable="true" ma:taxonomy="true" ma:internalName="hb5accf2246b4401a37370093a83748f" ma:taxonomyFieldName="UoWAudience" ma:displayName="Audience" ma:default="" ma:fieldId="{1b5accf2-246b-4401-a373-70093a83748f}" ma:sspId="a4b2985e-8075-4a13-89f9-6a14a0a360f6" ma:termSetId="b0382270-659c-4baa-ae65-af17d1718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1f0c131a914996ab71f79092e6263a" ma:index="23" nillable="true" ma:taxonomy="true" ma:internalName="b61f0c131a914996ab71f79092e6263a" ma:taxonomyFieldName="UniversityLocation" ma:displayName="University Location" ma:readOnly="false" ma:default="" ma:fieldId="{b61f0c13-1a91-4996-ab71-f79092e6263a}" ma:taxonomyMulti="true" ma:sspId="a4b2985e-8075-4a13-89f9-6a14a0a360f6" ma:termSetId="79284c12-5400-43ec-afca-1bdfc0e427f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2e43a-7f12-40b0-80a7-aa17fd7d48ed" elementFormDefault="qualified">
    <xsd:import namespace="http://schemas.microsoft.com/office/2006/documentManagement/types"/>
    <xsd:import namespace="http://schemas.microsoft.com/office/infopath/2007/PartnerControls"/>
    <xsd:element name="_dlc_DocId" ma:index="2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61f0c131a914996ab71f79092e6263a xmlns="d9b316c9-70e1-43b4-89a2-fa0aab0c61d7">
      <Terms xmlns="http://schemas.microsoft.com/office/infopath/2007/PartnerControls"/>
    </b61f0c131a914996ab71f79092e6263a>
    <TaxKeywordTaxHTField xmlns="8afd83c1-34ef-4475-95ec-b1400d36b782">
      <Terms xmlns="http://schemas.microsoft.com/office/infopath/2007/PartnerControls"/>
    </TaxKeywordTaxHTField>
    <g1accebf831647729c4d6deae28f9098 xmlns="d9b316c9-70e1-43b4-89a2-fa0aab0c61d7">
      <Terms xmlns="http://schemas.microsoft.com/office/infopath/2007/PartnerControls"/>
    </g1accebf831647729c4d6deae28f9098>
    <TaxCatchAll xmlns="8afd83c1-34ef-4475-95ec-b1400d36b782" xsi:nil="true"/>
    <e3321d89ea4a4cb692d83bbdf7d8626c xmlns="d9b316c9-70e1-43b4-89a2-fa0aab0c61d7">
      <Terms xmlns="http://schemas.microsoft.com/office/infopath/2007/PartnerControls"/>
    </e3321d89ea4a4cb692d83bbdf7d8626c>
    <o1b54e17f42241ec9f9ce6cfc8d10dc8 xmlns="8afd83c1-34ef-4475-95ec-b1400d36b782">
      <Terms xmlns="http://schemas.microsoft.com/office/infopath/2007/PartnerControls"/>
    </o1b54e17f42241ec9f9ce6cfc8d10dc8>
    <NextReviewDate xmlns="d9b316c9-70e1-43b4-89a2-fa0aab0c61d7" xsi:nil="true"/>
    <l16784b27bee415f80b87cdd8399701b xmlns="d9b316c9-70e1-43b4-89a2-fa0aab0c61d7">
      <Terms xmlns="http://schemas.microsoft.com/office/infopath/2007/PartnerControls"/>
    </l16784b27bee415f80b87cdd8399701b>
    <hb5accf2246b4401a37370093a83748f xmlns="d9b316c9-70e1-43b4-89a2-fa0aab0c61d7">
      <Terms xmlns="http://schemas.microsoft.com/office/infopath/2007/PartnerControls"/>
    </hb5accf2246b4401a37370093a83748f>
    <_dlc_DocId xmlns="8032e43a-7f12-40b0-80a7-aa17fd7d48ed">YMNYAZVMJJRM-70021348-67368</_dlc_DocId>
    <_dlc_DocIdUrl xmlns="8032e43a-7f12-40b0-80a7-aa17fd7d48ed">
      <Url>https://universityofwestminster.sharepoint.com/sites/00001/_layouts/15/DocIdRedir.aspx?ID=YMNYAZVMJJRM-70021348-67368</Url>
      <Description>YMNYAZVMJJRM-70021348-67368</Description>
    </_dlc_DocIdUrl>
  </documentManagement>
</p:properties>
</file>

<file path=customXml/item5.xml><?xml version="1.0" encoding="utf-8"?>
<?mso-contentType ?>
<SharedContentType xmlns="Microsoft.SharePoint.Taxonomy.ContentTypeSync" SourceId="a4b2985e-8075-4a13-89f9-6a14a0a360f6" ContentTypeId="0x0101000872A23329C4AC42A42DC877B8C5549E" PreviousValue="false"/>
</file>

<file path=customXml/itemProps1.xml><?xml version="1.0" encoding="utf-8"?>
<ds:datastoreItem xmlns:ds="http://schemas.openxmlformats.org/officeDocument/2006/customXml" ds:itemID="{22AA9C24-876E-4510-ABC3-AAADE7548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DF4FB8-5BA4-4418-9B26-E93FA9EB9A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fd83c1-34ef-4475-95ec-b1400d36b782"/>
    <ds:schemaRef ds:uri="d9b316c9-70e1-43b4-89a2-fa0aab0c61d7"/>
    <ds:schemaRef ds:uri="8032e43a-7f12-40b0-80a7-aa17fd7d48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49F912-7B63-4EC2-A56C-A60A85D2498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3A8ED1E-9A98-48EA-8B25-6C359AFFF6C3}">
  <ds:schemaRefs>
    <ds:schemaRef ds:uri="25d01f63-d006-4664-b324-1a54ef733cf3"/>
    <ds:schemaRef ds:uri="8afd83c1-34ef-4475-95ec-b1400d36b782"/>
    <ds:schemaRef ds:uri="d9b316c9-70e1-43b4-89a2-fa0aab0c61d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8032e43a-7f12-40b0-80a7-aa17fd7d48ed"/>
  </ds:schemaRefs>
</ds:datastoreItem>
</file>

<file path=customXml/itemProps5.xml><?xml version="1.0" encoding="utf-8"?>
<ds:datastoreItem xmlns:ds="http://schemas.openxmlformats.org/officeDocument/2006/customXml" ds:itemID="{55767B0C-FDDD-47E9-AFD1-9438519F486D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CSE PPT</Template>
  <TotalTime>209</TotalTime>
  <Words>424</Words>
  <Application>Microsoft Office PowerPoint</Application>
  <PresentationFormat>Widescreen</PresentationFormat>
  <Paragraphs>80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-apple-system</vt:lpstr>
      <vt:lpstr>Calibri Light</vt:lpstr>
      <vt:lpstr>Arial</vt:lpstr>
      <vt:lpstr>Aptos Black</vt:lpstr>
      <vt:lpstr>karlaregular</vt:lpstr>
      <vt:lpstr>Calibri</vt:lpstr>
      <vt:lpstr>Neue Plak</vt:lpstr>
      <vt:lpstr>Master</vt:lpstr>
      <vt:lpstr>Office Theme</vt:lpstr>
      <vt:lpstr>Library and Archive Services Introduction for Doctoral Researchers </vt:lpstr>
      <vt:lpstr>How we support Doctoral Researchers</vt:lpstr>
      <vt:lpstr>Getting Started</vt:lpstr>
      <vt:lpstr>Guide to Library and Archive Services</vt:lpstr>
      <vt:lpstr>Library Guide for DRDP</vt:lpstr>
      <vt:lpstr>The Academic Engagement Librarians</vt:lpstr>
      <vt:lpstr>PowerPoint Presentation</vt:lpstr>
      <vt:lpstr>Accessing Other Collections</vt:lpstr>
      <vt:lpstr>Values 101</vt:lpstr>
      <vt:lpstr>Thank You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Ka-Ming Pang</dc:creator>
  <cp:keywords/>
  <dc:description/>
  <cp:lastModifiedBy>Ka-Ming Pang</cp:lastModifiedBy>
  <cp:revision>20</cp:revision>
  <dcterms:created xsi:type="dcterms:W3CDTF">2022-01-24T16:54:08Z</dcterms:created>
  <dcterms:modified xsi:type="dcterms:W3CDTF">2023-09-21T15:40:22Z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0x0101000872A23329C4AC42A42DC877B8C5549E00C50C339FAA60714D90A505F182C5CD1A</vt:lpwstr>
  </property>
  <property fmtid="{D5CDD505-2E9C-101B-9397-08002B2CF9AE}" pid="3" name="Order">
    <vt:r8>179600</vt:r8>
  </property>
  <property fmtid="{D5CDD505-2E9C-101B-9397-08002B2CF9AE}" pid="4" name="ComplianceAssetId">
    <vt:lpwstr/>
  </property>
  <property fmtid="{D5CDD505-2E9C-101B-9397-08002B2CF9AE}" pid="5" name="_dlc_DocIdItemGuid">
    <vt:lpwstr>7958b209-91cf-4a37-b57b-965278618e11</vt:lpwstr>
  </property>
  <property fmtid="{D5CDD505-2E9C-101B-9397-08002B2CF9AE}" pid="6" name="TaxKeyword">
    <vt:lpwstr/>
  </property>
  <property fmtid="{D5CDD505-2E9C-101B-9397-08002B2CF9AE}" pid="7" name="Published By">
    <vt:lpwstr/>
  </property>
  <property fmtid="{D5CDD505-2E9C-101B-9397-08002B2CF9AE}" pid="8" name="Year">
    <vt:lpwstr/>
  </property>
  <property fmtid="{D5CDD505-2E9C-101B-9397-08002B2CF9AE}" pid="9" name="DocumentStatus">
    <vt:lpwstr/>
  </property>
  <property fmtid="{D5CDD505-2E9C-101B-9397-08002B2CF9AE}" pid="10" name="DocumentType">
    <vt:lpwstr/>
  </property>
  <property fmtid="{D5CDD505-2E9C-101B-9397-08002B2CF9AE}" pid="11" name="UniversityLocation">
    <vt:lpwstr/>
  </property>
  <property fmtid="{D5CDD505-2E9C-101B-9397-08002B2CF9AE}" pid="12" name="UoWAudience">
    <vt:lpwstr/>
  </property>
</Properties>
</file>