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3"/>
  </p:notesMasterIdLst>
  <p:sldIdLst>
    <p:sldId id="395" r:id="rId7"/>
    <p:sldId id="400" r:id="rId8"/>
    <p:sldId id="401" r:id="rId9"/>
    <p:sldId id="403" r:id="rId10"/>
    <p:sldId id="404" r:id="rId11"/>
    <p:sldId id="4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ce Cleary" initials="J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3D"/>
    <a:srgbClr val="108480"/>
    <a:srgbClr val="FFEF80"/>
    <a:srgbClr val="FFDF00"/>
    <a:srgbClr val="FFF9CC"/>
    <a:srgbClr val="FFFCE6"/>
    <a:srgbClr val="FFF5B3"/>
    <a:srgbClr val="AD9A12"/>
    <a:srgbClr val="000000"/>
    <a:srgbClr val="E4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8"/>
    <p:restoredTop sz="96405"/>
  </p:normalViewPr>
  <p:slideViewPr>
    <p:cSldViewPr snapToGrid="0" snapToObjects="1">
      <p:cViewPr varScale="1">
        <p:scale>
          <a:sx n="113" d="100"/>
          <a:sy n="113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B489B988-068F-7849-8A3E-376CE656BB0B}" type="datetimeFigureOut">
              <a:rPr lang="en-US" smtClean="0"/>
              <a:pPr/>
              <a:t>1/16/24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CAB90874-EC46-F049-B233-539E181A6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61" y="2593016"/>
            <a:ext cx="7163678" cy="1702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White)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19063" y="0"/>
            <a:ext cx="12072937" cy="6857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333375"/>
            <a:ext cx="39592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78A1C2-1F94-0F48-9D0C-42497A1703E5}"/>
              </a:ext>
            </a:extLst>
          </p:cNvPr>
          <p:cNvCxnSpPr>
            <a:cxnSpLocks/>
          </p:cNvCxnSpPr>
          <p:nvPr userDrawn="1"/>
        </p:nvCxnSpPr>
        <p:spPr>
          <a:xfrm>
            <a:off x="1685480" y="6273490"/>
            <a:ext cx="0" cy="25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0FE800-1018-4B49-AE29-BC84A6FBE287}"/>
              </a:ext>
            </a:extLst>
          </p:cNvPr>
          <p:cNvSpPr txBox="1"/>
          <p:nvPr userDrawn="1"/>
        </p:nvSpPr>
        <p:spPr>
          <a:xfrm>
            <a:off x="1830590" y="6251265"/>
            <a:ext cx="261941" cy="25113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ts val="2000"/>
              </a:lnSpc>
            </a:pPr>
            <a:fld id="{D3E0E3D2-2085-4847-9AF8-1FEE0278F65D}" type="slidenum">
              <a:rPr lang="en-GB" sz="105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sz="105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6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11376025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Column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7704138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5688013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404644" y="1991215"/>
            <a:ext cx="5379369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991218"/>
            <a:ext cx="568801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1991218"/>
            <a:ext cx="5400675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836613"/>
            <a:ext cx="11376025" cy="55826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2929904"/>
            <a:ext cx="5688013" cy="30919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83338" y="2929904"/>
            <a:ext cx="5400675" cy="30919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1991218"/>
            <a:ext cx="5688014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1991218"/>
            <a:ext cx="539597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6" y="4140997"/>
            <a:ext cx="5688014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383338" y="4140997"/>
            <a:ext cx="539597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07987" y="2929904"/>
            <a:ext cx="5688013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383338" y="2929904"/>
            <a:ext cx="5400675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07987" y="5079683"/>
            <a:ext cx="5688013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383338" y="5079683"/>
            <a:ext cx="5400675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3321114" y="1991218"/>
            <a:ext cx="2636644" cy="3984096"/>
          </a:xfrm>
          <a:solidFill>
            <a:srgbClr val="108480"/>
          </a:solidFill>
          <a:ln>
            <a:noFill/>
          </a:ln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6234242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9147369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59600" y="0"/>
            <a:ext cx="5232400" cy="685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626427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831272"/>
            <a:ext cx="626427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991215"/>
            <a:ext cx="626427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61188" y="1991215"/>
            <a:ext cx="4822825" cy="403017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3374"/>
            <a:ext cx="11376025" cy="497897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836613"/>
            <a:ext cx="11376025" cy="55826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991215"/>
            <a:ext cx="626427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6" y="1921144"/>
            <a:ext cx="11376027" cy="28892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2477327"/>
            <a:ext cx="11376027" cy="45194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2942999"/>
            <a:ext cx="11376025" cy="49688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9062" y="0"/>
            <a:ext cx="12072938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6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FE800-1018-4B49-AE29-BC84A6FBE287}"/>
              </a:ext>
            </a:extLst>
          </p:cNvPr>
          <p:cNvSpPr txBox="1"/>
          <p:nvPr userDrawn="1"/>
        </p:nvSpPr>
        <p:spPr>
          <a:xfrm>
            <a:off x="1830590" y="6251265"/>
            <a:ext cx="261941" cy="25113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ts val="2000"/>
              </a:lnSpc>
            </a:pPr>
            <a:fld id="{D3E0E3D2-2085-4847-9AF8-1FEE0278F65D}" type="slidenum">
              <a:rPr lang="en-GB" sz="1050" b="1" i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‹#›</a:t>
            </a:fld>
            <a:endParaRPr lang="en-GB" sz="1050" b="1" i="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443AF2-C66B-FD4D-A358-8E85BAD0674B}"/>
              </a:ext>
            </a:extLst>
          </p:cNvPr>
          <p:cNvCxnSpPr>
            <a:cxnSpLocks/>
          </p:cNvCxnSpPr>
          <p:nvPr userDrawn="1"/>
        </p:nvCxnSpPr>
        <p:spPr>
          <a:xfrm>
            <a:off x="1685480" y="6273490"/>
            <a:ext cx="0" cy="25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2" y="0"/>
            <a:ext cx="5976938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3" y="0"/>
            <a:ext cx="5976936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9062" y="3429000"/>
            <a:ext cx="5976938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4" y="0"/>
            <a:ext cx="5976935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9063" y="3429000"/>
            <a:ext cx="5976937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5999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1" y="0"/>
            <a:ext cx="12072939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333376"/>
            <a:ext cx="6264275" cy="1366838"/>
          </a:xfrm>
          <a:solidFill>
            <a:srgbClr val="108480"/>
          </a:solidFill>
        </p:spPr>
        <p:txBody>
          <a:bodyPr lIns="144000" tIns="144000" rIns="144000" bIns="144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2" y="0"/>
            <a:ext cx="4943478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334383"/>
            <a:ext cx="3959224" cy="502229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836612"/>
            <a:ext cx="3959224" cy="563603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1991215"/>
            <a:ext cx="395922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943475" y="0"/>
            <a:ext cx="7248525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1089026"/>
            <a:ext cx="12192003" cy="5768974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50222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HEADING: SUBHEADING GOES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376363"/>
            <a:ext cx="5688013" cy="4645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61188" y="1376363"/>
            <a:ext cx="4822825" cy="4645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50222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HEADING: SUBHEADING GOES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376363"/>
            <a:ext cx="11376026" cy="4645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7" y="1089025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333376"/>
            <a:ext cx="3959224" cy="50323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 GOES HERE, ADJUST FONT SIZE TO FIT THE SPACE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945064" y="333375"/>
            <a:ext cx="6838949" cy="503238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Brief introduction to slide goes here.</a:t>
            </a:r>
            <a:br>
              <a:rPr lang="en-US" dirty="0"/>
            </a:br>
            <a:r>
              <a:rPr lang="en-US" dirty="0"/>
              <a:t>Use two sentences in this space.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>
            <a:off x="4656138" y="333375"/>
            <a:ext cx="0" cy="503238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870200"/>
            <a:ext cx="11376026" cy="55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CONTACT US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4648432"/>
            <a:ext cx="11376027" cy="53646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4292599"/>
            <a:ext cx="11376026" cy="355833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53666"/>
            <a:ext cx="4531107" cy="10753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4302521"/>
            <a:ext cx="11376026" cy="5588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53666"/>
            <a:ext cx="4531107" cy="1075334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870200"/>
            <a:ext cx="11376026" cy="55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ocial Media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584200"/>
            <a:ext cx="11376026" cy="93547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CONTACT US</a:t>
            </a:r>
          </a:p>
        </p:txBody>
      </p:sp>
      <p:sp>
        <p:nvSpPr>
          <p:cNvPr id="12" name="Text Placeholder 5"/>
          <p:cNvSpPr txBox="1">
            <a:spLocks/>
          </p:cNvSpPr>
          <p:nvPr userDrawn="1"/>
        </p:nvSpPr>
        <p:spPr>
          <a:xfrm>
            <a:off x="3192752" y="1306521"/>
            <a:ext cx="2404124" cy="3038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err="1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uniwestminster</a:t>
            </a:r>
            <a:endParaRPr lang="en-US" b="1" i="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3" name="Text Placeholder 5"/>
          <p:cNvSpPr txBox="1">
            <a:spLocks/>
          </p:cNvSpPr>
          <p:nvPr userDrawn="1"/>
        </p:nvSpPr>
        <p:spPr>
          <a:xfrm>
            <a:off x="443777" y="1306521"/>
            <a:ext cx="2404124" cy="3038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uniofwestminster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2752" y="1715834"/>
            <a:ext cx="383482" cy="313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9903" y="1712348"/>
            <a:ext cx="320731" cy="320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988" y="1708862"/>
            <a:ext cx="327703" cy="3277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924" y="1708862"/>
            <a:ext cx="460179" cy="327703"/>
          </a:xfrm>
          <a:prstGeom prst="rect">
            <a:avLst/>
          </a:prstGeom>
        </p:spPr>
      </p:pic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219AB-B40B-E490-9DCD-02AE2BE2F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4F787-3293-D550-D664-34B19F7C6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AC53A-C5FD-2468-C27A-10DC0BB6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D6B-3E40-ED44-B527-25A0355A8C0E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1DA41-57B7-C190-487B-AFAC5C81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55880-A545-98C9-DE31-6B9B8483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D12E-6145-044A-A9E3-BBE1FFEF5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5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2881418"/>
            <a:ext cx="11376027" cy="54758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417588"/>
            <a:ext cx="11376026" cy="46383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726644"/>
            <a:ext cx="3959225" cy="170235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PRESENTATION TITLE GOES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333376"/>
            <a:ext cx="3959226" cy="139326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r="1389" b="18059"/>
          <a:stretch/>
        </p:blipFill>
        <p:spPr>
          <a:xfrm>
            <a:off x="4367213" y="1654930"/>
            <a:ext cx="7824786" cy="520307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/ Quote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71712" y="584201"/>
            <a:ext cx="7648575" cy="5689598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44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“ADD A QUOTE HERE FOR IMPACT.”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Teal)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333375"/>
            <a:ext cx="113760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6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333375"/>
            <a:ext cx="113760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rgbClr val="1084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Teal) with Photo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333375"/>
            <a:ext cx="39592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43475" y="0"/>
            <a:ext cx="7248525" cy="6857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56A34-81CE-4546-B905-274F9EF0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991215"/>
            <a:ext cx="11376024" cy="45334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07988" y="333375"/>
            <a:ext cx="11376024" cy="13668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4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4" r:id="rId2"/>
    <p:sldLayoutId id="2147483681" r:id="rId3"/>
    <p:sldLayoutId id="2147483682" r:id="rId4"/>
    <p:sldLayoutId id="2147483683" r:id="rId5"/>
    <p:sldLayoutId id="2147483654" r:id="rId6"/>
    <p:sldLayoutId id="2147483665" r:id="rId7"/>
    <p:sldLayoutId id="2147483686" r:id="rId8"/>
    <p:sldLayoutId id="2147483679" r:id="rId9"/>
    <p:sldLayoutId id="2147483680" r:id="rId10"/>
    <p:sldLayoutId id="2147483657" r:id="rId11"/>
    <p:sldLayoutId id="2147483658" r:id="rId12"/>
    <p:sldLayoutId id="2147483667" r:id="rId13"/>
    <p:sldLayoutId id="2147483659" r:id="rId14"/>
    <p:sldLayoutId id="2147483660" r:id="rId15"/>
    <p:sldLayoutId id="2147483669" r:id="rId16"/>
    <p:sldLayoutId id="2147483687" r:id="rId17"/>
    <p:sldLayoutId id="2147483661" r:id="rId18"/>
    <p:sldLayoutId id="2147483662" r:id="rId19"/>
    <p:sldLayoutId id="2147483656" r:id="rId20"/>
    <p:sldLayoutId id="2147483677" r:id="rId21"/>
    <p:sldLayoutId id="2147483676" r:id="rId22"/>
    <p:sldLayoutId id="2147483666" r:id="rId23"/>
    <p:sldLayoutId id="2147483678" r:id="rId24"/>
    <p:sldLayoutId id="2147483675" r:id="rId25"/>
    <p:sldLayoutId id="2147483674" r:id="rId26"/>
    <p:sldLayoutId id="2147483684" r:id="rId27"/>
    <p:sldLayoutId id="2147483685" r:id="rId28"/>
    <p:sldLayoutId id="2147483663" r:id="rId29"/>
    <p:sldLayoutId id="2147483673" r:id="rId30"/>
    <p:sldLayoutId id="2147483672" r:id="rId31"/>
    <p:sldLayoutId id="2147483671" r:id="rId32"/>
    <p:sldLayoutId id="2147483688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pos="75" userDrawn="1">
          <p15:clr>
            <a:srgbClr val="F26B43"/>
          </p15:clr>
        </p15:guide>
        <p15:guide id="8" orient="horz" pos="3952" userDrawn="1">
          <p15:clr>
            <a:srgbClr val="F26B43"/>
          </p15:clr>
        </p15:guide>
        <p15:guide id="9" pos="7605" userDrawn="1">
          <p15:clr>
            <a:srgbClr val="F26B43"/>
          </p15:clr>
        </p15:guide>
        <p15:guide id="10" orient="horz" pos="368" userDrawn="1">
          <p15:clr>
            <a:srgbClr val="F26B43"/>
          </p15:clr>
        </p15:guide>
        <p15:guide id="11" pos="3659" userDrawn="1">
          <p15:clr>
            <a:srgbClr val="F26B43"/>
          </p15:clr>
        </p15:guide>
        <p15:guide id="12" pos="4021" userDrawn="1">
          <p15:clr>
            <a:srgbClr val="F26B43"/>
          </p15:clr>
        </p15:guide>
        <p15:guide id="13" pos="4203" userDrawn="1">
          <p15:clr>
            <a:srgbClr val="F26B43"/>
          </p15:clr>
        </p15:guide>
        <p15:guide id="14" pos="4384" userDrawn="1">
          <p15:clr>
            <a:srgbClr val="F26B43"/>
          </p15:clr>
        </p15:guide>
        <p15:guide id="15" pos="5110" userDrawn="1">
          <p15:clr>
            <a:srgbClr val="F26B43"/>
          </p15:clr>
        </p15:guide>
        <p15:guide id="16" orient="horz" pos="3793" userDrawn="1">
          <p15:clr>
            <a:srgbClr val="F26B43"/>
          </p15:clr>
        </p15:guide>
        <p15:guide id="17" orient="horz" pos="1071" userDrawn="1">
          <p15:clr>
            <a:srgbClr val="F26B43"/>
          </p15:clr>
        </p15:guide>
        <p15:guide id="18" orient="horz" pos="527" userDrawn="1">
          <p15:clr>
            <a:srgbClr val="F26B43"/>
          </p15:clr>
        </p15:guide>
        <p15:guide id="19" orient="horz" pos="867" userDrawn="1">
          <p15:clr>
            <a:srgbClr val="F26B43"/>
          </p15:clr>
        </p15:guide>
        <p15:guide id="20" orient="horz" pos="1253" userDrawn="1">
          <p15:clr>
            <a:srgbClr val="F26B43"/>
          </p15:clr>
        </p15:guide>
        <p15:guide id="21" orient="horz" pos="686" userDrawn="1">
          <p15:clr>
            <a:srgbClr val="F26B43"/>
          </p15:clr>
        </p15:guide>
        <p15:guide id="22" pos="2933" userDrawn="1">
          <p15:clr>
            <a:srgbClr val="F26B43"/>
          </p15:clr>
        </p15:guide>
        <p15:guide id="23" pos="2751" userDrawn="1">
          <p15:clr>
            <a:srgbClr val="F26B43"/>
          </p15:clr>
        </p15:guide>
        <p15:guide id="24" pos="3114" userDrawn="1">
          <p15:clr>
            <a:srgbClr val="F26B43"/>
          </p15:clr>
        </p15:guide>
        <p15:guide id="25" orient="horz" pos="2523" userDrawn="1">
          <p15:clr>
            <a:srgbClr val="F26B43"/>
          </p15:clr>
        </p15:guide>
        <p15:guide id="26" orient="horz" pos="27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.waddington@westminster.ac.uk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742950" y="1989534"/>
            <a:ext cx="4240530" cy="1062276"/>
          </a:xfrm>
        </p:spPr>
        <p:txBody>
          <a:bodyPr/>
          <a:lstStyle/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Doing a PhD by Published Work</a:t>
            </a:r>
          </a:p>
          <a:p>
            <a:pPr algn="ctr"/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07987" y="240030"/>
            <a:ext cx="5066983" cy="1749504"/>
          </a:xfrm>
        </p:spPr>
        <p:txBody>
          <a:bodyPr/>
          <a:lstStyle/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Dr Kathryn Waddington</a:t>
            </a:r>
          </a:p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Emerita Fellow in Psychology</a:t>
            </a:r>
          </a:p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k.waddington@westminster.ac.uk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8CDA-E5ED-8C47-83D4-C1A17827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29257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Know the ‘Rules of the Game’ </a:t>
            </a: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PhD by Published Work at Westminster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B7F00-1961-3D05-DCC3-1484B9548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" y="1783644"/>
            <a:ext cx="11022753" cy="3577026"/>
          </a:xfrm>
        </p:spPr>
        <p:txBody>
          <a:bodyPr>
            <a:normAutofit lnSpcReduction="10000"/>
          </a:bodyPr>
          <a:lstStyle/>
          <a:p>
            <a:endParaRPr lang="en-US" sz="2000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a coherent body of work which constitutes an original contribution to knowledge</a:t>
            </a:r>
          </a:p>
          <a:p>
            <a:pPr>
              <a:buFont typeface="Wingdings" pitchFamily="2" charset="2"/>
              <a:buChar char="ü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of the same quality, rigour and volume required of a normal PhD in your field</a:t>
            </a:r>
          </a:p>
          <a:p>
            <a:pPr>
              <a:buFont typeface="Wingdings" pitchFamily="2" charset="2"/>
              <a:buChar char="ü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a</a:t>
            </a:r>
            <a:r>
              <a:rPr lang="en-GB" sz="20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ccompanied by an abstract and 15 000 word commentary that:</a:t>
            </a:r>
          </a:p>
          <a:p>
            <a:pPr marL="0" indent="0">
              <a:buNone/>
            </a:pPr>
            <a:endParaRPr lang="en-GB" sz="200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describes the aims of the research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incorporates an analytical discussion of the main results and conclusions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puts the total work submitted in context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demonstrates the original contribution to knowledge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shows evidence of appropriate research skills, and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continuous professional development and training </a:t>
            </a:r>
          </a:p>
          <a:p>
            <a:pPr marL="914400" lvl="2" indent="0">
              <a:buNone/>
            </a:pPr>
            <a:endParaRPr lang="en-GB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4400" lvl="2" indent="0">
              <a:buNone/>
            </a:pPr>
            <a:endParaRPr lang="en-GB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587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F5F6E-6203-C8BF-CDB3-5804663C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Mohammed Al Alawi (2022) Commentary Outline (shared with permission)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400" i="1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Occupational Burnout Among Omani Physicians Across Different Stages of Their Career</a:t>
            </a:r>
            <a:r>
              <a:rPr lang="en-GB" sz="2400" i="1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24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5C3FE-CCAD-1CE8-E6BA-00E353059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991215"/>
            <a:ext cx="11376024" cy="466922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Discipline / Field: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Social Sciences / Occupational Psychology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Area: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Stress, health and wellbeing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 Published Articles: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All quantitative research – submitted with the commentary (pdf copies in a zip file)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1: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Introduction – context, theoretical frameworks, literature review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2: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Epistemological positioning of published work – including research question, objectives, critical appraisal tools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3: </a:t>
            </a:r>
            <a:r>
              <a:rPr lang="en-GB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Omani physicians' perceptions and attitudes toward psychological health and illnesses</a:t>
            </a:r>
            <a:r>
              <a:rPr lang="en-GB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(4 papers)</a:t>
            </a:r>
          </a:p>
          <a:p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4: </a:t>
            </a:r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en-GB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urnout, depression, and psychological distress during Covid-19 (5 papers) </a:t>
            </a:r>
          </a:p>
          <a:p>
            <a:r>
              <a:rPr lang="en-GB" kern="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Chapter 5: </a:t>
            </a:r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Moderators of occupational burnout (3 papers)</a:t>
            </a:r>
          </a:p>
          <a:p>
            <a:r>
              <a:rPr lang="en-GB" kern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Chapter 6</a:t>
            </a:r>
            <a:r>
              <a:rPr lang="en-GB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 </a:t>
            </a:r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</a:t>
            </a:r>
            <a:r>
              <a:rPr lang="en-GB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riginal contribution and conclusion – including: (</a:t>
            </a:r>
            <a:r>
              <a:rPr lang="en-GB" kern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</a:t>
            </a:r>
            <a:r>
              <a:rPr lang="en-GB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 table </a:t>
            </a:r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with</a:t>
            </a:r>
            <a:r>
              <a:rPr lang="en-GB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no. of citations &amp; journal impact factors for publications; (ii) contribution to knowledge; (iii) contribution to practice</a:t>
            </a:r>
          </a:p>
          <a:p>
            <a:r>
              <a:rPr lang="en-GB" kern="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Appendices: </a:t>
            </a:r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Supporting documents – including: (</a:t>
            </a:r>
            <a:r>
              <a:rPr lang="en-GB" kern="0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</a:t>
            </a:r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 artwork representing cultural beliefs about mental health in Oman; (ii) workshops illustrating practical application of research findings</a:t>
            </a:r>
          </a:p>
          <a:p>
            <a:pPr marL="0" indent="0">
              <a:buNone/>
            </a:pPr>
            <a:endParaRPr lang="en-GB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7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4046-C0F4-DB6A-F80C-10F7524C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Reflections on PhD by Published Work</a:t>
            </a: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Mohammed Al-Alawi 1-year P/T: 2021/22, passed with minor amendments</a:t>
            </a: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Journey of Rediscovery, Reflections, and Reward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FD6F3-E407-5CE4-9F05-8AC3168E3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Vulnerability: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accepting the risk of failure and lack of return on investment (e.g., psychological/financial/time)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Intellectual resilience: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an intense, compact, energy-consuming process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Work-life balance: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F/T job as a psychiatrist with a family to look after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Compassionate supervision: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belief in me, and never doubting the scholarship of my work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Feedback on draft chapters: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critical, balanced, relevant, precise and practical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Companionship: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on this journey during Covid times, across continents and cultures (Oman, Canada, &amp; UK HE) 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Key factors :			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COMPASSIONATE BASED SUPERVISION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FOCUSED GUIDANCE AND FEEDBACK</a:t>
            </a:r>
          </a:p>
          <a:p>
            <a:pPr marL="0" indent="0" algn="ctr">
              <a:buNone/>
            </a:pP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7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139E-136E-A53A-C493-94CD4019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Key Points</a:t>
            </a: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IS NO ‘ONE SIZE FITS ALL’ STRUCTURE FOR YOUR COMMENTARY!</a:t>
            </a:r>
            <a:b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DEPENDS 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E6BAF-B451-3FFC-9700-FDCD87BDD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Where you position your PhD: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what and where is your field of research?</a:t>
            </a:r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Guidance from director of studies/supervision team: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criteria and doctoral standards for rigour in your field?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Critical appraisal of your published work: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criteria used to judge the quality of research and work in your field?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GB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areful assessment and analysis</a:t>
            </a:r>
            <a:r>
              <a:rPr lang="en-GB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: of </a:t>
            </a:r>
            <a:r>
              <a:rPr lang="en-GB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GB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contribution and ‘legacy’ of your published work?</a:t>
            </a:r>
          </a:p>
          <a:p>
            <a:endParaRPr lang="en-GB" dirty="0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333333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9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1F92-9CB9-B40F-701F-F8BFA67FC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Resources and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C2043-C98C-14E4-CF90-19F984A57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463041"/>
            <a:ext cx="11376024" cy="5061584"/>
          </a:xfrm>
        </p:spPr>
        <p:txBody>
          <a:bodyPr/>
          <a:lstStyle/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director of studies/</a:t>
            </a:r>
            <a:r>
              <a:rPr lang="en-US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supervision team: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establish a good working relationship and supervision contract – e.g., expectations of turnaround time for feedback on draft chapters and frequency of supervision etc.</a:t>
            </a:r>
          </a:p>
          <a:p>
            <a:r>
              <a:rPr lang="en-US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Yourself: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self-care, resilience, and wellbeing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Chong, S. W. (2022) Demystifying commentary guidelines of PhD by published work in the UK: Insights from genre analysis. 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Innovations in Education and Teaching International,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59:3, 349-358.                                          :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: 10.1080/14703297.2020.1871396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Chong, S. W., &amp; Johnson, N. (Eds.) (2022). </a:t>
            </a:r>
            <a:r>
              <a:rPr lang="en-GB" i="1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Landscapes and narratives of PhD by publication</a:t>
            </a:r>
            <a:r>
              <a:rPr lang="en-GB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Springer. (e-book in the library)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Jones, C. H., &amp; Whittle R. (2021). Researcher self‐care and caring in the research community. </a:t>
            </a:r>
            <a:r>
              <a:rPr lang="en-GB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Area.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53, 381-388. https://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doi.org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/10.1111/area.12703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GB" dirty="0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LUCK AND TAKE GOOD CARE</a:t>
            </a:r>
          </a:p>
          <a:p>
            <a:pPr marL="0" indent="0" algn="ctr">
              <a:buNone/>
            </a:pPr>
            <a:endParaRPr lang="en-GB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GB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5735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89E2F09-5A16-1A4E-96F2-67C1717D8814}" vid="{C67FBE18-A415-044F-BD7C-DEC3155B0D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oW Document" ma:contentTypeID="0x0101000872A23329C4AC42A42DC877B8C5549E009626F2D0235344449F684AE7B017DF3A" ma:contentTypeVersion="63" ma:contentTypeDescription="Create a new document." ma:contentTypeScope="" ma:versionID="0524c41725f81edc55c046362c8e7435">
  <xsd:schema xmlns:xsd="http://www.w3.org/2001/XMLSchema" xmlns:xs="http://www.w3.org/2001/XMLSchema" xmlns:p="http://schemas.microsoft.com/office/2006/metadata/properties" xmlns:ns2="8afd83c1-34ef-4475-95ec-b1400d36b782" xmlns:ns3="d9b316c9-70e1-43b4-89a2-fa0aab0c61d7" xmlns:ns4="25d01f63-d006-4664-b324-1a54ef733cf3" targetNamespace="http://schemas.microsoft.com/office/2006/metadata/properties" ma:root="true" ma:fieldsID="3ff04db9a88c332214e7ec5ba0a774f0" ns2:_="" ns3:_="" ns4:_="">
    <xsd:import namespace="8afd83c1-34ef-4475-95ec-b1400d36b782"/>
    <xsd:import namespace="d9b316c9-70e1-43b4-89a2-fa0aab0c61d7"/>
    <xsd:import namespace="25d01f63-d006-4664-b324-1a54ef733cf3"/>
    <xsd:element name="properties">
      <xsd:complexType>
        <xsd:sequence>
          <xsd:element name="documentManagement">
            <xsd:complexType>
              <xsd:all>
                <xsd:element ref="ns3:NextReviewDate" minOccurs="0"/>
                <xsd:element ref="ns3:g1accebf831647729c4d6deae28f9098" minOccurs="0"/>
                <xsd:element ref="ns3:e3321d89ea4a4cb692d83bbdf7d8626c" minOccurs="0"/>
                <xsd:element ref="ns3:l16784b27bee415f80b87cdd8399701b" minOccurs="0"/>
                <xsd:element ref="ns3:hb5accf2246b4401a37370093a83748f" minOccurs="0"/>
                <xsd:element ref="ns2:TaxCatchAllLabel" minOccurs="0"/>
                <xsd:element ref="ns2:TaxKeywordTaxHTField" minOccurs="0"/>
                <xsd:element ref="ns2:o1b54e17f42241ec9f9ce6cfc8d10dc8" minOccurs="0"/>
                <xsd:element ref="ns3:b61f0c131a914996ab71f79092e6263a" minOccurs="0"/>
                <xsd:element ref="ns2:TaxCatchAll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d83c1-34ef-4475-95ec-b1400d36b782" elementFormDefault="qualified">
    <xsd:import namespace="http://schemas.microsoft.com/office/2006/documentManagement/types"/>
    <xsd:import namespace="http://schemas.microsoft.com/office/infopath/2007/PartnerControls"/>
    <xsd:element name="TaxCatchAllLabel" ma:index="18" nillable="true" ma:displayName="Taxonomy Catch All Column1" ma:hidden="true" ma:list="{b2b919f6-aeef-4f0d-86c5-f20ecee86873}" ma:internalName="TaxCatchAllLabel" ma:readOnly="true" ma:showField="CatchAllDataLabel" ma:web="25d01f63-d006-4664-b324-1a54ef733c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a4b2985e-8075-4a13-89f9-6a14a0a360f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o1b54e17f42241ec9f9ce6cfc8d10dc8" ma:index="21" nillable="true" ma:taxonomy="true" ma:internalName="o1b54e17f42241ec9f9ce6cfc8d10dc8" ma:taxonomyFieldName="Published_x0020_By" ma:displayName="Published By" ma:default="" ma:fieldId="{81b54e17-f422-41ec-9f9c-e6cfc8d10dc8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b2b919f6-aeef-4f0d-86c5-f20ecee86873}" ma:internalName="TaxCatchAll" ma:showField="CatchAllData" ma:web="25d01f63-d006-4664-b324-1a54ef733c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16c9-70e1-43b4-89a2-fa0aab0c61d7" elementFormDefault="qualified">
    <xsd:import namespace="http://schemas.microsoft.com/office/2006/documentManagement/types"/>
    <xsd:import namespace="http://schemas.microsoft.com/office/infopath/2007/PartnerControls"/>
    <xsd:element name="NextReviewDate" ma:index="7" nillable="true" ma:displayName="Review Date" ma:format="DateOnly" ma:internalName="NextReviewDate" ma:readOnly="false">
      <xsd:simpleType>
        <xsd:restriction base="dms:DateTime"/>
      </xsd:simpleType>
    </xsd:element>
    <xsd:element name="g1accebf831647729c4d6deae28f9098" ma:index="10" nillable="true" ma:taxonomy="true" ma:internalName="g1accebf831647729c4d6deae28f9098" ma:taxonomyFieldName="DocumentStatus" ma:displayName="Document Status" ma:default="" ma:fieldId="{01accebf-8316-4772-9c4d-6deae28f9098}" ma:sspId="a4b2985e-8075-4a13-89f9-6a14a0a360f6" ma:termSetId="e49c2653-b49c-4746-8b45-6e09e830c4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321d89ea4a4cb692d83bbdf7d8626c" ma:index="13" nillable="true" ma:taxonomy="true" ma:internalName="e3321d89ea4a4cb692d83bbdf7d8626c" ma:taxonomyFieldName="DocumentType" ma:displayName="Document Type" ma:default="" ma:fieldId="{e3321d89-ea4a-4cb6-92d8-3bbdf7d8626c}" ma:sspId="a4b2985e-8075-4a13-89f9-6a14a0a360f6" ma:termSetId="3cc346a8-e99e-4bb9-aae5-d2c2d0af2b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16784b27bee415f80b87cdd8399701b" ma:index="15" nillable="true" ma:taxonomy="true" ma:internalName="l16784b27bee415f80b87cdd8399701b" ma:taxonomyFieldName="Year" ma:displayName="Year" ma:default="" ma:fieldId="{516784b2-7bee-415f-80b8-7cdd8399701b}" ma:sspId="a4b2985e-8075-4a13-89f9-6a14a0a360f6" ma:termSetId="93cbcb1a-91c2-4afe-b1c0-07a0b90319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b5accf2246b4401a37370093a83748f" ma:index="17" nillable="true" ma:taxonomy="true" ma:internalName="hb5accf2246b4401a37370093a83748f" ma:taxonomyFieldName="UoWAudience" ma:displayName="Audience" ma:default="" ma:fieldId="{1b5accf2-246b-4401-a373-70093a83748f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1f0c131a914996ab71f79092e6263a" ma:index="23" nillable="true" ma:taxonomy="true" ma:internalName="b61f0c131a914996ab71f79092e6263a" ma:taxonomyFieldName="UniversityLocation" ma:displayName="University Location" ma:readOnly="false" ma:default="" ma:fieldId="{b61f0c13-1a91-4996-ab71-f79092e6263a}" ma:taxonomyMulti="true" ma:sspId="a4b2985e-8075-4a13-89f9-6a14a0a360f6" ma:termSetId="79284c12-5400-43ec-afca-1bdfc0e427f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01f63-d006-4664-b324-1a54ef733cf3" elementFormDefault="qualified">
    <xsd:import namespace="http://schemas.microsoft.com/office/2006/documentManagement/types"/>
    <xsd:import namespace="http://schemas.microsoft.com/office/infopath/2007/PartnerControls"/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61f0c131a914996ab71f79092e6263a xmlns="d9b316c9-70e1-43b4-89a2-fa0aab0c61d7">
      <Terms xmlns="http://schemas.microsoft.com/office/infopath/2007/PartnerControls"/>
    </b61f0c131a914996ab71f79092e6263a>
    <TaxKeywordTaxHTField xmlns="8afd83c1-34ef-4475-95ec-b1400d36b782">
      <Terms xmlns="http://schemas.microsoft.com/office/infopath/2007/PartnerControls"/>
    </TaxKeywordTaxHTField>
    <g1accebf831647729c4d6deae28f9098 xmlns="d9b316c9-70e1-43b4-89a2-fa0aab0c61d7">
      <Terms xmlns="http://schemas.microsoft.com/office/infopath/2007/PartnerControls"/>
    </g1accebf831647729c4d6deae28f9098>
    <TaxCatchAll xmlns="8afd83c1-34ef-4475-95ec-b1400d36b782" xsi:nil="true"/>
    <e3321d89ea4a4cb692d83bbdf7d8626c xmlns="d9b316c9-70e1-43b4-89a2-fa0aab0c61d7">
      <Terms xmlns="http://schemas.microsoft.com/office/infopath/2007/PartnerControls"/>
    </e3321d89ea4a4cb692d83bbdf7d8626c>
    <o1b54e17f42241ec9f9ce6cfc8d10dc8 xmlns="8afd83c1-34ef-4475-95ec-b1400d36b782">
      <Terms xmlns="http://schemas.microsoft.com/office/infopath/2007/PartnerControls"/>
    </o1b54e17f42241ec9f9ce6cfc8d10dc8>
    <NextReviewDate xmlns="d9b316c9-70e1-43b4-89a2-fa0aab0c61d7" xsi:nil="true"/>
    <l16784b27bee415f80b87cdd8399701b xmlns="d9b316c9-70e1-43b4-89a2-fa0aab0c61d7">
      <Terms xmlns="http://schemas.microsoft.com/office/infopath/2007/PartnerControls"/>
    </l16784b27bee415f80b87cdd8399701b>
    <hb5accf2246b4401a37370093a83748f xmlns="d9b316c9-70e1-43b4-89a2-fa0aab0c61d7">
      <Terms xmlns="http://schemas.microsoft.com/office/infopath/2007/PartnerControls"/>
    </hb5accf2246b4401a37370093a83748f>
    <_dlc_DocId xmlns="25d01f63-d006-4664-b324-1a54ef733cf3">Z3MZTFPM4H6Z-966267095-91</_dlc_DocId>
    <_dlc_DocIdUrl xmlns="25d01f63-d006-4664-b324-1a54ef733cf3">
      <Url>https://universityofwestminster.sharepoint.com/sites/00263/_layouts/15/DocIdRedir.aspx?ID=Z3MZTFPM4H6Z-966267095-91</Url>
      <Description>Z3MZTFPM4H6Z-966267095-91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a4b2985e-8075-4a13-89f9-6a14a0a360f6" ContentTypeId="0x0101000872A23329C4AC42A42DC877B8C5549E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460102-2836-4AA5-A760-D7B4CE051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fd83c1-34ef-4475-95ec-b1400d36b782"/>
    <ds:schemaRef ds:uri="d9b316c9-70e1-43b4-89a2-fa0aab0c61d7"/>
    <ds:schemaRef ds:uri="25d01f63-d006-4664-b324-1a54ef733c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A8ED1E-9A98-48EA-8B25-6C359AFFF6C3}">
  <ds:schemaRefs>
    <ds:schemaRef ds:uri="http://schemas.microsoft.com/office/2006/metadata/properties"/>
    <ds:schemaRef ds:uri="http://schemas.microsoft.com/office/infopath/2007/PartnerControls"/>
    <ds:schemaRef ds:uri="b83e88fb-0e73-42f7-a591-7d7cebdfe15d"/>
    <ds:schemaRef ds:uri="d9b316c9-70e1-43b4-89a2-fa0aab0c61d7"/>
    <ds:schemaRef ds:uri="8afd83c1-34ef-4475-95ec-b1400d36b782"/>
    <ds:schemaRef ds:uri="25d01f63-d006-4664-b324-1a54ef733cf3"/>
  </ds:schemaRefs>
</ds:datastoreItem>
</file>

<file path=customXml/itemProps3.xml><?xml version="1.0" encoding="utf-8"?>
<ds:datastoreItem xmlns:ds="http://schemas.openxmlformats.org/officeDocument/2006/customXml" ds:itemID="{D449F912-7B63-4EC2-A56C-A60A85D2498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5767B0C-FDDD-47E9-AFD1-9438519F486D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22AA9C24-876E-4510-ABC3-AAADE7548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</Template>
  <TotalTime>1697</TotalTime>
  <Words>741</Words>
  <Application>Microsoft Macintosh PowerPoint</Application>
  <PresentationFormat>Widescreen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Master</vt:lpstr>
      <vt:lpstr>PowerPoint Presentation</vt:lpstr>
      <vt:lpstr>Know the ‘Rules of the Game’   A PhD by Published Work at Westminster is:</vt:lpstr>
      <vt:lpstr>Mohammed Al Alawi (2022) Commentary Outline (shared with permission)  Occupational Burnout Among Omani Physicians Across Different Stages of Their Career </vt:lpstr>
      <vt:lpstr>Reflections on PhD by Published Work Mohammed Al-Alawi 1-year P/T: 2021/22, passed with minor amendments  A Journey of Rediscovery, Reflections, and Reward</vt:lpstr>
      <vt:lpstr>Key Points  THERE IS NO ‘ONE SIZE FITS ALL’ STRUCTURE FOR YOUR COMMENTARY! IT DEPENDS ON:</vt:lpstr>
      <vt:lpstr>Resources and 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Kathryn Waddington</dc:creator>
  <cp:keywords/>
  <dc:description/>
  <cp:lastModifiedBy>Kathryn Waddington</cp:lastModifiedBy>
  <cp:revision>14</cp:revision>
  <dcterms:created xsi:type="dcterms:W3CDTF">2022-06-01T07:00:00Z</dcterms:created>
  <dcterms:modified xsi:type="dcterms:W3CDTF">2024-01-16T11:58:51Z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0x0101000872A23329C4AC42A42DC877B8C5549E009626F2D0235344449F684AE7B017DF3A</vt:lpwstr>
  </property>
  <property fmtid="{D5CDD505-2E9C-101B-9397-08002B2CF9AE}" pid="3" name="Order">
    <vt:r8>179600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dlc_DocIdItemGuid">
    <vt:lpwstr>32fa08c5-7ef3-4674-ab6b-d2c7f1234901</vt:lpwstr>
  </property>
</Properties>
</file>