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50" r:id="rId3"/>
  </p:sldMasterIdLst>
  <p:notesMasterIdLst>
    <p:notesMasterId r:id="rId13"/>
  </p:notesMasterIdLst>
  <p:handoutMasterIdLst>
    <p:handoutMasterId r:id="rId14"/>
  </p:handoutMasterIdLst>
  <p:sldIdLst>
    <p:sldId id="278" r:id="rId4"/>
    <p:sldId id="272" r:id="rId5"/>
    <p:sldId id="258" r:id="rId6"/>
    <p:sldId id="281" r:id="rId7"/>
    <p:sldId id="279" r:id="rId8"/>
    <p:sldId id="271" r:id="rId9"/>
    <p:sldId id="282" r:id="rId10"/>
    <p:sldId id="283" r:id="rId11"/>
    <p:sldId id="264" r:id="rId1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Joss" initials="S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  <a:srgbClr val="FFFF99"/>
    <a:srgbClr val="FFCC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1"/>
    <p:restoredTop sz="94713"/>
  </p:normalViewPr>
  <p:slideViewPr>
    <p:cSldViewPr>
      <p:cViewPr varScale="1">
        <p:scale>
          <a:sx n="108" d="100"/>
          <a:sy n="108" d="100"/>
        </p:scale>
        <p:origin x="177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452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937"/>
          </a:xfrm>
          <a:prstGeom prst="rect">
            <a:avLst/>
          </a:prstGeom>
        </p:spPr>
        <p:txBody>
          <a:bodyPr vert="horz" lIns="90307" tIns="45154" rIns="90307" bIns="451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937"/>
          </a:xfrm>
          <a:prstGeom prst="rect">
            <a:avLst/>
          </a:prstGeom>
        </p:spPr>
        <p:txBody>
          <a:bodyPr vert="horz" lIns="90307" tIns="45154" rIns="90307" bIns="45154" rtlCol="0"/>
          <a:lstStyle>
            <a:lvl1pPr algn="r">
              <a:defRPr sz="1200"/>
            </a:lvl1pPr>
          </a:lstStyle>
          <a:p>
            <a:fld id="{209D5CDD-874D-4884-9189-6B02195E870E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120"/>
            <a:ext cx="2945659" cy="495936"/>
          </a:xfrm>
          <a:prstGeom prst="rect">
            <a:avLst/>
          </a:prstGeom>
        </p:spPr>
        <p:txBody>
          <a:bodyPr vert="horz" lIns="90307" tIns="45154" rIns="90307" bIns="451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9120"/>
            <a:ext cx="2945659" cy="495936"/>
          </a:xfrm>
          <a:prstGeom prst="rect">
            <a:avLst/>
          </a:prstGeom>
        </p:spPr>
        <p:txBody>
          <a:bodyPr vert="horz" lIns="90307" tIns="45154" rIns="90307" bIns="45154" rtlCol="0" anchor="b"/>
          <a:lstStyle>
            <a:lvl1pPr algn="r">
              <a:defRPr sz="1200"/>
            </a:lvl1pPr>
          </a:lstStyle>
          <a:p>
            <a:fld id="{EA2F625A-E7A6-4D6B-A974-D7575EB02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22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0307" tIns="45154" rIns="90307" bIns="451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0307" tIns="45154" rIns="90307" bIns="45154" rtlCol="0"/>
          <a:lstStyle>
            <a:lvl1pPr algn="r">
              <a:defRPr sz="1200"/>
            </a:lvl1pPr>
          </a:lstStyle>
          <a:p>
            <a:fld id="{ADA91DE2-DB4A-47CF-87FB-47BAB3127BD5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07" tIns="45154" rIns="90307" bIns="451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0307" tIns="45154" rIns="90307" bIns="451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0307" tIns="45154" rIns="90307" bIns="451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0307" tIns="45154" rIns="90307" bIns="45154" rtlCol="0" anchor="b"/>
          <a:lstStyle>
            <a:lvl1pPr algn="r">
              <a:defRPr sz="1200"/>
            </a:lvl1pPr>
          </a:lstStyle>
          <a:p>
            <a:fld id="{28D87A0D-59B2-4FAD-B11A-83C496003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39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3B5B-0692-4647-AF03-04302C8F3E0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18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7A0D-59B2-4FAD-B11A-83C496003D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4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7A0D-59B2-4FAD-B11A-83C496003D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4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7A0D-59B2-4FAD-B11A-83C496003D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147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7A0D-59B2-4FAD-B11A-83C496003D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4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7A0D-59B2-4FAD-B11A-83C496003D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40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7A0D-59B2-4FAD-B11A-83C496003D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6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7A0D-59B2-4FAD-B11A-83C496003D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57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286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0688" y="1474788"/>
            <a:ext cx="7197725" cy="1470025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068638"/>
            <a:ext cx="7197725" cy="3455987"/>
          </a:xfrm>
        </p:spPr>
        <p:txBody>
          <a:bodyPr/>
          <a:lstStyle>
            <a:lvl1pPr marL="0" indent="0">
              <a:buFont typeface="Arial" pitchFamily="-105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906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035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3" y="1474788"/>
            <a:ext cx="1798637" cy="5049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0688" y="1474788"/>
            <a:ext cx="5248275" cy="504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8789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286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0688" y="1474788"/>
            <a:ext cx="7197725" cy="1470025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068638"/>
            <a:ext cx="7197725" cy="3455987"/>
          </a:xfrm>
        </p:spPr>
        <p:txBody>
          <a:bodyPr/>
          <a:lstStyle>
            <a:lvl1pPr marL="0" indent="0">
              <a:buFont typeface="Arial" pitchFamily="-105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0914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1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60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2205038"/>
            <a:ext cx="35226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2205038"/>
            <a:ext cx="35226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72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86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688" y="1980000"/>
            <a:ext cx="7197725" cy="2160000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31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86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31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5024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169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74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3" y="1474788"/>
            <a:ext cx="1798637" cy="50498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0688" y="1474788"/>
            <a:ext cx="5248275" cy="50498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51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44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0688" y="1474788"/>
            <a:ext cx="7197725" cy="1470025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068638"/>
            <a:ext cx="7197725" cy="3455987"/>
          </a:xfrm>
        </p:spPr>
        <p:txBody>
          <a:bodyPr/>
          <a:lstStyle>
            <a:lvl1pPr marL="0" indent="0">
              <a:buFont typeface="Arial" pitchFamily="-105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8897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54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129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2205038"/>
            <a:ext cx="35226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2205038"/>
            <a:ext cx="35226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33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97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688" y="1980000"/>
            <a:ext cx="7197725" cy="2160000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98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11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391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24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441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04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3" y="1474788"/>
            <a:ext cx="1798637" cy="50498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0688" y="1474788"/>
            <a:ext cx="5248275" cy="50498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3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2205038"/>
            <a:ext cx="35226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2205038"/>
            <a:ext cx="35226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118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554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688" y="1980000"/>
            <a:ext cx="7197725" cy="2160000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3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82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91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74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0688" y="1474788"/>
            <a:ext cx="71977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2205038"/>
            <a:ext cx="71977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286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9pPr>
    </p:titleStyle>
    <p:bodyStyle>
      <a:lvl1pPr marL="342900" indent="-342900" algn="l" rtl="0" eaLnBrk="1" fontAlgn="base" hangingPunct="1">
        <a:lnSpc>
          <a:spcPts val="29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lnSpc>
          <a:spcPts val="29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1" fontAlgn="base" hangingPunct="1">
        <a:lnSpc>
          <a:spcPts val="29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0688" y="1474788"/>
            <a:ext cx="71977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2205038"/>
            <a:ext cx="71977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286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0688" y="1474788"/>
            <a:ext cx="71977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2205038"/>
            <a:ext cx="71977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124" name="Picture 4" descr="UOW Leading the Way white15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0350"/>
            <a:ext cx="13128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44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7D9AAA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–"/>
        <a:defRPr sz="2400">
          <a:solidFill>
            <a:srgbClr val="7D9AAA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•"/>
        <a:defRPr sz="2400">
          <a:solidFill>
            <a:srgbClr val="7D9AAA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D9AAA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minster.ac.uk/sites/default/public-files/general-documents/Research-Degree-Handbook-23-24.pdf" TargetMode="External"/><Relationship Id="rId2" Type="http://schemas.openxmlformats.org/officeDocument/2006/relationships/hyperlink" Target="https://blog.westminster.ac.uk/doctoralresearcherdevelopmentprogramme/doctoral-researcher-development-programme/doctoral-process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blog.westminster.ac.uk/doctoralresearcherdevelopmentprogramme/doctoral-tutor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118704_9578+Burn72croppe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0" y="1484784"/>
            <a:ext cx="9036496" cy="25202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4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Graduate School </a:t>
            </a:r>
            <a:r>
              <a:rPr lang="en-GB" sz="280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♦ </a:t>
            </a:r>
            <a:r>
              <a:rPr lang="en-GB" sz="400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Induction</a:t>
            </a:r>
            <a:br>
              <a:rPr lang="en-GB" sz="2800" dirty="0">
                <a:latin typeface="Calibri" pitchFamily="34" charset="0"/>
                <a:cs typeface="Calibri" pitchFamily="34" charset="0"/>
              </a:rPr>
            </a:br>
            <a:br>
              <a:rPr lang="en-GB" sz="3200" dirty="0">
                <a:latin typeface="Calibri" pitchFamily="34" charset="0"/>
                <a:cs typeface="Calibri" pitchFamily="34" charset="0"/>
              </a:rPr>
            </a:br>
            <a:r>
              <a:rPr lang="en-GB" sz="36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GB" sz="32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he </a:t>
            </a:r>
            <a:r>
              <a:rPr lang="en-GB" sz="36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Doctoral</a:t>
            </a:r>
            <a:r>
              <a:rPr lang="en-GB" sz="32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GB" sz="32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rogramme:</a:t>
            </a:r>
            <a:br>
              <a:rPr lang="en-GB" sz="32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32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Programme Structure and Progression </a:t>
            </a:r>
            <a:br>
              <a:rPr lang="en-GB" sz="32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28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819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286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19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692696"/>
            <a:ext cx="7197725" cy="1470025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MPhil/PhD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743571"/>
              </p:ext>
            </p:extLst>
          </p:nvPr>
        </p:nvGraphicFramePr>
        <p:xfrm>
          <a:off x="827584" y="1772816"/>
          <a:ext cx="7848873" cy="1836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Start</a:t>
                      </a:r>
                      <a:r>
                        <a:rPr lang="en-GB" sz="24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Date</a:t>
                      </a:r>
                      <a:endParaRPr lang="en-GB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End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Full-time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February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31 January 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4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Part-time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February 2024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31 January 2032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6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1124744"/>
            <a:ext cx="7197725" cy="1470025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Annual Progression Review (MPhil/PhD)</a:t>
            </a:r>
            <a:br>
              <a:rPr lang="en-US" sz="28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Full Time</a:t>
            </a:r>
            <a:endParaRPr lang="en-GB" sz="2000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24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916832"/>
            <a:ext cx="7632848" cy="4680520"/>
          </a:xfrm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806100"/>
              </p:ext>
            </p:extLst>
          </p:nvPr>
        </p:nvGraphicFramePr>
        <p:xfrm>
          <a:off x="899592" y="2321859"/>
          <a:ext cx="7344816" cy="3146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3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b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</a:t>
                      </a:r>
                      <a:endParaRPr lang="en-GB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b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Assessment </a:t>
                      </a:r>
                      <a:endParaRPr lang="en-GB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b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Progression Milestones</a:t>
                      </a:r>
                      <a:endParaRPr lang="en-GB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1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APR-1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Progress since</a:t>
                      </a:r>
                      <a:r>
                        <a:rPr lang="en-GB" sz="2000" spc="-1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initial registration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2</a:t>
                      </a:r>
                      <a:endParaRPr lang="en-GB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APR-2 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Upgrade from MPhil to PhD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3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APR-3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Review of thesis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4</a:t>
                      </a:r>
                      <a:endParaRPr lang="en-GB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APR-4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Feasibility of timely submission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1124744"/>
            <a:ext cx="7197725" cy="1470025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Annual Progression Review (MPhil/PhD)</a:t>
            </a:r>
            <a:br>
              <a:rPr lang="en-US" sz="28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Part Time</a:t>
            </a:r>
            <a:endParaRPr lang="en-GB" sz="2800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24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916832"/>
            <a:ext cx="7632848" cy="4680520"/>
          </a:xfrm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07777"/>
              </p:ext>
            </p:extLst>
          </p:nvPr>
        </p:nvGraphicFramePr>
        <p:xfrm>
          <a:off x="868963" y="2348879"/>
          <a:ext cx="7303437" cy="2987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8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b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Year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b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Assessment 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b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Progression Milestones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1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2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APR-1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Progress since enrolment</a:t>
                      </a:r>
                      <a:endParaRPr lang="en-GB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3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4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APR-2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Upgrade from MPhil to PhD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5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6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6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APR-3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Review of thesis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7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5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8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APR-4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Feasibility of timely submission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0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980728"/>
            <a:ext cx="7197725" cy="1470025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APR deadline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2905780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Every year of registration (or every other for part-time research students) on </a:t>
            </a:r>
            <a:r>
              <a:rPr lang="en-GB" sz="2800" b="1" dirty="0">
                <a:solidFill>
                  <a:srgbClr val="FF0000"/>
                </a:solidFill>
              </a:rPr>
              <a:t>1 October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9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124744"/>
            <a:ext cx="8424936" cy="468052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APR: Decision Process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Director of Studies: progress report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Independent academic assessment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School: recommendation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Graduate School: progress review &amp; decision</a:t>
            </a:r>
          </a:p>
          <a:p>
            <a:pPr eaLnBrk="1" hangingPunct="1"/>
            <a:endParaRPr lang="en-US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 marL="457200" lvl="1" indent="0" eaLnBrk="1" hangingPunct="1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Possible Outcomes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Approval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Remediation (unsatisfactory progress)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Exclusion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endParaRPr lang="en-US" dirty="0">
              <a:ea typeface="ＭＳ Ｐゴシック" pitchFamily="34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ea typeface="ＭＳ Ｐゴシック" pitchFamily="34" charset="-128"/>
            </a:endParaRP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662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124744"/>
            <a:ext cx="8424936" cy="468052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Ongoing Support &amp; Review Process</a:t>
            </a:r>
          </a:p>
          <a:p>
            <a:pPr marL="457200" lvl="1" indent="0" eaLnBrk="1" hangingPunct="1">
              <a:buNone/>
            </a:pPr>
            <a:endParaRPr lang="en-GB" b="1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Minimum of 6 (FT) / 3 (PT) supervision sessions a year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At least 1 supervision session with complete team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Supervision recorded on the VRE – joint responsibility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endParaRPr lang="en-US" dirty="0">
              <a:ea typeface="ＭＳ Ｐゴシック" pitchFamily="34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ea typeface="ＭＳ Ｐゴシック" pitchFamily="34" charset="-128"/>
            </a:endParaRP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625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A4BF1-2288-204A-9DF2-698DD5A9E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9FC98-0017-2943-8D84-FE713C600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Supervisors</a:t>
            </a:r>
          </a:p>
          <a:p>
            <a:endParaRPr lang="en-US" dirty="0"/>
          </a:p>
          <a:p>
            <a:r>
              <a:rPr lang="en-US" dirty="0"/>
              <a:t>DRDP Sessions --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PhD Coordinators, you can find them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, p. 7-8.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Doctoral Tutors, you can find more information and contact details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27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3" descr="118704_9578+Burn7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06388"/>
            <a:ext cx="23034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OW-Inspiring Research - PDP">
  <a:themeElements>
    <a:clrScheme name="Bluegrey 1">
      <a:dk1>
        <a:srgbClr val="8C6CD0"/>
      </a:dk1>
      <a:lt1>
        <a:srgbClr val="FFFFFF"/>
      </a:lt1>
      <a:dk2>
        <a:srgbClr val="7D9AAA"/>
      </a:dk2>
      <a:lt2>
        <a:srgbClr val="000000"/>
      </a:lt2>
      <a:accent1>
        <a:srgbClr val="4B92DB"/>
      </a:accent1>
      <a:accent2>
        <a:srgbClr val="F7403A"/>
      </a:accent2>
      <a:accent3>
        <a:srgbClr val="BFCAD2"/>
      </a:accent3>
      <a:accent4>
        <a:srgbClr val="DADADA"/>
      </a:accent4>
      <a:accent5>
        <a:srgbClr val="B1C7EA"/>
      </a:accent5>
      <a:accent6>
        <a:srgbClr val="E03934"/>
      </a:accent6>
      <a:hlink>
        <a:srgbClr val="009999"/>
      </a:hlink>
      <a:folHlink>
        <a:srgbClr val="99CC00"/>
      </a:folHlink>
    </a:clrScheme>
    <a:fontScheme name="Bluegre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uegrey 1">
        <a:dk1>
          <a:srgbClr val="8C6CD0"/>
        </a:dk1>
        <a:lt1>
          <a:srgbClr val="FFFFFF"/>
        </a:lt1>
        <a:dk2>
          <a:srgbClr val="7D9AAA"/>
        </a:dk2>
        <a:lt2>
          <a:srgbClr val="000000"/>
        </a:lt2>
        <a:accent1>
          <a:srgbClr val="4B92DB"/>
        </a:accent1>
        <a:accent2>
          <a:srgbClr val="F7403A"/>
        </a:accent2>
        <a:accent3>
          <a:srgbClr val="BFCAD2"/>
        </a:accent3>
        <a:accent4>
          <a:srgbClr val="DADADA"/>
        </a:accent4>
        <a:accent5>
          <a:srgbClr val="B1C7EA"/>
        </a:accent5>
        <a:accent6>
          <a:srgbClr val="E03934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ey 2">
        <a:dk1>
          <a:srgbClr val="7D9AAA"/>
        </a:dk1>
        <a:lt1>
          <a:srgbClr val="FFFFFF"/>
        </a:lt1>
        <a:dk2>
          <a:srgbClr val="6A1A41"/>
        </a:dk2>
        <a:lt2>
          <a:srgbClr val="8C6CD0"/>
        </a:lt2>
        <a:accent1>
          <a:srgbClr val="F7403A"/>
        </a:accent1>
        <a:accent2>
          <a:srgbClr val="34B233"/>
        </a:accent2>
        <a:accent3>
          <a:srgbClr val="FFFFFF"/>
        </a:accent3>
        <a:accent4>
          <a:srgbClr val="6A8391"/>
        </a:accent4>
        <a:accent5>
          <a:srgbClr val="FAAFAE"/>
        </a:accent5>
        <a:accent6>
          <a:srgbClr val="2EA12D"/>
        </a:accent6>
        <a:hlink>
          <a:srgbClr val="D10074"/>
        </a:hlink>
        <a:folHlink>
          <a:srgbClr val="E4D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raduated">
  <a:themeElements>
    <a:clrScheme name="Graduated 1">
      <a:dk1>
        <a:srgbClr val="8C6CD0"/>
      </a:dk1>
      <a:lt1>
        <a:srgbClr val="FFFFFF"/>
      </a:lt1>
      <a:dk2>
        <a:srgbClr val="7D9AAA"/>
      </a:dk2>
      <a:lt2>
        <a:srgbClr val="000000"/>
      </a:lt2>
      <a:accent1>
        <a:srgbClr val="4B92DB"/>
      </a:accent1>
      <a:accent2>
        <a:srgbClr val="F7403A"/>
      </a:accent2>
      <a:accent3>
        <a:srgbClr val="BFCAD2"/>
      </a:accent3>
      <a:accent4>
        <a:srgbClr val="DADADA"/>
      </a:accent4>
      <a:accent5>
        <a:srgbClr val="B1C7EA"/>
      </a:accent5>
      <a:accent6>
        <a:srgbClr val="E03934"/>
      </a:accent6>
      <a:hlink>
        <a:srgbClr val="009999"/>
      </a:hlink>
      <a:folHlink>
        <a:srgbClr val="99CC00"/>
      </a:folHlink>
    </a:clrScheme>
    <a:fontScheme name="Graduat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raduated 1">
        <a:dk1>
          <a:srgbClr val="8C6CD0"/>
        </a:dk1>
        <a:lt1>
          <a:srgbClr val="FFFFFF"/>
        </a:lt1>
        <a:dk2>
          <a:srgbClr val="7D9AAA"/>
        </a:dk2>
        <a:lt2>
          <a:srgbClr val="000000"/>
        </a:lt2>
        <a:accent1>
          <a:srgbClr val="4B92DB"/>
        </a:accent1>
        <a:accent2>
          <a:srgbClr val="F7403A"/>
        </a:accent2>
        <a:accent3>
          <a:srgbClr val="BFCAD2"/>
        </a:accent3>
        <a:accent4>
          <a:srgbClr val="DADADA"/>
        </a:accent4>
        <a:accent5>
          <a:srgbClr val="B1C7EA"/>
        </a:accent5>
        <a:accent6>
          <a:srgbClr val="E03934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duated 2">
        <a:dk1>
          <a:srgbClr val="7D9AAA"/>
        </a:dk1>
        <a:lt1>
          <a:srgbClr val="FFFFFF"/>
        </a:lt1>
        <a:dk2>
          <a:srgbClr val="6A1A41"/>
        </a:dk2>
        <a:lt2>
          <a:srgbClr val="8C6CD0"/>
        </a:lt2>
        <a:accent1>
          <a:srgbClr val="F7403A"/>
        </a:accent1>
        <a:accent2>
          <a:srgbClr val="34B233"/>
        </a:accent2>
        <a:accent3>
          <a:srgbClr val="FFFFFF"/>
        </a:accent3>
        <a:accent4>
          <a:srgbClr val="6A8391"/>
        </a:accent4>
        <a:accent5>
          <a:srgbClr val="FAAFAE"/>
        </a:accent5>
        <a:accent6>
          <a:srgbClr val="2EA12D"/>
        </a:accent6>
        <a:hlink>
          <a:srgbClr val="D10074"/>
        </a:hlink>
        <a:folHlink>
          <a:srgbClr val="E4D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">
  <a:themeElements>
    <a:clrScheme name="White 2">
      <a:dk1>
        <a:srgbClr val="7D9AAA"/>
      </a:dk1>
      <a:lt1>
        <a:srgbClr val="FFFFFF"/>
      </a:lt1>
      <a:dk2>
        <a:srgbClr val="6A1A41"/>
      </a:dk2>
      <a:lt2>
        <a:srgbClr val="8C6CD0"/>
      </a:lt2>
      <a:accent1>
        <a:srgbClr val="F7403A"/>
      </a:accent1>
      <a:accent2>
        <a:srgbClr val="34B233"/>
      </a:accent2>
      <a:accent3>
        <a:srgbClr val="FFFFFF"/>
      </a:accent3>
      <a:accent4>
        <a:srgbClr val="6A8391"/>
      </a:accent4>
      <a:accent5>
        <a:srgbClr val="FAAFAE"/>
      </a:accent5>
      <a:accent6>
        <a:srgbClr val="2EA12D"/>
      </a:accent6>
      <a:hlink>
        <a:srgbClr val="D10074"/>
      </a:hlink>
      <a:folHlink>
        <a:srgbClr val="E4D7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hite 1">
        <a:dk1>
          <a:srgbClr val="8C6CD0"/>
        </a:dk1>
        <a:lt1>
          <a:srgbClr val="FFFFFF"/>
        </a:lt1>
        <a:dk2>
          <a:srgbClr val="7D9AAA"/>
        </a:dk2>
        <a:lt2>
          <a:srgbClr val="000000"/>
        </a:lt2>
        <a:accent1>
          <a:srgbClr val="4B92DB"/>
        </a:accent1>
        <a:accent2>
          <a:srgbClr val="F7403A"/>
        </a:accent2>
        <a:accent3>
          <a:srgbClr val="BFCAD2"/>
        </a:accent3>
        <a:accent4>
          <a:srgbClr val="DADADA"/>
        </a:accent4>
        <a:accent5>
          <a:srgbClr val="B1C7EA"/>
        </a:accent5>
        <a:accent6>
          <a:srgbClr val="E03934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2">
        <a:dk1>
          <a:srgbClr val="7D9AAA"/>
        </a:dk1>
        <a:lt1>
          <a:srgbClr val="FFFFFF"/>
        </a:lt1>
        <a:dk2>
          <a:srgbClr val="6A1A41"/>
        </a:dk2>
        <a:lt2>
          <a:srgbClr val="8C6CD0"/>
        </a:lt2>
        <a:accent1>
          <a:srgbClr val="F7403A"/>
        </a:accent1>
        <a:accent2>
          <a:srgbClr val="34B233"/>
        </a:accent2>
        <a:accent3>
          <a:srgbClr val="FFFFFF"/>
        </a:accent3>
        <a:accent4>
          <a:srgbClr val="6A8391"/>
        </a:accent4>
        <a:accent5>
          <a:srgbClr val="FAAFAE"/>
        </a:accent5>
        <a:accent6>
          <a:srgbClr val="2EA12D"/>
        </a:accent6>
        <a:hlink>
          <a:srgbClr val="D10074"/>
        </a:hlink>
        <a:folHlink>
          <a:srgbClr val="E4D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UOW-Inspiring Research - PDP</Template>
  <TotalTime>763</TotalTime>
  <Words>268</Words>
  <Application>Microsoft Macintosh PowerPoint</Application>
  <PresentationFormat>On-screen Show (4:3)</PresentationFormat>
  <Paragraphs>104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UOW-Inspiring Research - PDP</vt:lpstr>
      <vt:lpstr>Graduated</vt:lpstr>
      <vt:lpstr>White</vt:lpstr>
      <vt:lpstr>Graduate School ♦ Induction  The Doctoral Programme: Programme Structure and Progression   </vt:lpstr>
      <vt:lpstr>MPhil/PhD</vt:lpstr>
      <vt:lpstr>Annual Progression Review (MPhil/PhD) Full Time</vt:lpstr>
      <vt:lpstr>Annual Progression Review (MPhil/PhD) Part Time</vt:lpstr>
      <vt:lpstr>APR deadline</vt:lpstr>
      <vt:lpstr>PowerPoint Presentation</vt:lpstr>
      <vt:lpstr>PowerPoint Presentation</vt:lpstr>
      <vt:lpstr>Support for you</vt:lpstr>
      <vt:lpstr>PowerPoint Presentation</vt:lpstr>
    </vt:vector>
  </TitlesOfParts>
  <Company>University of Westminster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McDonagh</dc:creator>
  <cp:lastModifiedBy>Leigh Wilson</cp:lastModifiedBy>
  <cp:revision>112</cp:revision>
  <cp:lastPrinted>2018-01-18T10:13:23Z</cp:lastPrinted>
  <dcterms:created xsi:type="dcterms:W3CDTF">2012-10-15T14:30:39Z</dcterms:created>
  <dcterms:modified xsi:type="dcterms:W3CDTF">2024-01-16T13:17:32Z</dcterms:modified>
</cp:coreProperties>
</file>