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6"/>
  </p:sldMasterIdLst>
  <p:notesMasterIdLst>
    <p:notesMasterId r:id="rId17"/>
  </p:notesMasterIdLst>
  <p:sldIdLst>
    <p:sldId id="395" r:id="rId7"/>
    <p:sldId id="403" r:id="rId8"/>
    <p:sldId id="396" r:id="rId9"/>
    <p:sldId id="424" r:id="rId10"/>
    <p:sldId id="433" r:id="rId11"/>
    <p:sldId id="427" r:id="rId12"/>
    <p:sldId id="434" r:id="rId13"/>
    <p:sldId id="425" r:id="rId14"/>
    <p:sldId id="432" r:id="rId15"/>
    <p:sldId id="4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D"/>
    <a:srgbClr val="FFDF00"/>
    <a:srgbClr val="FFEF80"/>
    <a:srgbClr val="10848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7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3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specialist</a:t>
            </a:r>
          </a:p>
          <a:p>
            <a:r>
              <a:rPr lang="en-GB" dirty="0"/>
              <a:t>Available for</a:t>
            </a:r>
            <a:r>
              <a:rPr lang="en-GB" baseline="0" dirty="0"/>
              <a:t> 121s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As well as the DRDP workshops we can provide ongoing help and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Workshops will give you a firm basis for your research BUT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 subject support, make sure you contact you Liaison Librarian for an individual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Academic Liaison Librarians – Key contacts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SCONUL scheme is a reciprocal scheme where Higher Education libraries offer access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Brief introduction to slide goes here.</a:t>
            </a:r>
            <a:br>
              <a:rPr lang="en-US"/>
            </a:br>
            <a:r>
              <a:rPr lang="en-US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centre@westminster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ibguides.westminster.ac.uk/libraryisonline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westminster.ac.uk/academicliais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hyperlink" Target="https://libguides.westminster.ac.uk/c.php?g=665944&amp;p=47177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.ac.uk/current-students/studies/library-and-study-spaces/finding-and-borrowing/using-other-librarie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hyperlink" Target="https://www.bl.uk/help/how-to-get-a-reader-pass" TargetMode="External"/><Relationship Id="rId4" Type="http://schemas.openxmlformats.org/officeDocument/2006/relationships/hyperlink" Target="https://www.westminster.ac.uk/current-students/studies/library-and-study-spaces/finding-and-borrowing/using-other-libraries/requesting-books-from-other-librar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07988" y="296863"/>
            <a:ext cx="8951912" cy="170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EF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Library and Archive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Introduction for Doctoral Researchers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6E5B1-0786-4F44-9DA8-1ECAEC0DE718}"/>
              </a:ext>
            </a:extLst>
          </p:cNvPr>
          <p:cNvSpPr txBox="1"/>
          <p:nvPr/>
        </p:nvSpPr>
        <p:spPr>
          <a:xfrm>
            <a:off x="285298" y="6078525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Ka-Ming Pang </a:t>
            </a:r>
          </a:p>
          <a:p>
            <a:r>
              <a:rPr lang="en-GB" dirty="0">
                <a:solidFill>
                  <a:schemeClr val="bg1"/>
                </a:solidFill>
              </a:rPr>
              <a:t>Academic Engagement Librarian</a:t>
            </a:r>
          </a:p>
        </p:txBody>
      </p:sp>
    </p:spTree>
    <p:extLst>
      <p:ext uri="{BB962C8B-B14F-4D97-AF65-F5344CB8AC3E}">
        <p14:creationId xmlns:p14="http://schemas.microsoft.com/office/powerpoint/2010/main" val="42059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07988" y="4302125"/>
            <a:ext cx="11376025" cy="55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Us: </a:t>
            </a:r>
            <a:r>
              <a:rPr lang="en-GB" sz="2800" b="0" i="0" u="sng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studentcentre@westminster.ac.uk</a:t>
            </a:r>
            <a:endParaRPr lang="en-US" dirty="0"/>
          </a:p>
        </p:txBody>
      </p:sp>
      <p:pic>
        <p:nvPicPr>
          <p:cNvPr id="5" name="Picture 4" descr="A qr code with a letter b&#10;&#10;Description automatically generated">
            <a:extLst>
              <a:ext uri="{FF2B5EF4-FFF2-40B4-BE49-F238E27FC236}">
                <a16:creationId xmlns:a16="http://schemas.microsoft.com/office/drawing/2014/main" id="{DDFF3896-5DD8-A812-68F2-952B7F1F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082" y="1132665"/>
            <a:ext cx="4597918" cy="459791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F9319EC-A905-9199-39FB-EC5E3A8C0623}"/>
              </a:ext>
            </a:extLst>
          </p:cNvPr>
          <p:cNvSpPr txBox="1">
            <a:spLocks/>
          </p:cNvSpPr>
          <p:nvPr/>
        </p:nvSpPr>
        <p:spPr>
          <a:xfrm>
            <a:off x="6578082" y="568859"/>
            <a:ext cx="11376025" cy="55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LIBRARY DRDP GUIDE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87015-8490-B9D6-73C4-5D1D28FE47FC}"/>
              </a:ext>
            </a:extLst>
          </p:cNvPr>
          <p:cNvSpPr txBox="1"/>
          <p:nvPr/>
        </p:nvSpPr>
        <p:spPr>
          <a:xfrm>
            <a:off x="8497031" y="6018426"/>
            <a:ext cx="8977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bit.ly/</a:t>
            </a:r>
            <a:r>
              <a:rPr lang="en-US" sz="3200" dirty="0" err="1">
                <a:solidFill>
                  <a:schemeClr val="bg1"/>
                </a:solidFill>
              </a:rPr>
              <a:t>uowdrdp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365125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How we support Doctoral Researchers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400" dirty="0">
                <a:cs typeface="Arial"/>
              </a:rPr>
              <a:t>Signposting you to online guides for information on:</a:t>
            </a:r>
            <a:endParaRPr lang="en-US" dirty="0"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Access to collections and resources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Search tools</a:t>
            </a: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Training and advice</a:t>
            </a: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Specialist staff</a:t>
            </a:r>
          </a:p>
          <a:p>
            <a:endParaRPr lang="en-US" dirty="0">
              <a:latin typeface="+mn-lt"/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2271713" y="584200"/>
            <a:ext cx="7648575" cy="568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54424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Guide to Library and Archive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>
                <a:hlinkClick r:id="rId2"/>
              </a:rPr>
              <a:t>https://libguides.westminster.ac.uk/libraryisonline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914399" y="2333002"/>
            <a:ext cx="3529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More comprehensive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Opening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Links to online resources for research and academics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Access workshop recordings</a:t>
            </a:r>
          </a:p>
        </p:txBody>
      </p:sp>
      <p:pic>
        <p:nvPicPr>
          <p:cNvPr id="7" name="Picture 6" descr="Screenshot of help page showing Student Centre Counter hours and other information.">
            <a:extLst>
              <a:ext uri="{FF2B5EF4-FFF2-40B4-BE49-F238E27FC236}">
                <a16:creationId xmlns:a16="http://schemas.microsoft.com/office/drawing/2014/main" id="{BDC4202F-CC71-4759-90CF-D1C3829F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67" y="1649338"/>
            <a:ext cx="7106149" cy="47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3D51-8B02-E986-5C34-C63546E0A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333375"/>
            <a:ext cx="11376026" cy="1922145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WHAT CAN YOUR LIBRARIAN DO FOR YOU?</a:t>
            </a:r>
          </a:p>
        </p:txBody>
      </p:sp>
    </p:spTree>
    <p:extLst>
      <p:ext uri="{BB962C8B-B14F-4D97-AF65-F5344CB8AC3E}">
        <p14:creationId xmlns:p14="http://schemas.microsoft.com/office/powerpoint/2010/main" val="196449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 rot="10800000" flipV="1">
            <a:off x="407988" y="846138"/>
            <a:ext cx="11488737" cy="593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The Academic Engagement Librarians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E61F6-F92D-493E-86CC-7511FB46E5EF}"/>
              </a:ext>
            </a:extLst>
          </p:cNvPr>
          <p:cNvSpPr txBox="1"/>
          <p:nvPr/>
        </p:nvSpPr>
        <p:spPr>
          <a:xfrm>
            <a:off x="407988" y="322302"/>
            <a:ext cx="7840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7F85F5"/>
                </a:solidFill>
                <a:effectLst/>
                <a:latin typeface="-apple-system"/>
                <a:hlinkClick r:id="rId3" tooltip="https://libguides.westminster.ac.uk/academicliaison"/>
              </a:rPr>
              <a:t>https://libguides.westminster.ac.uk/academicliaison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3B6EA-DA10-4F22-A157-2E075514EFFA}"/>
              </a:ext>
            </a:extLst>
          </p:cNvPr>
          <p:cNvSpPr txBox="1"/>
          <p:nvPr/>
        </p:nvSpPr>
        <p:spPr>
          <a:xfrm>
            <a:off x="572088" y="1990691"/>
            <a:ext cx="4686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1-2-1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Subject support – Literature 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Reference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Top Tip!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hlinkClick r:id="rId4"/>
              </a:rPr>
              <a:t>subject guides </a:t>
            </a:r>
            <a:r>
              <a:rPr lang="en-GB" dirty="0"/>
              <a:t>contain information about resources relevant to your subject area and points you to the most relevant databases.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D3A-422B-F41C-B656-99D3D4FB5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582" y="1705015"/>
            <a:ext cx="6093622" cy="43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3D51-8B02-E986-5C34-C63546E0A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333375"/>
            <a:ext cx="11376026" cy="771525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Find our sessions on the DRDP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592E4-02AF-5C98-1750-D80769AD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381125"/>
            <a:ext cx="7477125" cy="1400175"/>
          </a:xfrm>
          <a:prstGeom prst="rect">
            <a:avLst/>
          </a:prstGeom>
          <a:ln w="57150">
            <a:solidFill>
              <a:srgbClr val="00413D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051E02-F7B3-575E-9C08-9FDBA7802F95}"/>
              </a:ext>
            </a:extLst>
          </p:cNvPr>
          <p:cNvSpPr/>
          <p:nvPr/>
        </p:nvSpPr>
        <p:spPr>
          <a:xfrm>
            <a:off x="407987" y="3295649"/>
            <a:ext cx="2990850" cy="14763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Defying Writer’s</a:t>
            </a:r>
          </a:p>
          <a:p>
            <a:pPr algn="ctr"/>
            <a:r>
              <a:rPr lang="en-GB" sz="2800" dirty="0"/>
              <a:t>Block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6D3A77-CA5F-5667-5955-25D4CCAF581E}"/>
              </a:ext>
            </a:extLst>
          </p:cNvPr>
          <p:cNvSpPr/>
          <p:nvPr/>
        </p:nvSpPr>
        <p:spPr>
          <a:xfrm>
            <a:off x="4299858" y="3295649"/>
            <a:ext cx="2990850" cy="14763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Literature Search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9DDCC0-2883-7243-9532-C04226219AFE}"/>
              </a:ext>
            </a:extLst>
          </p:cNvPr>
          <p:cNvSpPr/>
          <p:nvPr/>
        </p:nvSpPr>
        <p:spPr>
          <a:xfrm>
            <a:off x="4299858" y="5048250"/>
            <a:ext cx="2990850" cy="1476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Zotero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70D3D1-C9A3-C9B9-E33C-1CA50D553789}"/>
              </a:ext>
            </a:extLst>
          </p:cNvPr>
          <p:cNvSpPr/>
          <p:nvPr/>
        </p:nvSpPr>
        <p:spPr>
          <a:xfrm>
            <a:off x="8420100" y="5048249"/>
            <a:ext cx="2990850" cy="1476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RefWorks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4F2D5-BEA2-E5E1-9648-BD4FEE84E14B}"/>
              </a:ext>
            </a:extLst>
          </p:cNvPr>
          <p:cNvSpPr/>
          <p:nvPr/>
        </p:nvSpPr>
        <p:spPr>
          <a:xfrm>
            <a:off x="8420100" y="3295649"/>
            <a:ext cx="2990850" cy="1476375"/>
          </a:xfrm>
          <a:prstGeom prst="roundRect">
            <a:avLst/>
          </a:prstGeom>
          <a:solidFill>
            <a:srgbClr val="00413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60058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Library Guide for DRDP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bit.ly/</a:t>
            </a:r>
            <a:r>
              <a:rPr lang="en-US" sz="3600" dirty="0" err="1"/>
              <a:t>uowdrdp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777667" y="1891762"/>
            <a:ext cx="35294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out how to keep track of current research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 where to get help for your Research Data Management Plan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 more about how writing Literature Reviews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 started with Literature Search and Research Methods</a:t>
            </a:r>
          </a:p>
        </p:txBody>
      </p:sp>
      <p:pic>
        <p:nvPicPr>
          <p:cNvPr id="5" name="Picture 4" descr="Welcome page for DRDP guide ">
            <a:extLst>
              <a:ext uri="{FF2B5EF4-FFF2-40B4-BE49-F238E27FC236}">
                <a16:creationId xmlns:a16="http://schemas.microsoft.com/office/drawing/2014/main" id="{972297BE-477E-40D0-BE0C-D16DE214F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05"/>
          <a:stretch/>
        </p:blipFill>
        <p:spPr>
          <a:xfrm>
            <a:off x="4577407" y="1420552"/>
            <a:ext cx="7028298" cy="1805743"/>
          </a:xfrm>
          <a:prstGeom prst="rect">
            <a:avLst/>
          </a:prstGeom>
        </p:spPr>
      </p:pic>
      <p:pic>
        <p:nvPicPr>
          <p:cNvPr id="8" name="Picture 7" descr="A qr code with a letter b&#10;&#10;Description automatically generated">
            <a:extLst>
              <a:ext uri="{FF2B5EF4-FFF2-40B4-BE49-F238E27FC236}">
                <a16:creationId xmlns:a16="http://schemas.microsoft.com/office/drawing/2014/main" id="{B9FB4473-3BB0-9649-7E63-A96201E9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85" y="2994203"/>
            <a:ext cx="3529413" cy="35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Accessing Other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407988" y="1891762"/>
            <a:ext cx="56880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n-GB" sz="1600">
                <a:latin typeface="+mj-lt"/>
                <a:cs typeface="Arial"/>
                <a:hlinkClick r:id="rId3"/>
              </a:rPr>
              <a:t>SCONUL Access scheme</a:t>
            </a:r>
            <a:endParaRPr lang="en-GB" sz="1600">
              <a:latin typeface="+mj-lt"/>
              <a:cs typeface="Arial"/>
            </a:endParaRPr>
          </a:p>
          <a:p>
            <a:pPr lvl="0" rtl="0"/>
            <a:r>
              <a:rPr lang="en-GB" sz="1600" b="0" i="0">
                <a:solidFill>
                  <a:srgbClr val="33312D"/>
                </a:solidFill>
                <a:effectLst/>
                <a:latin typeface="karlaregular"/>
              </a:rPr>
              <a:t>The SCONUL Access scheme allows you to visit a range of other academic libraries for reference and, in some cases, to borrow items too.</a:t>
            </a:r>
            <a:r>
              <a:rPr lang="en-GB" sz="1600">
                <a:latin typeface="+mj-lt"/>
                <a:cs typeface="Arial"/>
              </a:rPr>
              <a:t> </a:t>
            </a:r>
          </a:p>
          <a:p>
            <a:pPr lvl="0" rtl="0"/>
            <a:endParaRPr lang="en-GB" sz="1600">
              <a:latin typeface="+mj-lt"/>
              <a:cs typeface="Arial"/>
            </a:endParaRPr>
          </a:p>
          <a:p>
            <a:r>
              <a:rPr lang="en-US" sz="1600">
                <a:latin typeface="+mj-lt"/>
                <a:hlinkClick r:id="rId4"/>
              </a:rPr>
              <a:t>Inter Library Loans</a:t>
            </a:r>
          </a:p>
          <a:p>
            <a:endParaRPr lang="en-US" sz="1600">
              <a:latin typeface="+mj-lt"/>
            </a:endParaRPr>
          </a:p>
          <a:p>
            <a:r>
              <a:rPr lang="en-US" sz="1600">
                <a:latin typeface="+mj-lt"/>
              </a:rPr>
              <a:t>Use to request an item that we don’t have in our own collections</a:t>
            </a:r>
            <a:endParaRPr lang="en-US" sz="1600">
              <a:latin typeface="+mj-lt"/>
              <a:hlinkClick r:id="rId4"/>
            </a:endParaRPr>
          </a:p>
          <a:p>
            <a:endParaRPr lang="en-US" sz="1600">
              <a:latin typeface="+mj-lt"/>
              <a:hlinkClick r:id="rId4"/>
            </a:endParaRPr>
          </a:p>
          <a:p>
            <a:pPr lvl="0" rtl="0"/>
            <a:endParaRPr lang="en-GB" sz="1600">
              <a:latin typeface="+mj-lt"/>
              <a:cs typeface="Arial"/>
            </a:endParaRPr>
          </a:p>
          <a:p>
            <a:r>
              <a:rPr lang="en-US" sz="1600">
                <a:latin typeface="+mj-lt"/>
                <a:hlinkClick r:id="rId5"/>
              </a:rPr>
              <a:t>British Library</a:t>
            </a:r>
          </a:p>
          <a:p>
            <a:pPr lvl="0" rtl="0"/>
            <a:endParaRPr lang="en-US" sz="1600"/>
          </a:p>
        </p:txBody>
      </p:sp>
      <p:pic>
        <p:nvPicPr>
          <p:cNvPr id="7" name="Picture 103" descr="interior of a large library reading room&#10;&#10;">
            <a:extLst>
              <a:ext uri="{FF2B5EF4-FFF2-40B4-BE49-F238E27FC236}">
                <a16:creationId xmlns:a16="http://schemas.microsoft.com/office/drawing/2014/main" id="{FEE8465F-2345-4457-91F9-B80F597CA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5" y="1704975"/>
            <a:ext cx="3970093" cy="2635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81B26-3492-48AD-9241-B60FCE85E1F3}"/>
              </a:ext>
            </a:extLst>
          </p:cNvPr>
          <p:cNvSpPr txBox="1"/>
          <p:nvPr/>
        </p:nvSpPr>
        <p:spPr>
          <a:xfrm>
            <a:off x="407988" y="5451026"/>
            <a:ext cx="5611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Contact your Academic Engagement Librarian for help and advice on accessing other collections</a:t>
            </a:r>
            <a:endParaRPr lang="en-US">
              <a:cs typeface="Calibri"/>
            </a:endParaRPr>
          </a:p>
        </p:txBody>
      </p:sp>
      <p:pic>
        <p:nvPicPr>
          <p:cNvPr id="9" name="Picture 101" descr="A picture containing people sitting a library desks reading&#10;">
            <a:extLst>
              <a:ext uri="{FF2B5EF4-FFF2-40B4-BE49-F238E27FC236}">
                <a16:creationId xmlns:a16="http://schemas.microsoft.com/office/drawing/2014/main" id="{3F4BFA41-845C-4AF3-88FB-D6F1CC4D9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5" y="4405609"/>
            <a:ext cx="397009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969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UHN4FTDYAUKF-997383222-12807</_dlc_DocId>
    <_dlc_DocIdUrl xmlns="8924654f-743d-4618-a7a6-903c1e33a7a9">
      <Url>https://universityofwestminster.sharepoint.com/sites/00385/_layouts/15/DocIdRedir.aspx?ID=UHN4FTDYAUKF-997383222-12807</Url>
      <Description>UHN4FTDYAUKF-997383222-12807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1FA7501-11AA-4F4A-9EA3-364924458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3A8ED1E-9A98-48EA-8B25-6C359AFFF6C3}">
  <ds:schemaRefs>
    <ds:schemaRef ds:uri="25d01f63-d006-4664-b324-1a54ef733cf3"/>
    <ds:schemaRef ds:uri="8afd83c1-34ef-4475-95ec-b1400d36b782"/>
    <ds:schemaRef ds:uri="d9b316c9-70e1-43b4-89a2-fa0aab0c61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032e43a-7f12-40b0-80a7-aa17fd7d48ed"/>
    <ds:schemaRef ds:uri="8924654f-743d-4618-a7a6-903c1e33a7a9"/>
  </ds:schemaRefs>
</ds:datastoreItem>
</file>

<file path=customXml/itemProps5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PPT</Template>
  <TotalTime>234</TotalTime>
  <Words>346</Words>
  <Application>Microsoft Office PowerPoint</Application>
  <PresentationFormat>Widescreen</PresentationFormat>
  <Paragraphs>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karlaregular</vt:lpstr>
      <vt:lpstr>Arial</vt:lpstr>
      <vt:lpstr>-apple-system</vt:lpstr>
      <vt:lpstr>Master</vt:lpstr>
      <vt:lpstr>Library and Archive Services Introduction for Doctoral Researchers </vt:lpstr>
      <vt:lpstr>How we support Doctoral Researchers</vt:lpstr>
      <vt:lpstr>Getting Started</vt:lpstr>
      <vt:lpstr>Guide to Library and Archive Services</vt:lpstr>
      <vt:lpstr>PowerPoint Presentation</vt:lpstr>
      <vt:lpstr>The Academic Engagement Librarians</vt:lpstr>
      <vt:lpstr>PowerPoint Presentation</vt:lpstr>
      <vt:lpstr>Library Guide for DRDP</vt:lpstr>
      <vt:lpstr>Accessing Other Collections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Ka-Ming Pang</dc:creator>
  <cp:keywords/>
  <dc:description/>
  <cp:lastModifiedBy>Richard Mccormack</cp:lastModifiedBy>
  <cp:revision>22</cp:revision>
  <dcterms:created xsi:type="dcterms:W3CDTF">2022-01-24T16:54:08Z</dcterms:created>
  <dcterms:modified xsi:type="dcterms:W3CDTF">2024-01-18T12:57:22Z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Order">
    <vt:r8>179600</vt:r8>
  </property>
  <property fmtid="{D5CDD505-2E9C-101B-9397-08002B2CF9AE}" pid="4" name="ComplianceAssetId">
    <vt:lpwstr/>
  </property>
  <property fmtid="{D5CDD505-2E9C-101B-9397-08002B2CF9AE}" pid="5" name="_dlc_DocIdItemGuid">
    <vt:lpwstr>f20794dd-ccba-4f60-827b-7c30db63e868</vt:lpwstr>
  </property>
  <property fmtid="{D5CDD505-2E9C-101B-9397-08002B2CF9AE}" pid="6" name="TaxKeyword">
    <vt:lpwstr/>
  </property>
  <property fmtid="{D5CDD505-2E9C-101B-9397-08002B2CF9AE}" pid="7" name="Published By">
    <vt:lpwstr/>
  </property>
  <property fmtid="{D5CDD505-2E9C-101B-9397-08002B2CF9AE}" pid="8" name="Year">
    <vt:lpwstr/>
  </property>
  <property fmtid="{D5CDD505-2E9C-101B-9397-08002B2CF9AE}" pid="9" name="DocumentStatus">
    <vt:lpwstr/>
  </property>
  <property fmtid="{D5CDD505-2E9C-101B-9397-08002B2CF9AE}" pid="10" name="DocumentType">
    <vt:lpwstr/>
  </property>
  <property fmtid="{D5CDD505-2E9C-101B-9397-08002B2CF9AE}" pid="11" name="UniversityLocation">
    <vt:lpwstr/>
  </property>
  <property fmtid="{D5CDD505-2E9C-101B-9397-08002B2CF9AE}" pid="12" name="UoWAudience">
    <vt:lpwstr/>
  </property>
</Properties>
</file>