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15"/>
  </p:notesMasterIdLst>
  <p:sldIdLst>
    <p:sldId id="256" r:id="rId2"/>
    <p:sldId id="257" r:id="rId3"/>
    <p:sldId id="263" r:id="rId4"/>
    <p:sldId id="258" r:id="rId5"/>
    <p:sldId id="259" r:id="rId6"/>
    <p:sldId id="266" r:id="rId7"/>
    <p:sldId id="261" r:id="rId8"/>
    <p:sldId id="264" r:id="rId9"/>
    <p:sldId id="269" r:id="rId10"/>
    <p:sldId id="267" r:id="rId11"/>
    <p:sldId id="26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D5442-674D-9074-B171-22EA0C2CF577}" v="20" dt="2024-01-16T11:09:28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018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is Edwards" userId="aef42888-086c-4129-af2e-0cefb664094c" providerId="ADAL" clId="{05ED8F22-632D-A945-902D-D85D6FD39F46}"/>
    <pc:docChg chg="undo custSel addSld modSld">
      <pc:chgData name="Kurtis Edwards" userId="aef42888-086c-4129-af2e-0cefb664094c" providerId="ADAL" clId="{05ED8F22-632D-A945-902D-D85D6FD39F46}" dt="2023-09-25T12:04:50.320" v="8" actId="26606"/>
      <pc:docMkLst>
        <pc:docMk/>
      </pc:docMkLst>
      <pc:sldChg chg="modSp mod">
        <pc:chgData name="Kurtis Edwards" userId="aef42888-086c-4129-af2e-0cefb664094c" providerId="ADAL" clId="{05ED8F22-632D-A945-902D-D85D6FD39F46}" dt="2023-09-25T12:04:29.951" v="1" actId="1076"/>
        <pc:sldMkLst>
          <pc:docMk/>
          <pc:sldMk cId="3809173837" sldId="276"/>
        </pc:sldMkLst>
        <pc:picChg chg="mod">
          <ac:chgData name="Kurtis Edwards" userId="aef42888-086c-4129-af2e-0cefb664094c" providerId="ADAL" clId="{05ED8F22-632D-A945-902D-D85D6FD39F46}" dt="2023-09-25T12:04:29.951" v="1" actId="1076"/>
          <ac:picMkLst>
            <pc:docMk/>
            <pc:sldMk cId="3809173837" sldId="276"/>
            <ac:picMk id="17" creationId="{B728F3A7-6677-4E37-7304-C4DD3A77D9C1}"/>
          </ac:picMkLst>
        </pc:picChg>
      </pc:sldChg>
      <pc:sldChg chg="addSp delSp modSp new mod modClrScheme chgLayout">
        <pc:chgData name="Kurtis Edwards" userId="aef42888-086c-4129-af2e-0cefb664094c" providerId="ADAL" clId="{05ED8F22-632D-A945-902D-D85D6FD39F46}" dt="2023-09-25T12:04:50.320" v="8" actId="26606"/>
        <pc:sldMkLst>
          <pc:docMk/>
          <pc:sldMk cId="3940618575" sldId="277"/>
        </pc:sldMkLst>
        <pc:spChg chg="del">
          <ac:chgData name="Kurtis Edwards" userId="aef42888-086c-4129-af2e-0cefb664094c" providerId="ADAL" clId="{05ED8F22-632D-A945-902D-D85D6FD39F46}" dt="2023-09-25T12:04:42.376" v="3" actId="478"/>
          <ac:spMkLst>
            <pc:docMk/>
            <pc:sldMk cId="3940618575" sldId="277"/>
            <ac:spMk id="2" creationId="{610387EF-32EE-CC28-B4AD-BC1A5EF17599}"/>
          </ac:spMkLst>
        </pc:spChg>
        <pc:spChg chg="del">
          <ac:chgData name="Kurtis Edwards" userId="aef42888-086c-4129-af2e-0cefb664094c" providerId="ADAL" clId="{05ED8F22-632D-A945-902D-D85D6FD39F46}" dt="2023-09-25T12:04:42.376" v="3" actId="478"/>
          <ac:spMkLst>
            <pc:docMk/>
            <pc:sldMk cId="3940618575" sldId="277"/>
            <ac:spMk id="3" creationId="{7C5BD6C1-152D-F494-6CC7-D3C9E56556D3}"/>
          </ac:spMkLst>
        </pc:spChg>
        <pc:spChg chg="add del mod">
          <ac:chgData name="Kurtis Edwards" userId="aef42888-086c-4129-af2e-0cefb664094c" providerId="ADAL" clId="{05ED8F22-632D-A945-902D-D85D6FD39F46}" dt="2023-09-25T12:04:50.316" v="7" actId="26606"/>
          <ac:spMkLst>
            <pc:docMk/>
            <pc:sldMk cId="3940618575" sldId="277"/>
            <ac:spMk id="9" creationId="{52D1A14D-6DA5-4E77-8638-7CE8A72B14D7}"/>
          </ac:spMkLst>
        </pc:spChg>
        <pc:spChg chg="add del mod">
          <ac:chgData name="Kurtis Edwards" userId="aef42888-086c-4129-af2e-0cefb664094c" providerId="ADAL" clId="{05ED8F22-632D-A945-902D-D85D6FD39F46}" dt="2023-09-25T12:04:50.316" v="7" actId="26606"/>
          <ac:spMkLst>
            <pc:docMk/>
            <pc:sldMk cId="3940618575" sldId="277"/>
            <ac:spMk id="11" creationId="{8BDA5040-0983-45D9-B231-3FD27BE48FB3}"/>
          </ac:spMkLst>
        </pc:spChg>
        <pc:spChg chg="add del mod">
          <ac:chgData name="Kurtis Edwards" userId="aef42888-086c-4129-af2e-0cefb664094c" providerId="ADAL" clId="{05ED8F22-632D-A945-902D-D85D6FD39F46}" dt="2023-09-25T12:04:50.316" v="7" actId="26606"/>
          <ac:spMkLst>
            <pc:docMk/>
            <pc:sldMk cId="3940618575" sldId="277"/>
            <ac:spMk id="13" creationId="{9C8F7B15-9F74-430B-BB33-09DD1CF755D5}"/>
          </ac:spMkLst>
        </pc:spChg>
        <pc:spChg chg="add mod">
          <ac:chgData name="Kurtis Edwards" userId="aef42888-086c-4129-af2e-0cefb664094c" providerId="ADAL" clId="{05ED8F22-632D-A945-902D-D85D6FD39F46}" dt="2023-09-25T12:04:50.320" v="8" actId="26606"/>
          <ac:spMkLst>
            <pc:docMk/>
            <pc:sldMk cId="3940618575" sldId="277"/>
            <ac:spMk id="15" creationId="{52D1A14D-6DA5-4E77-8638-7CE8A72B14D7}"/>
          </ac:spMkLst>
        </pc:spChg>
        <pc:spChg chg="add mod">
          <ac:chgData name="Kurtis Edwards" userId="aef42888-086c-4129-af2e-0cefb664094c" providerId="ADAL" clId="{05ED8F22-632D-A945-902D-D85D6FD39F46}" dt="2023-09-25T12:04:50.320" v="8" actId="26606"/>
          <ac:spMkLst>
            <pc:docMk/>
            <pc:sldMk cId="3940618575" sldId="277"/>
            <ac:spMk id="16" creationId="{8BDA5040-0983-45D9-B231-3FD27BE48FB3}"/>
          </ac:spMkLst>
        </pc:spChg>
        <pc:spChg chg="add mod">
          <ac:chgData name="Kurtis Edwards" userId="aef42888-086c-4129-af2e-0cefb664094c" providerId="ADAL" clId="{05ED8F22-632D-A945-902D-D85D6FD39F46}" dt="2023-09-25T12:04:50.320" v="8" actId="26606"/>
          <ac:spMkLst>
            <pc:docMk/>
            <pc:sldMk cId="3940618575" sldId="277"/>
            <ac:spMk id="17" creationId="{9C8F7B15-9F74-430B-BB33-09DD1CF755D5}"/>
          </ac:spMkLst>
        </pc:spChg>
        <pc:picChg chg="add mod">
          <ac:chgData name="Kurtis Edwards" userId="aef42888-086c-4129-af2e-0cefb664094c" providerId="ADAL" clId="{05ED8F22-632D-A945-902D-D85D6FD39F46}" dt="2023-09-25T12:04:50.320" v="8" actId="26606"/>
          <ac:picMkLst>
            <pc:docMk/>
            <pc:sldMk cId="3940618575" sldId="277"/>
            <ac:picMk id="4" creationId="{B9F623F2-222B-6A4E-387C-D7460101F733}"/>
          </ac:picMkLst>
        </pc:picChg>
      </pc:sldChg>
    </pc:docChg>
  </pc:docChgLst>
  <pc:docChgLst>
    <pc:chgData name="Kurtis Edwards" userId="S::w1754676@westminster.ac.uk::aef42888-086c-4129-af2e-0cefb664094c" providerId="AD" clId="Web-{8ABD5442-674D-9074-B171-22EA0C2CF577}"/>
    <pc:docChg chg="modSld">
      <pc:chgData name="Kurtis Edwards" userId="S::w1754676@westminster.ac.uk::aef42888-086c-4129-af2e-0cefb664094c" providerId="AD" clId="Web-{8ABD5442-674D-9074-B171-22EA0C2CF577}" dt="2024-01-16T11:09:27.596" v="16" actId="20577"/>
      <pc:docMkLst>
        <pc:docMk/>
      </pc:docMkLst>
      <pc:sldChg chg="modSp">
        <pc:chgData name="Kurtis Edwards" userId="S::w1754676@westminster.ac.uk::aef42888-086c-4129-af2e-0cefb664094c" providerId="AD" clId="Web-{8ABD5442-674D-9074-B171-22EA0C2CF577}" dt="2024-01-16T11:09:27.596" v="16" actId="20577"/>
        <pc:sldMkLst>
          <pc:docMk/>
          <pc:sldMk cId="2206790899" sldId="266"/>
        </pc:sldMkLst>
        <pc:spChg chg="mod">
          <ac:chgData name="Kurtis Edwards" userId="S::w1754676@westminster.ac.uk::aef42888-086c-4129-af2e-0cefb664094c" providerId="AD" clId="Web-{8ABD5442-674D-9074-B171-22EA0C2CF577}" dt="2024-01-16T11:09:27.596" v="16" actId="20577"/>
          <ac:spMkLst>
            <pc:docMk/>
            <pc:sldMk cId="2206790899" sldId="266"/>
            <ac:spMk id="3" creationId="{B5DBDCC2-8907-7EFA-8009-FD79F800D6B2}"/>
          </ac:spMkLst>
        </pc:spChg>
      </pc:sldChg>
      <pc:sldChg chg="modSp">
        <pc:chgData name="Kurtis Edwards" userId="S::w1754676@westminster.ac.uk::aef42888-086c-4129-af2e-0cefb664094c" providerId="AD" clId="Web-{8ABD5442-674D-9074-B171-22EA0C2CF577}" dt="2024-01-16T11:08:12.919" v="1" actId="20577"/>
        <pc:sldMkLst>
          <pc:docMk/>
          <pc:sldMk cId="3972814637" sldId="267"/>
        </pc:sldMkLst>
        <pc:spChg chg="mod">
          <ac:chgData name="Kurtis Edwards" userId="S::w1754676@westminster.ac.uk::aef42888-086c-4129-af2e-0cefb664094c" providerId="AD" clId="Web-{8ABD5442-674D-9074-B171-22EA0C2CF577}" dt="2024-01-16T11:08:12.919" v="1" actId="20577"/>
          <ac:spMkLst>
            <pc:docMk/>
            <pc:sldMk cId="3972814637" sldId="267"/>
            <ac:spMk id="17" creationId="{B3D5C22D-4D4A-3969-F047-A8AFA0EAB4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0A381-DC92-D540-8BAB-89C73AE7C055}" type="datetimeFigureOut">
              <a:rPr lang="en-GB" smtClean="0"/>
              <a:t>16/01/2024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87D86-C636-8249-A330-28088FC71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18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2441A8-31C2-BB45-B7E4-43898262D46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39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4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2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0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30" r:id="rId6"/>
    <p:sldLayoutId id="2147483725" r:id="rId7"/>
    <p:sldLayoutId id="2147483726" r:id="rId8"/>
    <p:sldLayoutId id="2147483727" r:id="rId9"/>
    <p:sldLayoutId id="2147483729" r:id="rId10"/>
    <p:sldLayoutId id="214748372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216B33D-960A-B542-F902-14AD4BDCE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94" b="22235"/>
          <a:stretch/>
        </p:blipFill>
        <p:spPr>
          <a:xfrm>
            <a:off x="20" y="-1"/>
            <a:ext cx="12191979" cy="506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452FE-695D-B969-B9D0-458AC6D7E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647701"/>
            <a:ext cx="4833620" cy="3233419"/>
          </a:xfrm>
        </p:spPr>
        <p:txBody>
          <a:bodyPr anchor="t">
            <a:normAutofit/>
          </a:bodyPr>
          <a:lstStyle/>
          <a:p>
            <a:r>
              <a:rPr lang="en-GB" dirty="0"/>
              <a:t>What’s involved in a PhD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1C646-20E3-F622-C450-0BD15F84B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560043"/>
            <a:ext cx="9524999" cy="564596"/>
          </a:xfrm>
        </p:spPr>
        <p:txBody>
          <a:bodyPr anchor="ctr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4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CCFEB-F180-8F3D-C67E-E9B206BB3734}"/>
              </a:ext>
            </a:extLst>
          </p:cNvPr>
          <p:cNvCxnSpPr>
            <a:cxnSpLocks/>
          </p:cNvCxnSpPr>
          <p:nvPr/>
        </p:nvCxnSpPr>
        <p:spPr>
          <a:xfrm>
            <a:off x="1642533" y="711200"/>
            <a:ext cx="0" cy="482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7AF9C-DC47-DC1F-25B5-6E46852ACB84}"/>
              </a:ext>
            </a:extLst>
          </p:cNvPr>
          <p:cNvCxnSpPr>
            <a:cxnSpLocks/>
          </p:cNvCxnSpPr>
          <p:nvPr/>
        </p:nvCxnSpPr>
        <p:spPr>
          <a:xfrm flipH="1">
            <a:off x="1642533" y="5554136"/>
            <a:ext cx="102108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1BEC1F50-68B7-EB79-23C9-DAC1522DDF0D}"/>
              </a:ext>
            </a:extLst>
          </p:cNvPr>
          <p:cNvSpPr/>
          <p:nvPr/>
        </p:nvSpPr>
        <p:spPr>
          <a:xfrm>
            <a:off x="1710267" y="152400"/>
            <a:ext cx="10143066" cy="5317067"/>
          </a:xfrm>
          <a:custGeom>
            <a:avLst/>
            <a:gdLst>
              <a:gd name="connsiteX0" fmla="*/ 0 w 10143066"/>
              <a:gd name="connsiteY0" fmla="*/ 5317067 h 5317067"/>
              <a:gd name="connsiteX1" fmla="*/ 897466 w 10143066"/>
              <a:gd name="connsiteY1" fmla="*/ 4318000 h 5317067"/>
              <a:gd name="connsiteX2" fmla="*/ 2184400 w 10143066"/>
              <a:gd name="connsiteY2" fmla="*/ 4707467 h 5317067"/>
              <a:gd name="connsiteX3" fmla="*/ 4944533 w 10143066"/>
              <a:gd name="connsiteY3" fmla="*/ 3674533 h 5317067"/>
              <a:gd name="connsiteX4" fmla="*/ 5689600 w 10143066"/>
              <a:gd name="connsiteY4" fmla="*/ 3894667 h 5317067"/>
              <a:gd name="connsiteX5" fmla="*/ 6299200 w 10143066"/>
              <a:gd name="connsiteY5" fmla="*/ 3403600 h 5317067"/>
              <a:gd name="connsiteX6" fmla="*/ 6841066 w 10143066"/>
              <a:gd name="connsiteY6" fmla="*/ 3742267 h 5317067"/>
              <a:gd name="connsiteX7" fmla="*/ 7586133 w 10143066"/>
              <a:gd name="connsiteY7" fmla="*/ 2590800 h 5317067"/>
              <a:gd name="connsiteX8" fmla="*/ 8229600 w 10143066"/>
              <a:gd name="connsiteY8" fmla="*/ 1676400 h 5317067"/>
              <a:gd name="connsiteX9" fmla="*/ 8788400 w 10143066"/>
              <a:gd name="connsiteY9" fmla="*/ 1828800 h 5317067"/>
              <a:gd name="connsiteX10" fmla="*/ 9618133 w 10143066"/>
              <a:gd name="connsiteY10" fmla="*/ 592667 h 5317067"/>
              <a:gd name="connsiteX11" fmla="*/ 10143066 w 10143066"/>
              <a:gd name="connsiteY11" fmla="*/ 0 h 531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43066" h="5317067">
                <a:moveTo>
                  <a:pt x="0" y="5317067"/>
                </a:moveTo>
                <a:cubicBezTo>
                  <a:pt x="266699" y="4868333"/>
                  <a:pt x="533399" y="4419600"/>
                  <a:pt x="897466" y="4318000"/>
                </a:cubicBezTo>
                <a:cubicBezTo>
                  <a:pt x="1261533" y="4216400"/>
                  <a:pt x="1509889" y="4814712"/>
                  <a:pt x="2184400" y="4707467"/>
                </a:cubicBezTo>
                <a:cubicBezTo>
                  <a:pt x="2858911" y="4600222"/>
                  <a:pt x="4360333" y="3810000"/>
                  <a:pt x="4944533" y="3674533"/>
                </a:cubicBezTo>
                <a:cubicBezTo>
                  <a:pt x="5528733" y="3539066"/>
                  <a:pt x="5463822" y="3939822"/>
                  <a:pt x="5689600" y="3894667"/>
                </a:cubicBezTo>
                <a:cubicBezTo>
                  <a:pt x="5915378" y="3849512"/>
                  <a:pt x="6107289" y="3429000"/>
                  <a:pt x="6299200" y="3403600"/>
                </a:cubicBezTo>
                <a:cubicBezTo>
                  <a:pt x="6491111" y="3378200"/>
                  <a:pt x="6626577" y="3877734"/>
                  <a:pt x="6841066" y="3742267"/>
                </a:cubicBezTo>
                <a:cubicBezTo>
                  <a:pt x="7055555" y="3606800"/>
                  <a:pt x="7354711" y="2935111"/>
                  <a:pt x="7586133" y="2590800"/>
                </a:cubicBezTo>
                <a:cubicBezTo>
                  <a:pt x="7817555" y="2246489"/>
                  <a:pt x="8029222" y="1803400"/>
                  <a:pt x="8229600" y="1676400"/>
                </a:cubicBezTo>
                <a:cubicBezTo>
                  <a:pt x="8429978" y="1549400"/>
                  <a:pt x="8556978" y="2009422"/>
                  <a:pt x="8788400" y="1828800"/>
                </a:cubicBezTo>
                <a:cubicBezTo>
                  <a:pt x="9019822" y="1648178"/>
                  <a:pt x="9392355" y="897467"/>
                  <a:pt x="9618133" y="592667"/>
                </a:cubicBezTo>
                <a:cubicBezTo>
                  <a:pt x="9843911" y="287867"/>
                  <a:pt x="9993488" y="143933"/>
                  <a:pt x="1014306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EB99EC-908A-7597-FC73-A364AD379D07}"/>
              </a:ext>
            </a:extLst>
          </p:cNvPr>
          <p:cNvSpPr txBox="1"/>
          <p:nvPr/>
        </p:nvSpPr>
        <p:spPr>
          <a:xfrm>
            <a:off x="372533" y="5881710"/>
            <a:ext cx="315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have no idea what I’m doing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92EF0-7049-8358-3A13-F5B120071720}"/>
              </a:ext>
            </a:extLst>
          </p:cNvPr>
          <p:cNvSpPr txBox="1"/>
          <p:nvPr/>
        </p:nvSpPr>
        <p:spPr>
          <a:xfrm>
            <a:off x="1710267" y="410037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Kind of getting it now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D5C22D-4D4A-3969-F047-A8AFA0EAB426}"/>
              </a:ext>
            </a:extLst>
          </p:cNvPr>
          <p:cNvSpPr txBox="1"/>
          <p:nvPr/>
        </p:nvSpPr>
        <p:spPr>
          <a:xfrm>
            <a:off x="2660054" y="4893041"/>
            <a:ext cx="2238113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/>
              <a:t>Actually, never mind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0DD083-6BE1-7016-C54F-DAEFDFB3ED43}"/>
              </a:ext>
            </a:extLst>
          </p:cNvPr>
          <p:cNvSpPr txBox="1"/>
          <p:nvPr/>
        </p:nvSpPr>
        <p:spPr>
          <a:xfrm>
            <a:off x="4845268" y="3656213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1CBEE9-414B-EDE2-3DAF-D2890D05BF63}"/>
              </a:ext>
            </a:extLst>
          </p:cNvPr>
          <p:cNvSpPr txBox="1"/>
          <p:nvPr/>
        </p:nvSpPr>
        <p:spPr>
          <a:xfrm>
            <a:off x="6849532" y="4132642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Setback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81A23B-7918-FBBD-2444-DB614090A85E}"/>
              </a:ext>
            </a:extLst>
          </p:cNvPr>
          <p:cNvSpPr txBox="1"/>
          <p:nvPr/>
        </p:nvSpPr>
        <p:spPr>
          <a:xfrm>
            <a:off x="7538208" y="3150276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Progress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352C26-1E6B-8578-EE59-839B884D8CD8}"/>
              </a:ext>
            </a:extLst>
          </p:cNvPr>
          <p:cNvSpPr txBox="1"/>
          <p:nvPr/>
        </p:nvSpPr>
        <p:spPr>
          <a:xfrm>
            <a:off x="8021885" y="395873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Setback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EF8F5D-9CA5-C442-D004-143000205803}"/>
              </a:ext>
            </a:extLst>
          </p:cNvPr>
          <p:cNvSpPr txBox="1"/>
          <p:nvPr/>
        </p:nvSpPr>
        <p:spPr>
          <a:xfrm>
            <a:off x="8516571" y="1639545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is easy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A927C-ADF4-4218-46D1-FB92087E8FF5}"/>
              </a:ext>
            </a:extLst>
          </p:cNvPr>
          <p:cNvSpPr txBox="1"/>
          <p:nvPr/>
        </p:nvSpPr>
        <p:spPr>
          <a:xfrm>
            <a:off x="9804304" y="213745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Actually never mind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239703-0E37-AE04-0114-80CB2945918C}"/>
              </a:ext>
            </a:extLst>
          </p:cNvPr>
          <p:cNvSpPr txBox="1"/>
          <p:nvPr/>
        </p:nvSpPr>
        <p:spPr>
          <a:xfrm>
            <a:off x="6900212" y="2429808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 feel like I can do this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40A733-FAE1-3947-8C5F-26E691760DBA}"/>
              </a:ext>
            </a:extLst>
          </p:cNvPr>
          <p:cNvCxnSpPr/>
          <p:nvPr/>
        </p:nvCxnSpPr>
        <p:spPr>
          <a:xfrm flipV="1">
            <a:off x="1676400" y="5486403"/>
            <a:ext cx="33867" cy="351703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FDAB3C-0969-4FCA-38E6-A52307AC49B0}"/>
              </a:ext>
            </a:extLst>
          </p:cNvPr>
          <p:cNvSpPr txBox="1"/>
          <p:nvPr/>
        </p:nvSpPr>
        <p:spPr>
          <a:xfrm>
            <a:off x="9804304" y="59093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I’m an expert</a:t>
            </a:r>
          </a:p>
        </p:txBody>
      </p:sp>
    </p:spTree>
    <p:extLst>
      <p:ext uri="{BB962C8B-B14F-4D97-AF65-F5344CB8AC3E}">
        <p14:creationId xmlns:p14="http://schemas.microsoft.com/office/powerpoint/2010/main" val="39728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6533-C602-2490-1DFC-3B4EACD6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CEE5-F196-338C-F660-C101C7A7C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Pick a font/format &amp; stick with it.</a:t>
            </a:r>
          </a:p>
          <a:p>
            <a:r>
              <a:rPr lang="en-GB" dirty="0"/>
              <a:t>If you think it will take you 1 hour, it’ll probably take you two.</a:t>
            </a:r>
          </a:p>
          <a:p>
            <a:r>
              <a:rPr lang="en-GB" dirty="0"/>
              <a:t>Leave headspace to think (Prof Dwek’s tip).</a:t>
            </a:r>
          </a:p>
          <a:p>
            <a:r>
              <a:rPr lang="en-GB" dirty="0"/>
              <a:t>Be agile &amp; adapt. Things will change!</a:t>
            </a:r>
          </a:p>
          <a:p>
            <a:r>
              <a:rPr lang="en-GB"/>
              <a:t>Enjoy your first year – it gets progressively more intense.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7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728F3A7-6677-4E37-7304-C4DD3A77D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3114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23" name="Picture 22" descr="A group of people sitting together smiling&#10;&#10;Description automatically generated with low confidence">
            <a:extLst>
              <a:ext uri="{FF2B5EF4-FFF2-40B4-BE49-F238E27FC236}">
                <a16:creationId xmlns:a16="http://schemas.microsoft.com/office/drawing/2014/main" id="{3A1E7C95-43BF-D189-216B-FC36CE273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8" r="-4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50711A2-2425-C56C-D99A-3C5698F2C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5" name="Picture 14" descr="A person standing in front of a screen&#10;&#10;Description automatically generated with medium confidence">
            <a:extLst>
              <a:ext uri="{FF2B5EF4-FFF2-40B4-BE49-F238E27FC236}">
                <a16:creationId xmlns:a16="http://schemas.microsoft.com/office/drawing/2014/main" id="{AAED0D5D-672A-19DF-9920-33CB476B4A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93" r="-2" b="33083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21" name="Picture 20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CAD30CCA-9A1A-C114-2BE6-0F63111FF2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571" r="-4" b="11652"/>
          <a:stretch/>
        </p:blipFill>
        <p:spPr>
          <a:xfrm>
            <a:off x="8656671" y="4069977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7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9F623F2-222B-6A4E-387C-D7460101F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458"/>
          <a:stretch/>
        </p:blipFill>
        <p:spPr>
          <a:xfrm>
            <a:off x="2001078" y="647700"/>
            <a:ext cx="8191500" cy="5562600"/>
          </a:xfrm>
          <a:prstGeom prst="rect">
            <a:avLst/>
          </a:prstGeom>
          <a:noFill/>
        </p:spPr>
      </p:pic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52D1A14D-6DA5-4E77-8638-7CE8A72B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11246D0-5331-4C18-888C-A98DB9E1DE3F}" type="datetime1">
              <a:rPr lang="en-US" smtClean="0"/>
              <a:pPr>
                <a:spcAft>
                  <a:spcPts val="600"/>
                </a:spcAft>
              </a:pPr>
              <a:t>1/16/2024</a:t>
            </a:fld>
            <a:endParaRPr lang="en-US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BDA5040-0983-45D9-B231-3FD27BE48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C8F7B15-9F74-430B-BB33-09DD1CF7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47D96FC-5A82-4FDC-A8BF-FC62A38B7CC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1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93E1-D7B8-1561-527E-4EE64F0F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51E1-E4C0-57BB-FC2C-103ABD4F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500"/>
            <a:ext cx="3919629" cy="3848100"/>
          </a:xfrm>
        </p:spPr>
        <p:txBody>
          <a:bodyPr>
            <a:normAutofit/>
          </a:bodyPr>
          <a:lstStyle/>
          <a:p>
            <a:r>
              <a:rPr lang="en-GB" sz="3600" dirty="0"/>
              <a:t>Propose</a:t>
            </a:r>
          </a:p>
          <a:p>
            <a:r>
              <a:rPr lang="en-GB" sz="3600" dirty="0"/>
              <a:t>Research </a:t>
            </a:r>
          </a:p>
          <a:p>
            <a:r>
              <a:rPr lang="en-GB" sz="3600" dirty="0"/>
              <a:t>Write the thesis</a:t>
            </a:r>
          </a:p>
        </p:txBody>
      </p:sp>
    </p:spTree>
    <p:extLst>
      <p:ext uri="{BB962C8B-B14F-4D97-AF65-F5344CB8AC3E}">
        <p14:creationId xmlns:p14="http://schemas.microsoft.com/office/powerpoint/2010/main" val="78631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93E1-D7B8-1561-527E-4EE64F0F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actual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351E1-E4C0-57BB-FC2C-103ABD4F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500"/>
            <a:ext cx="3919629" cy="3848100"/>
          </a:xfrm>
        </p:spPr>
        <p:txBody>
          <a:bodyPr>
            <a:normAutofit fontScale="62500" lnSpcReduction="20000"/>
          </a:bodyPr>
          <a:lstStyle/>
          <a:p>
            <a:r>
              <a:rPr lang="en-GB" sz="3600" dirty="0"/>
              <a:t>Propose</a:t>
            </a:r>
          </a:p>
          <a:p>
            <a:r>
              <a:rPr lang="en-GB" sz="3600" dirty="0"/>
              <a:t>Research </a:t>
            </a:r>
          </a:p>
          <a:p>
            <a:r>
              <a:rPr lang="en-GB" sz="3600" dirty="0"/>
              <a:t>Write the thesis</a:t>
            </a:r>
          </a:p>
          <a:p>
            <a:r>
              <a:rPr lang="en-GB" sz="3600" dirty="0"/>
              <a:t>Collaborate</a:t>
            </a:r>
          </a:p>
          <a:p>
            <a:r>
              <a:rPr lang="en-GB" sz="3600" dirty="0"/>
              <a:t>Written communication</a:t>
            </a:r>
          </a:p>
          <a:p>
            <a:r>
              <a:rPr lang="en-GB" sz="3600" dirty="0"/>
              <a:t>Budget</a:t>
            </a:r>
          </a:p>
          <a:p>
            <a:r>
              <a:rPr lang="en-GB" sz="3600" dirty="0"/>
              <a:t>Grant writing</a:t>
            </a:r>
          </a:p>
          <a:p>
            <a:r>
              <a:rPr lang="en-GB" sz="3600" dirty="0"/>
              <a:t>Social media</a:t>
            </a:r>
          </a:p>
          <a:p>
            <a:endParaRPr lang="en-GB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31A82C-2ED3-17A4-AECB-9CAB492820EA}"/>
              </a:ext>
            </a:extLst>
          </p:cNvPr>
          <p:cNvSpPr txBox="1">
            <a:spLocks/>
          </p:cNvSpPr>
          <p:nvPr/>
        </p:nvSpPr>
        <p:spPr>
          <a:xfrm>
            <a:off x="4784104" y="2087033"/>
            <a:ext cx="7136963" cy="3848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Network</a:t>
            </a:r>
          </a:p>
          <a:p>
            <a:r>
              <a:rPr lang="en-GB" sz="3600" dirty="0"/>
              <a:t>Develop technical skills</a:t>
            </a:r>
          </a:p>
          <a:p>
            <a:r>
              <a:rPr lang="en-GB" sz="3600" dirty="0"/>
              <a:t>Public speaking</a:t>
            </a:r>
          </a:p>
          <a:p>
            <a:r>
              <a:rPr lang="en-GB" sz="3600" dirty="0"/>
              <a:t>Design</a:t>
            </a:r>
          </a:p>
          <a:p>
            <a:r>
              <a:rPr lang="en-GB" sz="3600" dirty="0"/>
              <a:t>Plan</a:t>
            </a:r>
          </a:p>
          <a:p>
            <a:r>
              <a:rPr lang="en-GB" sz="3600" dirty="0"/>
              <a:t>Teach</a:t>
            </a:r>
          </a:p>
          <a:p>
            <a:r>
              <a:rPr lang="en-GB" sz="3600" dirty="0"/>
              <a:t>Manuscript preparations</a:t>
            </a:r>
          </a:p>
          <a:p>
            <a:r>
              <a:rPr lang="en-GB" sz="3600" dirty="0"/>
              <a:t>Conferences</a:t>
            </a:r>
          </a:p>
          <a:p>
            <a:r>
              <a:rPr lang="en-GB" sz="3600" dirty="0"/>
              <a:t>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75165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8E9D-5A20-F010-F21C-9C954AF17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088" y="4762500"/>
            <a:ext cx="6372597" cy="1184881"/>
          </a:xfrm>
        </p:spPr>
        <p:txBody>
          <a:bodyPr anchor="t">
            <a:normAutofit/>
          </a:bodyPr>
          <a:lstStyle/>
          <a:p>
            <a:r>
              <a:rPr lang="en-GB" dirty="0"/>
              <a:t>Constant learning</a:t>
            </a:r>
          </a:p>
        </p:txBody>
      </p:sp>
      <p:pic>
        <p:nvPicPr>
          <p:cNvPr id="11" name="Picture 10" descr="A screenshot of a document&#10;&#10;Description automatically generated">
            <a:extLst>
              <a:ext uri="{FF2B5EF4-FFF2-40B4-BE49-F238E27FC236}">
                <a16:creationId xmlns:a16="http://schemas.microsoft.com/office/drawing/2014/main" id="{CD4BFD98-0478-09AD-8542-6DCF39AAB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2681"/>
            <a:ext cx="3250520" cy="3652269"/>
          </a:xfrm>
          <a:prstGeom prst="rect">
            <a:avLst/>
          </a:prstGeom>
          <a:noFill/>
        </p:spPr>
      </p:pic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A8696A82-70E8-8B42-A741-9BF1F5B5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540" y="75079"/>
            <a:ext cx="4174024" cy="3652269"/>
          </a:xfrm>
          <a:prstGeom prst="rect">
            <a:avLst/>
          </a:prstGeom>
          <a:noFill/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33D363CA-B211-5CDB-6802-8BDC6828E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360" y="73040"/>
            <a:ext cx="4476639" cy="3704417"/>
          </a:xfrm>
          <a:prstGeom prst="rect">
            <a:avLst/>
          </a:prstGeom>
          <a:noFill/>
        </p:spPr>
      </p:pic>
      <p:pic>
        <p:nvPicPr>
          <p:cNvPr id="5" name="Picture 4" descr="A close-up of a medical document&#10;&#10;Description automatically generated">
            <a:extLst>
              <a:ext uri="{FF2B5EF4-FFF2-40B4-BE49-F238E27FC236}">
                <a16:creationId xmlns:a16="http://schemas.microsoft.com/office/drawing/2014/main" id="{30A5CE9B-AB94-5C88-845A-F4A29E57D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634" y="4926793"/>
            <a:ext cx="5581921" cy="1954557"/>
          </a:xfrm>
          <a:prstGeom prst="rect">
            <a:avLst/>
          </a:prstGeom>
          <a:noFill/>
        </p:spPr>
      </p:pic>
      <p:sp>
        <p:nvSpPr>
          <p:cNvPr id="25" name="Date Placeholder 49">
            <a:extLst>
              <a:ext uri="{FF2B5EF4-FFF2-40B4-BE49-F238E27FC236}">
                <a16:creationId xmlns:a16="http://schemas.microsoft.com/office/drawing/2014/main" id="{504E3DF7-54D2-49CD-9CDC-28719F32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1376FEB-152C-44D8-B929-94A8A90E7025}" type="datetime1">
              <a:rPr lang="en-US" smtClean="0"/>
              <a:pPr>
                <a:spcAft>
                  <a:spcPts val="600"/>
                </a:spcAft>
              </a:pPr>
              <a:t>1/16/2024</a:t>
            </a:fld>
            <a:endParaRPr lang="en-US"/>
          </a:p>
        </p:txBody>
      </p:sp>
      <p:sp>
        <p:nvSpPr>
          <p:cNvPr id="27" name="Slide Number Placeholder 9">
            <a:extLst>
              <a:ext uri="{FF2B5EF4-FFF2-40B4-BE49-F238E27FC236}">
                <a16:creationId xmlns:a16="http://schemas.microsoft.com/office/drawing/2014/main" id="{2E9D9D25-82A1-45CB-8884-84FEC2A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8E9D-5A20-F010-F21C-9C954AF1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Constant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8126-E604-8BCA-B7E4-F3B5A5912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2" y="2095500"/>
            <a:ext cx="5325096" cy="3848100"/>
          </a:xfrm>
        </p:spPr>
        <p:txBody>
          <a:bodyPr>
            <a:normAutofit/>
          </a:bodyPr>
          <a:lstStyle/>
          <a:p>
            <a:r>
              <a:rPr lang="en-GB" sz="2800" dirty="0"/>
              <a:t>Other people</a:t>
            </a:r>
          </a:p>
          <a:p>
            <a:pPr lvl="1"/>
            <a:r>
              <a:rPr lang="en-GB" sz="2400" dirty="0"/>
              <a:t>Supervisors</a:t>
            </a:r>
          </a:p>
          <a:p>
            <a:pPr lvl="1"/>
            <a:r>
              <a:rPr lang="en-GB" sz="2400" dirty="0"/>
              <a:t>Staff </a:t>
            </a:r>
          </a:p>
          <a:p>
            <a:pPr lvl="1"/>
            <a:r>
              <a:rPr lang="en-GB" sz="2400" dirty="0"/>
              <a:t>Other PhD Students </a:t>
            </a:r>
          </a:p>
          <a:p>
            <a:pPr lvl="1"/>
            <a:r>
              <a:rPr lang="en-GB" sz="2400" dirty="0"/>
              <a:t>External collaborators </a:t>
            </a:r>
          </a:p>
          <a:p>
            <a:r>
              <a:rPr lang="en-GB" sz="2800" dirty="0"/>
              <a:t>Making mistakes (lots)</a:t>
            </a:r>
          </a:p>
        </p:txBody>
      </p:sp>
      <p:pic>
        <p:nvPicPr>
          <p:cNvPr id="1026" name="Picture 2" descr="Premium Vector | Top quality emoticon quiet emoji shh gesture shush silent  smiley cartoon shushing face finger shut mouth yellow face emoji popular  element">
            <a:extLst>
              <a:ext uri="{FF2B5EF4-FFF2-40B4-BE49-F238E27FC236}">
                <a16:creationId xmlns:a16="http://schemas.microsoft.com/office/drawing/2014/main" id="{DF76C05C-FB08-1643-7888-0F207477C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5" y="1794753"/>
            <a:ext cx="4067338" cy="4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8C6F-3A3B-8AC1-D333-BA04C7B3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the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DCC2-8907-7EFA-8009-FD79F800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2" y="2095500"/>
            <a:ext cx="5968562" cy="38481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Leave enough time</a:t>
            </a:r>
            <a:endParaRPr lang="en-US" dirty="0"/>
          </a:p>
          <a:p>
            <a:r>
              <a:rPr lang="en-GB" dirty="0"/>
              <a:t>Write as you research</a:t>
            </a:r>
          </a:p>
          <a:p>
            <a:r>
              <a:rPr lang="en-GB" dirty="0"/>
              <a:t>It will be rewritten and rewritten…</a:t>
            </a:r>
          </a:p>
        </p:txBody>
      </p:sp>
    </p:spTree>
    <p:extLst>
      <p:ext uri="{BB962C8B-B14F-4D97-AF65-F5344CB8AC3E}">
        <p14:creationId xmlns:p14="http://schemas.microsoft.com/office/powerpoint/2010/main" val="220679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7E2B7E3-877D-9090-54A4-87D392DD3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3" y="2741175"/>
            <a:ext cx="5410200" cy="34925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3AEF541-1923-C128-57DB-964E3A380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478276"/>
            <a:ext cx="5626100" cy="18923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3DF23E9-277C-FEEE-D725-CEE386C10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862" y="2946400"/>
            <a:ext cx="4775200" cy="27559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A9AB918-E7DA-F2A6-E162-6E427BF4D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862" y="275076"/>
            <a:ext cx="3124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8C6F-3A3B-8AC1-D333-BA04C7B3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the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BDCC2-8907-7EFA-8009-FD79F800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2" y="2095500"/>
            <a:ext cx="5968562" cy="3848100"/>
          </a:xfrm>
        </p:spPr>
        <p:txBody>
          <a:bodyPr/>
          <a:lstStyle/>
          <a:p>
            <a:r>
              <a:rPr lang="en-GB" dirty="0"/>
              <a:t>Leave enough time </a:t>
            </a:r>
          </a:p>
          <a:p>
            <a:r>
              <a:rPr lang="en-GB" dirty="0"/>
              <a:t>It will be rewritten and rewritten…</a:t>
            </a:r>
          </a:p>
          <a:p>
            <a:r>
              <a:rPr lang="en-GB" dirty="0"/>
              <a:t>Write a story &amp; go to the DRDP</a:t>
            </a:r>
          </a:p>
          <a:p>
            <a:r>
              <a:rPr lang="en-GB" dirty="0"/>
              <a:t>Write to help you think</a:t>
            </a:r>
          </a:p>
          <a:p>
            <a:pPr lvl="1"/>
            <a:r>
              <a:rPr lang="en-GB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68254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9651-7398-819C-D256-25971669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extra “stuff”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CE61-4440-0F7D-D633-FF6AED06E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2" y="2218266"/>
            <a:ext cx="5020296" cy="3725333"/>
          </a:xfrm>
        </p:spPr>
        <p:txBody>
          <a:bodyPr/>
          <a:lstStyle/>
          <a:p>
            <a:r>
              <a:rPr lang="en-GB" dirty="0"/>
              <a:t>Take part in research outside PhD</a:t>
            </a:r>
          </a:p>
          <a:p>
            <a:r>
              <a:rPr lang="en-GB" dirty="0"/>
              <a:t>Fund it with university &amp; external grants!</a:t>
            </a:r>
          </a:p>
          <a:p>
            <a:r>
              <a:rPr lang="en-GB" dirty="0"/>
              <a:t>Join committees &amp; societies</a:t>
            </a:r>
          </a:p>
          <a:p>
            <a:r>
              <a:rPr lang="en-GB" dirty="0"/>
              <a:t>Organise talks</a:t>
            </a:r>
          </a:p>
          <a:p>
            <a:r>
              <a:rPr lang="en-GB" dirty="0"/>
              <a:t>Journal clubs</a:t>
            </a:r>
          </a:p>
          <a:p>
            <a:r>
              <a:rPr lang="en-GB" dirty="0"/>
              <a:t>Work with others – there is freedom in a PhD</a:t>
            </a:r>
          </a:p>
        </p:txBody>
      </p:sp>
    </p:spTree>
    <p:extLst>
      <p:ext uri="{BB962C8B-B14F-4D97-AF65-F5344CB8AC3E}">
        <p14:creationId xmlns:p14="http://schemas.microsoft.com/office/powerpoint/2010/main" val="2762662821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413124"/>
      </a:dk2>
      <a:lt2>
        <a:srgbClr val="E2E5E8"/>
      </a:lt2>
      <a:accent1>
        <a:srgbClr val="E77D29"/>
      </a:accent1>
      <a:accent2>
        <a:srgbClr val="B7A014"/>
      </a:accent2>
      <a:accent3>
        <a:srgbClr val="86AE1F"/>
      </a:accent3>
      <a:accent4>
        <a:srgbClr val="46B714"/>
      </a:accent4>
      <a:accent5>
        <a:srgbClr val="21BC32"/>
      </a:accent5>
      <a:accent6>
        <a:srgbClr val="14BA6C"/>
      </a:accent6>
      <a:hlink>
        <a:srgbClr val="3F86BF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237</Words>
  <Application>Microsoft Office PowerPoint</Application>
  <PresentationFormat>Widescreen</PresentationFormat>
  <Paragraphs>70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CitationVTI</vt:lpstr>
      <vt:lpstr>What’s involved in a PhD</vt:lpstr>
      <vt:lpstr>The process</vt:lpstr>
      <vt:lpstr>The actual process</vt:lpstr>
      <vt:lpstr>Constant learning</vt:lpstr>
      <vt:lpstr>Constant learning</vt:lpstr>
      <vt:lpstr>Writing the thesis</vt:lpstr>
      <vt:lpstr>PowerPoint Presentation</vt:lpstr>
      <vt:lpstr>Writing the thesis</vt:lpstr>
      <vt:lpstr>Do extra “stuff”</vt:lpstr>
      <vt:lpstr>PowerPoint Presentation</vt:lpstr>
      <vt:lpstr>Other tips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involved in a PhD</dc:title>
  <dc:creator>Kurtis Edwards</dc:creator>
  <cp:lastModifiedBy>Kurtis Edwards</cp:lastModifiedBy>
  <cp:revision>10</cp:revision>
  <dcterms:created xsi:type="dcterms:W3CDTF">2023-09-20T06:47:51Z</dcterms:created>
  <dcterms:modified xsi:type="dcterms:W3CDTF">2024-01-16T11:09:38Z</dcterms:modified>
</cp:coreProperties>
</file>