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7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7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6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8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A1D1FF-7714-40F8-9742-76AAE848900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C9D5A-7CF6-7192-AD00-D5EA2FE81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School Induction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C151A-B143-7F09-CA9D-70155F753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en-GB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Virtual Research Environment</a:t>
            </a:r>
            <a:br>
              <a:rPr lang="en-GB">
                <a:cs typeface="Calibri" pitchFamily="34" charset="0"/>
              </a:rPr>
            </a:br>
            <a:r>
              <a:rPr lang="en-GB" i="1">
                <a:cs typeface="Calibri" pitchFamily="34" charset="0"/>
              </a:rPr>
              <a:t>(VRE)</a:t>
            </a:r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C09EDDE-D672-6EDE-73C2-EF688651D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2336095"/>
            <a:ext cx="3458249" cy="100603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4934D36-A472-D272-B622-B40692F9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574" y="3506724"/>
            <a:ext cx="3458249" cy="1322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30D3-F99F-3E25-97D3-D112F300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86280-CA79-EEE0-2AA0-20332C1C0C95}"/>
              </a:ext>
            </a:extLst>
          </p:cNvPr>
          <p:cNvGrpSpPr/>
          <p:nvPr/>
        </p:nvGrpSpPr>
        <p:grpSpPr>
          <a:xfrm>
            <a:off x="4914899" y="758470"/>
            <a:ext cx="5838825" cy="5341059"/>
            <a:chOff x="2209800" y="1955091"/>
            <a:chExt cx="4667250" cy="43790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FE90B7-83AE-C128-8742-103041E2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50" t="10543" r="24609" b="4319"/>
            <a:stretch/>
          </p:blipFill>
          <p:spPr>
            <a:xfrm>
              <a:off x="2209800" y="1955092"/>
              <a:ext cx="4667250" cy="4379033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9B042D6-8002-CFFD-1A0A-87435A540D3B}"/>
                </a:ext>
              </a:extLst>
            </p:cNvPr>
            <p:cNvSpPr/>
            <p:nvPr/>
          </p:nvSpPr>
          <p:spPr>
            <a:xfrm>
              <a:off x="3851920" y="2060848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CA12EFDA-6EE7-1D7A-0544-645CA3D4456B}"/>
                </a:ext>
              </a:extLst>
            </p:cNvPr>
            <p:cNvSpPr/>
            <p:nvPr/>
          </p:nvSpPr>
          <p:spPr>
            <a:xfrm>
              <a:off x="5796136" y="2057318"/>
              <a:ext cx="978408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05BD85-7BE3-0DB5-0140-5E15428BB9C3}"/>
                </a:ext>
              </a:extLst>
            </p:cNvPr>
            <p:cNvSpPr/>
            <p:nvPr/>
          </p:nvSpPr>
          <p:spPr>
            <a:xfrm>
              <a:off x="3683999" y="1955091"/>
              <a:ext cx="1478551" cy="10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38A5F3-8A69-A44C-674D-BD8EBD218906}"/>
                </a:ext>
              </a:extLst>
            </p:cNvPr>
            <p:cNvSpPr/>
            <p:nvPr/>
          </p:nvSpPr>
          <p:spPr>
            <a:xfrm>
              <a:off x="3683999" y="3604500"/>
              <a:ext cx="914400" cy="102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350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C1F4-4350-E6CC-32E2-CC83229B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Researcher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65188-011B-C970-0C98-F7FDF868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4" t="8707" r="24335" b="4118"/>
          <a:stretch/>
        </p:blipFill>
        <p:spPr>
          <a:xfrm>
            <a:off x="4638676" y="464019"/>
            <a:ext cx="6229350" cy="59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4DE9-AD6D-E512-4B0B-9EECC173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Researcher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C661-094D-DC8E-DFC6-B0051A9E8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287" r="1265" b="4861"/>
          <a:stretch/>
        </p:blipFill>
        <p:spPr>
          <a:xfrm>
            <a:off x="3590925" y="957014"/>
            <a:ext cx="8219866" cy="4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61E73-67A9-CDD8-3E0F-B753383C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the VRE is used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1BF0-1900-BA88-8109-88F6AFC3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Web interface to help manage your doctoral journey: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Annual Progression Management (APR)</a:t>
            </a:r>
          </a:p>
          <a:p>
            <a:r>
              <a:rPr lang="en-GB" dirty="0">
                <a:solidFill>
                  <a:schemeClr val="tx1"/>
                </a:solidFill>
              </a:rPr>
              <a:t>Research Supervisory Meetings</a:t>
            </a:r>
          </a:p>
          <a:p>
            <a:r>
              <a:rPr lang="en-GB" dirty="0">
                <a:solidFill>
                  <a:schemeClr val="tx1"/>
                </a:solidFill>
              </a:rPr>
              <a:t>Project Information</a:t>
            </a:r>
          </a:p>
          <a:p>
            <a:r>
              <a:rPr lang="en-GB" dirty="0">
                <a:solidFill>
                  <a:schemeClr val="tx1"/>
                </a:solidFill>
              </a:rPr>
              <a:t>Personal Information (studentships, RAFs)</a:t>
            </a:r>
          </a:p>
          <a:p>
            <a:r>
              <a:rPr lang="en-GB" dirty="0">
                <a:solidFill>
                  <a:schemeClr val="tx1"/>
                </a:solidFill>
              </a:rPr>
              <a:t>Thesis Submission</a:t>
            </a:r>
          </a:p>
          <a:p>
            <a:r>
              <a:rPr lang="en-GB" dirty="0">
                <a:solidFill>
                  <a:schemeClr val="tx1"/>
                </a:solidFill>
              </a:rPr>
              <a:t>Examination Arrangements</a:t>
            </a:r>
          </a:p>
          <a:p>
            <a:r>
              <a:rPr lang="en-GB" dirty="0">
                <a:solidFill>
                  <a:schemeClr val="tx1"/>
                </a:solidFill>
              </a:rPr>
              <a:t>Examination Outcomes and Completion</a:t>
            </a:r>
          </a:p>
          <a:p>
            <a:r>
              <a:rPr lang="en-GB" dirty="0">
                <a:solidFill>
                  <a:schemeClr val="tx1"/>
                </a:solidFill>
              </a:rPr>
              <a:t>Research Ethics Applications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73ABCC-5145-0707-87FA-71B129ABE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82F9-D678-68D9-2C14-62F5FC79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the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3AFF-E535-6BFE-D2BD-9FEF8513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Clarity for students (and supervisors) during the doctoral journey – what &amp; when reports are required</a:t>
            </a:r>
          </a:p>
          <a:p>
            <a:r>
              <a:rPr lang="en-GB" dirty="0">
                <a:solidFill>
                  <a:schemeClr val="tx1"/>
                </a:solidFill>
              </a:rPr>
              <a:t>Audit trail of all decisions, repository of all documentation </a:t>
            </a:r>
          </a:p>
          <a:p>
            <a:r>
              <a:rPr lang="en-GB" dirty="0">
                <a:solidFill>
                  <a:schemeClr val="tx1"/>
                </a:solidFill>
              </a:rPr>
              <a:t>Single online space to maintain supervisory meeting records</a:t>
            </a:r>
          </a:p>
          <a:p>
            <a:r>
              <a:rPr lang="en-US" dirty="0">
                <a:solidFill>
                  <a:schemeClr val="tx1"/>
                </a:solidFill>
              </a:rPr>
              <a:t>Faster approval of change requests, APR progress and outcomes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Operates on tablets and mobiles - allows your doctoral researcher record to be managed from anywhere in the world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64B1CAB-4461-7F3F-A879-1C5B85E8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69068-2D11-7E67-8A5E-A8C18A29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the VRE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6584-73FB-904A-EBC7-DE01E682D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FD33-22BD-D41E-4AF1-0B68A93C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GB" sz="2400"/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4F9D-7326-002F-C675-A8158B72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>
                <a:solidFill>
                  <a:srgbClr val="FFFFFF"/>
                </a:solidFill>
              </a:rPr>
              <a:t>research.westminter.ac.uk </a:t>
            </a:r>
          </a:p>
          <a:p>
            <a:pPr marL="0" indent="0">
              <a:buNone/>
            </a:pPr>
            <a:r>
              <a:rPr lang="en-GB" sz="1600">
                <a:solidFill>
                  <a:srgbClr val="FFFFFF"/>
                </a:solidFill>
              </a:rPr>
              <a:t>- Use your username and password</a:t>
            </a:r>
          </a:p>
          <a:p>
            <a:endParaRPr lang="en-GB" sz="16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23282-FE3F-6727-5812-DFFA25F9F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4" t="14542" r="23994" b="8016"/>
          <a:stretch/>
        </p:blipFill>
        <p:spPr>
          <a:xfrm>
            <a:off x="4476750" y="513703"/>
            <a:ext cx="6896100" cy="58305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082164E-268D-2EE0-7E3E-7EF6EBC5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4839-6126-4680-8FE9-1469F549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Front Page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D9BA9E-6F8B-7E43-F58F-1E47B0C32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2799616-DBA1-F231-59B7-7493D8777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>
          <a:xfrm>
            <a:off x="3765430" y="660400"/>
            <a:ext cx="6790810" cy="58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72C1-ACE6-5DD4-5326-1884195F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 Project Page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668649-A9D1-D051-50B4-9C7A33A9ACDB}"/>
              </a:ext>
            </a:extLst>
          </p:cNvPr>
          <p:cNvGrpSpPr/>
          <p:nvPr/>
        </p:nvGrpSpPr>
        <p:grpSpPr>
          <a:xfrm>
            <a:off x="4605337" y="891221"/>
            <a:ext cx="5767388" cy="5195255"/>
            <a:chOff x="2135199" y="2049025"/>
            <a:chExt cx="4791207" cy="44945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FF794C-3EA7-076D-5805-C4A3BDA3A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202" t="9510" r="24736" b="3667"/>
            <a:stretch/>
          </p:blipFill>
          <p:spPr>
            <a:xfrm>
              <a:off x="2135199" y="2049026"/>
              <a:ext cx="4791207" cy="4494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375831-4393-626D-1240-10DF4D4A0DFA}"/>
                </a:ext>
              </a:extLst>
            </p:cNvPr>
            <p:cNvSpPr/>
            <p:nvPr/>
          </p:nvSpPr>
          <p:spPr>
            <a:xfrm>
              <a:off x="3713805" y="2049025"/>
              <a:ext cx="1474745" cy="201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2B7EF0-CE47-3296-D3C7-480869AF91E9}"/>
                </a:ext>
              </a:extLst>
            </p:cNvPr>
            <p:cNvSpPr/>
            <p:nvPr/>
          </p:nvSpPr>
          <p:spPr>
            <a:xfrm>
              <a:off x="5826525" y="2357488"/>
              <a:ext cx="561810" cy="1483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A25D2-95EB-D1D3-7650-DAE68E9553D0}"/>
                </a:ext>
              </a:extLst>
            </p:cNvPr>
            <p:cNvSpPr/>
            <p:nvPr/>
          </p:nvSpPr>
          <p:spPr>
            <a:xfrm>
              <a:off x="3779910" y="3712495"/>
              <a:ext cx="994210" cy="201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3F69DA1-1D4B-271D-1275-359D674D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7CEE-49E0-3029-93EE-092B273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Progression Review (APR) Management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51AF6-44D8-BFFD-05D9-08FF3D37D75C}"/>
              </a:ext>
            </a:extLst>
          </p:cNvPr>
          <p:cNvGrpSpPr/>
          <p:nvPr/>
        </p:nvGrpSpPr>
        <p:grpSpPr>
          <a:xfrm>
            <a:off x="3781424" y="819148"/>
            <a:ext cx="7515226" cy="5734051"/>
            <a:chOff x="2066924" y="1828799"/>
            <a:chExt cx="5019677" cy="43153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D8C8F4-4DF3-3922-9B03-7C13468E4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04" t="9488" r="22500" b="6614"/>
            <a:stretch/>
          </p:blipFill>
          <p:spPr>
            <a:xfrm>
              <a:off x="2066924" y="1828799"/>
              <a:ext cx="5019677" cy="43153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FA3020-5CC7-F76D-30E2-33E01AF8537A}"/>
                </a:ext>
              </a:extLst>
            </p:cNvPr>
            <p:cNvSpPr/>
            <p:nvPr/>
          </p:nvSpPr>
          <p:spPr>
            <a:xfrm>
              <a:off x="3752850" y="1828799"/>
              <a:ext cx="1466850" cy="16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67AD82-AD2E-9E0A-8877-96968A9A990E}"/>
                </a:ext>
              </a:extLst>
            </p:cNvPr>
            <p:cNvSpPr/>
            <p:nvPr/>
          </p:nvSpPr>
          <p:spPr>
            <a:xfrm>
              <a:off x="5791200" y="2105025"/>
              <a:ext cx="552450" cy="200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8C33D0-F478-8B36-5285-E4646B2D7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54AF-C163-D585-3FD1-494C5B7A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Supervisory Meetings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588C3B-6C43-BB2E-31B1-EB5CF6737A08}"/>
              </a:ext>
            </a:extLst>
          </p:cNvPr>
          <p:cNvGrpSpPr/>
          <p:nvPr/>
        </p:nvGrpSpPr>
        <p:grpSpPr>
          <a:xfrm>
            <a:off x="4467223" y="785811"/>
            <a:ext cx="6477002" cy="5286377"/>
            <a:chOff x="3600448" y="771523"/>
            <a:chExt cx="4991104" cy="4067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F9F11F-C3AF-D691-8084-158482EC4F28}"/>
                </a:ext>
              </a:extLst>
            </p:cNvPr>
            <p:cNvGrpSpPr/>
            <p:nvPr/>
          </p:nvGrpSpPr>
          <p:grpSpPr>
            <a:xfrm>
              <a:off x="3600448" y="771523"/>
              <a:ext cx="4991104" cy="4067177"/>
              <a:chOff x="2085975" y="2190748"/>
              <a:chExt cx="4991104" cy="406717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2B69781-1351-679F-A2E7-5BA231D32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759" t="9260" r="22658" b="11667"/>
              <a:stretch/>
            </p:blipFill>
            <p:spPr>
              <a:xfrm>
                <a:off x="2085975" y="2190748"/>
                <a:ext cx="4991104" cy="4067177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7DB2C8-EAC9-3974-02C9-0047992F907D}"/>
                  </a:ext>
                </a:extLst>
              </p:cNvPr>
              <p:cNvSpPr/>
              <p:nvPr/>
            </p:nvSpPr>
            <p:spPr>
              <a:xfrm>
                <a:off x="3790949" y="2190749"/>
                <a:ext cx="1323975" cy="133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8BA863-FEA4-3B76-983E-5EDC268C6527}"/>
                  </a:ext>
                </a:extLst>
              </p:cNvPr>
              <p:cNvSpPr/>
              <p:nvPr/>
            </p:nvSpPr>
            <p:spPr>
              <a:xfrm>
                <a:off x="3276600" y="3724274"/>
                <a:ext cx="762000" cy="133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64A9CF-C2AC-2B8E-F0E3-4C4D3BBEC187}"/>
                  </a:ext>
                </a:extLst>
              </p:cNvPr>
              <p:cNvSpPr/>
              <p:nvPr/>
            </p:nvSpPr>
            <p:spPr>
              <a:xfrm>
                <a:off x="5781675" y="2495550"/>
                <a:ext cx="561975" cy="1619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42A84-2BD3-EBC2-7E0A-8ABE3D85D05D}"/>
                </a:ext>
              </a:extLst>
            </p:cNvPr>
            <p:cNvSpPr/>
            <p:nvPr/>
          </p:nvSpPr>
          <p:spPr>
            <a:xfrm>
              <a:off x="5867397" y="2852737"/>
              <a:ext cx="762000" cy="1333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B6FB3F0-3217-ED25-A0C0-EEE8503E2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68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UHN4FTDYAUKF-997383222-12810</_dlc_DocId>
    <_dlc_DocIdUrl xmlns="8924654f-743d-4618-a7a6-903c1e33a7a9">
      <Url>https://universityofwestminster.sharepoint.com/sites/00385/_layouts/15/DocIdRedir.aspx?ID=UHN4FTDYAUKF-997383222-12810</Url>
      <Description>UHN4FTDYAUKF-997383222-12810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F675C8-D66E-44AC-B266-4454DCC07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5A507-FEA4-4351-A113-DF98B89D3736}">
  <ds:schemaRefs>
    <ds:schemaRef ds:uri="http://schemas.microsoft.com/office/2006/metadata/properties"/>
    <ds:schemaRef ds:uri="http://schemas.microsoft.com/office/infopath/2007/PartnerControls"/>
    <ds:schemaRef ds:uri="d9b316c9-70e1-43b4-89a2-fa0aab0c61d7"/>
    <ds:schemaRef ds:uri="8afd83c1-34ef-4475-95ec-b1400d36b782"/>
    <ds:schemaRef ds:uri="8924654f-743d-4618-a7a6-903c1e33a7a9"/>
  </ds:schemaRefs>
</ds:datastoreItem>
</file>

<file path=customXml/itemProps3.xml><?xml version="1.0" encoding="utf-8"?>
<ds:datastoreItem xmlns:ds="http://schemas.openxmlformats.org/officeDocument/2006/customXml" ds:itemID="{1C6BEF26-4E62-47C8-A71E-11A368B66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0F44D35-A65F-4D58-B7E7-4E55B3CE4EA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EDFC2E7-5ECE-48D8-8E05-25E7BD16832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111</TotalTime>
  <Words>166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Tahoma</vt:lpstr>
      <vt:lpstr>Wingdings 2</vt:lpstr>
      <vt:lpstr>Frame</vt:lpstr>
      <vt:lpstr>Graduate School Induction</vt:lpstr>
      <vt:lpstr>How the VRE is used</vt:lpstr>
      <vt:lpstr>Benefits of the system</vt:lpstr>
      <vt:lpstr>How to use the VRE</vt:lpstr>
      <vt:lpstr>Logging in</vt:lpstr>
      <vt:lpstr>The Front Page</vt:lpstr>
      <vt:lpstr>Doctoral Research Project Page</vt:lpstr>
      <vt:lpstr>Annual Progression Review (APR) Management</vt:lpstr>
      <vt:lpstr>Supervisory Meetings</vt:lpstr>
      <vt:lpstr>Tasks</vt:lpstr>
      <vt:lpstr>Doctoral Researcher Profiles</vt:lpstr>
      <vt:lpstr>Doctoral Researcher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Larsson</dc:creator>
  <cp:lastModifiedBy>Lesley McDonagh</cp:lastModifiedBy>
  <cp:revision>24</cp:revision>
  <dcterms:created xsi:type="dcterms:W3CDTF">2022-11-25T12:42:17Z</dcterms:created>
  <dcterms:modified xsi:type="dcterms:W3CDTF">2024-09-19T08:56:44Z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_dlc_DocIdItemGuid">
    <vt:lpwstr>150c5c72-657e-4f63-83c3-ddcfa0a3aeb9</vt:lpwstr>
  </property>
</Properties>
</file>