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9"/>
  </p:notesMasterIdLst>
  <p:sldIdLst>
    <p:sldId id="409" r:id="rId7"/>
    <p:sldId id="410" r:id="rId8"/>
    <p:sldId id="413" r:id="rId9"/>
    <p:sldId id="411" r:id="rId10"/>
    <p:sldId id="412" r:id="rId11"/>
    <p:sldId id="402" r:id="rId12"/>
    <p:sldId id="408" r:id="rId13"/>
    <p:sldId id="405" r:id="rId14"/>
    <p:sldId id="403" r:id="rId15"/>
    <p:sldId id="406" r:id="rId16"/>
    <p:sldId id="407" r:id="rId17"/>
    <p:sldId id="4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Cleary" initials="J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D"/>
    <a:srgbClr val="108480"/>
    <a:srgbClr val="FFEF80"/>
    <a:srgbClr val="FFDF00"/>
    <a:srgbClr val="FFF9CC"/>
    <a:srgbClr val="FFFCE6"/>
    <a:srgbClr val="FFF5B3"/>
    <a:srgbClr val="AD9A12"/>
    <a:srgbClr val="000000"/>
    <a:srgbClr val="E4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23559-1634-5984-13DC-95FE56304C22}" v="388" dt="2024-09-19T10:00:54.120"/>
    <p1510:client id="{3010E11C-4C04-4033-BB1D-B01D7C1F551B}" v="5" dt="2024-09-18T11:30:49.740"/>
    <p1510:client id="{F1F4D455-CAC9-C0E6-F998-EB83412AC875}" v="26" dt="2024-09-19T10:29:53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2" autoAdjust="0"/>
    <p:restoredTop sz="96405"/>
  </p:normalViewPr>
  <p:slideViewPr>
    <p:cSldViewPr snapToGrid="0" snapToObjects="1">
      <p:cViewPr varScale="1">
        <p:scale>
          <a:sx n="125" d="100"/>
          <a:sy n="125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B489B988-068F-7849-8A3E-376CE656BB0B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AB90874-EC46-F049-B233-539E181A6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1" y="2593016"/>
            <a:ext cx="7163678" cy="1702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White)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9063" y="0"/>
            <a:ext cx="12072937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8A1C2-1F94-0F48-9D0C-42497A1703E5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11376025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7704138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5688013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404644" y="1991215"/>
            <a:ext cx="5379369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991218"/>
            <a:ext cx="568801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400675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2929904"/>
            <a:ext cx="5688013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2929904"/>
            <a:ext cx="5400675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6" y="4140997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4140997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7987" y="2929904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383338" y="2929904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07987" y="5079683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383338" y="5079683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3321114" y="1991218"/>
            <a:ext cx="2636644" cy="3984096"/>
          </a:xfrm>
          <a:solidFill>
            <a:srgbClr val="108480"/>
          </a:solidFill>
          <a:ln>
            <a:noFill/>
          </a:ln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6234242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9147369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59600" y="0"/>
            <a:ext cx="52324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626427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1272"/>
            <a:ext cx="626427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991215"/>
            <a:ext cx="4822825" cy="403017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3374"/>
            <a:ext cx="11376025" cy="497897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6" y="1921144"/>
            <a:ext cx="11376027" cy="28892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477327"/>
            <a:ext cx="11376027" cy="45194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2942999"/>
            <a:ext cx="11376025" cy="49688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12072938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443AF2-C66B-FD4D-A358-8E85BAD0674B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5976938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3" y="0"/>
            <a:ext cx="5976936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2" y="3429000"/>
            <a:ext cx="5976938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4" y="0"/>
            <a:ext cx="5976935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3" y="3429000"/>
            <a:ext cx="5976937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5999" cy="3429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1" y="0"/>
            <a:ext cx="1207293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333376"/>
            <a:ext cx="6264275" cy="1366838"/>
          </a:xfrm>
          <a:solidFill>
            <a:srgbClr val="108480"/>
          </a:solidFill>
        </p:spPr>
        <p:txBody>
          <a:bodyPr lIns="144000" tIns="144000" rIns="144000" bIns="144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2" y="0"/>
            <a:ext cx="4943478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334383"/>
            <a:ext cx="3959224" cy="502229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836612"/>
            <a:ext cx="3959224" cy="56360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991215"/>
            <a:ext cx="395922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43475" y="0"/>
            <a:ext cx="7248525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1089026"/>
            <a:ext cx="12192003" cy="5768974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5688013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376363"/>
            <a:ext cx="4822825" cy="4645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11376026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7" y="1089025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33376"/>
            <a:ext cx="3959224" cy="50323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 GOES HERE, ADJUST FONT SIZE TO FIT THE SPACE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945064" y="333375"/>
            <a:ext cx="6838949" cy="50323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Brief introduction to slide goes here.</a:t>
            </a:r>
            <a:br>
              <a:rPr lang="en-US" dirty="0"/>
            </a:br>
            <a:r>
              <a:rPr lang="en-US" dirty="0"/>
              <a:t>Use two sentences in this space.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>
            <a:off x="4656138" y="333375"/>
            <a:ext cx="0" cy="503238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CONTACT US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648432"/>
            <a:ext cx="11376027" cy="5364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292599"/>
            <a:ext cx="11376026" cy="355833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302521"/>
            <a:ext cx="11376026" cy="5588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ocial Media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584200"/>
            <a:ext cx="11376026" cy="93547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3192752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uniwestminster</a:t>
            </a:r>
            <a:endParaRPr lang="en-US" b="1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 Placeholder 5"/>
          <p:cNvSpPr txBox="1">
            <a:spLocks/>
          </p:cNvSpPr>
          <p:nvPr userDrawn="1"/>
        </p:nvSpPr>
        <p:spPr>
          <a:xfrm>
            <a:off x="443777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uniofwestminster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2752" y="1715834"/>
            <a:ext cx="383482" cy="313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9903" y="1712348"/>
            <a:ext cx="320731" cy="320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988" y="1708862"/>
            <a:ext cx="327703" cy="327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924" y="1708862"/>
            <a:ext cx="460179" cy="327703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81418"/>
            <a:ext cx="11376027" cy="54758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417588"/>
            <a:ext cx="11376026" cy="46383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726644"/>
            <a:ext cx="3959225" cy="17023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333376"/>
            <a:ext cx="3959226" cy="139326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389" b="18059"/>
          <a:stretch/>
        </p:blipFill>
        <p:spPr>
          <a:xfrm>
            <a:off x="4367213" y="1654930"/>
            <a:ext cx="7824786" cy="52030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/ Quote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71712" y="584201"/>
            <a:ext cx="7648575" cy="5689598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44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“ADD A QUOTE HERE FOR IMPACT.”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rgbClr val="1084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 with Photo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43475" y="0"/>
            <a:ext cx="7248525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6A34-81CE-4546-B905-274F9EF0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991215"/>
            <a:ext cx="11376024" cy="45334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4" cy="1366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81" r:id="rId3"/>
    <p:sldLayoutId id="2147483682" r:id="rId4"/>
    <p:sldLayoutId id="2147483683" r:id="rId5"/>
    <p:sldLayoutId id="2147483654" r:id="rId6"/>
    <p:sldLayoutId id="2147483665" r:id="rId7"/>
    <p:sldLayoutId id="2147483686" r:id="rId8"/>
    <p:sldLayoutId id="2147483679" r:id="rId9"/>
    <p:sldLayoutId id="2147483680" r:id="rId10"/>
    <p:sldLayoutId id="2147483657" r:id="rId11"/>
    <p:sldLayoutId id="2147483658" r:id="rId12"/>
    <p:sldLayoutId id="2147483667" r:id="rId13"/>
    <p:sldLayoutId id="2147483659" r:id="rId14"/>
    <p:sldLayoutId id="2147483660" r:id="rId15"/>
    <p:sldLayoutId id="2147483669" r:id="rId16"/>
    <p:sldLayoutId id="2147483687" r:id="rId17"/>
    <p:sldLayoutId id="2147483661" r:id="rId18"/>
    <p:sldLayoutId id="2147483662" r:id="rId19"/>
    <p:sldLayoutId id="2147483656" r:id="rId20"/>
    <p:sldLayoutId id="2147483677" r:id="rId21"/>
    <p:sldLayoutId id="2147483676" r:id="rId22"/>
    <p:sldLayoutId id="2147483666" r:id="rId23"/>
    <p:sldLayoutId id="2147483678" r:id="rId24"/>
    <p:sldLayoutId id="2147483675" r:id="rId25"/>
    <p:sldLayoutId id="2147483674" r:id="rId26"/>
    <p:sldLayoutId id="2147483684" r:id="rId27"/>
    <p:sldLayoutId id="2147483685" r:id="rId28"/>
    <p:sldLayoutId id="2147483663" r:id="rId29"/>
    <p:sldLayoutId id="2147483673" r:id="rId30"/>
    <p:sldLayoutId id="2147483672" r:id="rId31"/>
    <p:sldLayoutId id="214748367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75" userDrawn="1">
          <p15:clr>
            <a:srgbClr val="F26B43"/>
          </p15:clr>
        </p15:guide>
        <p15:guide id="8" orient="horz" pos="3952" userDrawn="1">
          <p15:clr>
            <a:srgbClr val="F26B43"/>
          </p15:clr>
        </p15:guide>
        <p15:guide id="9" pos="7605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pos="3659" userDrawn="1">
          <p15:clr>
            <a:srgbClr val="F26B43"/>
          </p15:clr>
        </p15:guide>
        <p15:guide id="12" pos="4021" userDrawn="1">
          <p15:clr>
            <a:srgbClr val="F26B43"/>
          </p15:clr>
        </p15:guide>
        <p15:guide id="13" pos="4203" userDrawn="1">
          <p15:clr>
            <a:srgbClr val="F26B43"/>
          </p15:clr>
        </p15:guide>
        <p15:guide id="14" pos="4384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orient="horz" pos="3793" userDrawn="1">
          <p15:clr>
            <a:srgbClr val="F26B43"/>
          </p15:clr>
        </p15:guide>
        <p15:guide id="17" orient="horz" pos="1071" userDrawn="1">
          <p15:clr>
            <a:srgbClr val="F26B43"/>
          </p15:clr>
        </p15:guide>
        <p15:guide id="18" orient="horz" pos="527" userDrawn="1">
          <p15:clr>
            <a:srgbClr val="F26B43"/>
          </p15:clr>
        </p15:guide>
        <p15:guide id="19" orient="horz" pos="867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686" userDrawn="1">
          <p15:clr>
            <a:srgbClr val="F26B43"/>
          </p15:clr>
        </p15:guide>
        <p15:guide id="22" pos="2933" userDrawn="1">
          <p15:clr>
            <a:srgbClr val="F26B43"/>
          </p15:clr>
        </p15:guide>
        <p15:guide id="23" pos="2751" userDrawn="1">
          <p15:clr>
            <a:srgbClr val="F26B43"/>
          </p15:clr>
        </p15:guide>
        <p15:guide id="24" pos="3114" userDrawn="1">
          <p15:clr>
            <a:srgbClr val="F26B43"/>
          </p15:clr>
        </p15:guide>
        <p15:guide id="25" orient="horz" pos="2523" userDrawn="1">
          <p15:clr>
            <a:srgbClr val="F26B43"/>
          </p15:clr>
        </p15:guide>
        <p15:guide id="26" orient="horz" pos="2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vitae.ac.uk/vitae-publications/rdf-related/researcher-development-framework-rdf-vitae.pdf/view" TargetMode="Externa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pp.inkpath.co.uk/" TargetMode="External"/><Relationship Id="rId2" Type="http://schemas.openxmlformats.org/officeDocument/2006/relationships/hyperlink" Target="https://blog.westminster.ac.uk/doctoralresearcherdevelopmentprogramme/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ebapp.inkpath.co.uk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ebapp.inkpath.co.uk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25AFC0-7C00-B01A-04E7-63EB62999D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Doctoral</a:t>
            </a:r>
          </a:p>
          <a:p>
            <a:r>
              <a:rPr lang="en-GB" dirty="0"/>
              <a:t>Researcher</a:t>
            </a:r>
          </a:p>
          <a:p>
            <a:r>
              <a:rPr lang="en-GB" dirty="0"/>
              <a:t>Development </a:t>
            </a:r>
          </a:p>
          <a:p>
            <a:r>
              <a:rPr lang="en-GB" dirty="0"/>
              <a:t>Programme </a:t>
            </a:r>
          </a:p>
          <a:p>
            <a:r>
              <a:rPr lang="en-GB" dirty="0"/>
              <a:t>(DRDP)</a:t>
            </a:r>
          </a:p>
        </p:txBody>
      </p:sp>
    </p:spTree>
    <p:extLst>
      <p:ext uri="{BB962C8B-B14F-4D97-AF65-F5344CB8AC3E}">
        <p14:creationId xmlns:p14="http://schemas.microsoft.com/office/powerpoint/2010/main" val="158798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584FD-74D2-7FB4-7AE5-748B85FAD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756" y="4338347"/>
            <a:ext cx="2564296" cy="1530625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dirty="0"/>
              <a:t> </a:t>
            </a:r>
          </a:p>
          <a:p>
            <a:pPr algn="ctr"/>
            <a:r>
              <a:rPr lang="en-GB" dirty="0"/>
              <a:t>Under ‘Actions’ you will be able to book the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81EE8-9001-9CC8-278D-51925E44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928" y="3896961"/>
            <a:ext cx="5452562" cy="2961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0B0E1-B848-5152-E9E0-A9469952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35" y="881109"/>
            <a:ext cx="5430068" cy="2855838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708FDE9-E3BB-D1CF-8FFF-FB7B19E796C4}"/>
              </a:ext>
            </a:extLst>
          </p:cNvPr>
          <p:cNvSpPr txBox="1">
            <a:spLocks/>
          </p:cNvSpPr>
          <p:nvPr/>
        </p:nvSpPr>
        <p:spPr>
          <a:xfrm>
            <a:off x="7245625" y="1388687"/>
            <a:ext cx="2826026" cy="1604195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  <a:p>
            <a:pPr algn="ctr"/>
            <a:r>
              <a:rPr lang="en-GB" dirty="0"/>
              <a:t>Under ‘details’ you will  find a description of the workshop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7E25E-AC79-0391-65F1-AEB698B4A1D3}"/>
              </a:ext>
            </a:extLst>
          </p:cNvPr>
          <p:cNvCxnSpPr>
            <a:cxnSpLocks/>
          </p:cNvCxnSpPr>
          <p:nvPr/>
        </p:nvCxnSpPr>
        <p:spPr>
          <a:xfrm flipH="1">
            <a:off x="4651513" y="2207980"/>
            <a:ext cx="2594112" cy="336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98CF53-2195-DCB2-92C5-511EF17A2AD4}"/>
              </a:ext>
            </a:extLst>
          </p:cNvPr>
          <p:cNvSpPr txBox="1"/>
          <p:nvPr/>
        </p:nvSpPr>
        <p:spPr>
          <a:xfrm>
            <a:off x="706232" y="306387"/>
            <a:ext cx="4322968" cy="461665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Once an activity is selected…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766C90-FD17-8208-59FD-BE4D89CC7F0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690052" y="5103660"/>
            <a:ext cx="2258517" cy="505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7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1FA196-2D22-E409-79DA-2CFC3DE87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8241" y="106680"/>
            <a:ext cx="6202996" cy="17526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en-GB" sz="1800" b="0" dirty="0"/>
          </a:p>
          <a:p>
            <a:pPr algn="ctr"/>
            <a:r>
              <a:rPr lang="en-GB" sz="1800" b="0" dirty="0"/>
              <a:t>Record your attendance using Inkpath</a:t>
            </a:r>
          </a:p>
          <a:p>
            <a:pPr algn="ctr"/>
            <a:r>
              <a:rPr lang="en-GB" sz="1800" b="0" dirty="0"/>
              <a:t>The workshop facilitator will share a QR Code </a:t>
            </a:r>
          </a:p>
          <a:p>
            <a:pPr algn="ctr"/>
            <a:r>
              <a:rPr lang="en-GB" sz="1800" b="0" dirty="0"/>
              <a:t>If you have a question about recording attendance, please contact the Graduate School</a:t>
            </a:r>
          </a:p>
          <a:p>
            <a:pPr algn="ctr"/>
            <a:endParaRPr lang="en-GB" sz="1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556CF-7C87-5732-EC7C-B938E3A8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56" t="5140"/>
          <a:stretch/>
        </p:blipFill>
        <p:spPr>
          <a:xfrm>
            <a:off x="4114799" y="2077278"/>
            <a:ext cx="6950855" cy="436184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39A52B-FF68-BBCE-A8EA-210F395BEC49}"/>
              </a:ext>
            </a:extLst>
          </p:cNvPr>
          <p:cNvCxnSpPr>
            <a:cxnSpLocks/>
          </p:cNvCxnSpPr>
          <p:nvPr/>
        </p:nvCxnSpPr>
        <p:spPr>
          <a:xfrm>
            <a:off x="7361237" y="865238"/>
            <a:ext cx="2160450" cy="11126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1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89A30-EAA4-2CFD-CD2A-B58007BA48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86217"/>
            <a:ext cx="11376025" cy="496888"/>
          </a:xfrm>
        </p:spPr>
        <p:txBody>
          <a:bodyPr/>
          <a:lstStyle/>
          <a:p>
            <a:r>
              <a:rPr lang="en-US" dirty="0">
                <a:cs typeface="Arial"/>
              </a:rPr>
              <a:t>School Induction and Workshop Dates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D7948-02CB-3F01-2BCB-B45A6517E168}"/>
              </a:ext>
            </a:extLst>
          </p:cNvPr>
          <p:cNvSpPr txBox="1"/>
          <p:nvPr/>
        </p:nvSpPr>
        <p:spPr>
          <a:xfrm>
            <a:off x="979681" y="678474"/>
            <a:ext cx="10807700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ea typeface="+mn-lt"/>
                <a:cs typeface="+mn-lt"/>
              </a:rPr>
              <a:t>Starting Out as a Researcher in Media and Communication</a:t>
            </a:r>
            <a:endParaRPr lang="en-US" dirty="0"/>
          </a:p>
          <a:p>
            <a:pPr algn="just"/>
            <a:r>
              <a:rPr lang="en-US" dirty="0"/>
              <a:t>24</a:t>
            </a:r>
            <a:r>
              <a:rPr lang="en-US" baseline="30000" dirty="0"/>
              <a:t>th</a:t>
            </a:r>
            <a:r>
              <a:rPr lang="en-US" dirty="0"/>
              <a:t> September, 12pm-5pm,</a:t>
            </a:r>
            <a:endParaRPr lang="en-US" b="1" dirty="0">
              <a:cs typeface="Arial"/>
            </a:endParaRPr>
          </a:p>
          <a:p>
            <a:r>
              <a:rPr lang="en-US" dirty="0"/>
              <a:t>12pm-5pm,</a:t>
            </a:r>
            <a:r>
              <a:rPr lang="en-US" dirty="0">
                <a:latin typeface="Arial"/>
                <a:ea typeface="Calibri"/>
                <a:cs typeface="Arial"/>
              </a:rPr>
              <a:t> Venue: </a:t>
            </a:r>
            <a:r>
              <a:rPr lang="en-US" dirty="0">
                <a:latin typeface="Arial"/>
                <a:ea typeface="Calibri"/>
                <a:cs typeface="Calibri"/>
              </a:rPr>
              <a:t>J Building, J1.03, in Harrow campus</a:t>
            </a:r>
            <a:endParaRPr lang="en-US">
              <a:latin typeface="Arial"/>
              <a:cs typeface="Arial"/>
            </a:endParaRPr>
          </a:p>
          <a:p>
            <a:pPr algn="just"/>
            <a:endParaRPr lang="en-US"/>
          </a:p>
          <a:p>
            <a:pPr algn="just"/>
            <a:r>
              <a:rPr lang="en-US" b="1" dirty="0">
                <a:ea typeface="+mn-lt"/>
                <a:cs typeface="+mn-lt"/>
              </a:rPr>
              <a:t>Starting Out as a Researcher in STEMM (Computer Science and Engineering</a:t>
            </a:r>
            <a:endParaRPr lang="en-US" dirty="0"/>
          </a:p>
          <a:p>
            <a:pPr algn="just"/>
            <a:r>
              <a:rPr lang="en-US" b="1" i="1" dirty="0">
                <a:ea typeface="+mn-lt"/>
                <a:cs typeface="+mn-lt"/>
              </a:rPr>
              <a:t>and </a:t>
            </a:r>
            <a:r>
              <a:rPr lang="en-US" b="1" dirty="0">
                <a:ea typeface="+mn-lt"/>
                <a:cs typeface="+mn-lt"/>
              </a:rPr>
              <a:t>Life Sciences)</a:t>
            </a:r>
            <a:endParaRPr lang="en-US" dirty="0"/>
          </a:p>
          <a:p>
            <a:r>
              <a:rPr lang="en-US" dirty="0"/>
              <a:t>Day 1, 25</a:t>
            </a:r>
            <a:r>
              <a:rPr lang="en-US" baseline="30000" dirty="0"/>
              <a:t>th</a:t>
            </a:r>
            <a:r>
              <a:rPr lang="en-US" dirty="0"/>
              <a:t> September, 2pm-5pm, Room C2.05, 115 New Cavendish St</a:t>
            </a:r>
            <a:endParaRPr lang="en-US" dirty="0">
              <a:cs typeface="Arial"/>
            </a:endParaRPr>
          </a:p>
          <a:p>
            <a:r>
              <a:rPr lang="en-US" dirty="0"/>
              <a:t>Day 2 26</a:t>
            </a:r>
            <a:r>
              <a:rPr lang="en-US" baseline="30000" dirty="0"/>
              <a:t>th</a:t>
            </a:r>
            <a:r>
              <a:rPr lang="en-US" dirty="0"/>
              <a:t> September, 2pm-5pm, Room CLG.06, 115 New Cavendish St</a:t>
            </a:r>
            <a:endParaRPr lang="en-US" dirty="0">
              <a:cs typeface="Arial"/>
            </a:endParaRPr>
          </a:p>
          <a:p>
            <a:pPr algn="just"/>
            <a:endParaRPr lang="en-US">
              <a:cs typeface="Arial"/>
            </a:endParaRPr>
          </a:p>
          <a:p>
            <a:pPr algn="just"/>
            <a:r>
              <a:rPr lang="en-US" b="1" dirty="0">
                <a:ea typeface="+mn-lt"/>
                <a:cs typeface="+mn-lt"/>
              </a:rPr>
              <a:t>Starting Out as a Researcher in SHAPE (Humanities, Social Sciences, Law </a:t>
            </a:r>
            <a:r>
              <a:rPr lang="en-US" b="1" i="1" dirty="0">
                <a:ea typeface="+mn-lt"/>
                <a:cs typeface="+mn-lt"/>
              </a:rPr>
              <a:t>and</a:t>
            </a:r>
            <a:endParaRPr lang="en-US" dirty="0"/>
          </a:p>
          <a:p>
            <a:pPr algn="just"/>
            <a:r>
              <a:rPr lang="en-US" b="1" dirty="0">
                <a:ea typeface="+mn-lt"/>
                <a:cs typeface="+mn-lt"/>
              </a:rPr>
              <a:t>Architecture and Cities)</a:t>
            </a:r>
            <a:endParaRPr lang="en-US" dirty="0"/>
          </a:p>
          <a:p>
            <a:r>
              <a:rPr lang="en-US" dirty="0"/>
              <a:t>Day 1: 25</a:t>
            </a:r>
            <a:r>
              <a:rPr lang="en-US" baseline="30000" dirty="0"/>
              <a:t>th</a:t>
            </a:r>
            <a:r>
              <a:rPr lang="en-US" dirty="0"/>
              <a:t> September, 10am-2pm, Room 4.33, Little Titchfield Street</a:t>
            </a:r>
            <a:endParaRPr lang="en-US" dirty="0">
              <a:cs typeface="Arial"/>
            </a:endParaRPr>
          </a:p>
          <a:p>
            <a:r>
              <a:rPr lang="en-US" dirty="0"/>
              <a:t>Day 2: 26</a:t>
            </a:r>
            <a:r>
              <a:rPr lang="en-US" baseline="30000" dirty="0"/>
              <a:t>th</a:t>
            </a:r>
            <a:r>
              <a:rPr lang="en-US" dirty="0"/>
              <a:t> September, 1pm – 4pm, Room 4.33, Little Titchfield Street</a:t>
            </a:r>
            <a:endParaRPr lang="en-US" dirty="0">
              <a:cs typeface="Arial"/>
            </a:endParaRPr>
          </a:p>
          <a:p>
            <a:pPr algn="just"/>
            <a:endParaRPr lang="en-US">
              <a:cs typeface="Arial"/>
            </a:endParaRPr>
          </a:p>
          <a:p>
            <a:r>
              <a:rPr lang="en-US" b="1" dirty="0">
                <a:cs typeface="Arial"/>
              </a:rPr>
              <a:t>Starting Out as a Researcher in Business</a:t>
            </a:r>
          </a:p>
          <a:p>
            <a:r>
              <a:rPr lang="en-US" dirty="0">
                <a:cs typeface="Arial"/>
              </a:rPr>
              <a:t>24th September, </a:t>
            </a:r>
            <a:r>
              <a:rPr lang="en-US" dirty="0">
                <a:ea typeface="+mn-lt"/>
                <a:cs typeface="+mn-lt"/>
              </a:rPr>
              <a:t>1pm-5pm, Room M206,  Marylebone Campus</a:t>
            </a:r>
          </a:p>
          <a:p>
            <a:endParaRPr lang="en-US" dirty="0">
              <a:cs typeface="Arial"/>
            </a:endParaRPr>
          </a:p>
          <a:p>
            <a:r>
              <a:rPr lang="en-US" b="1" dirty="0">
                <a:cs typeface="Arial"/>
              </a:rPr>
              <a:t>Starting Out as Researcher in Arts</a:t>
            </a:r>
          </a:p>
          <a:p>
            <a:pPr algn="just"/>
            <a:r>
              <a:rPr lang="en-US" dirty="0">
                <a:cs typeface="Arial"/>
              </a:rPr>
              <a:t>2nd October TBC</a:t>
            </a:r>
          </a:p>
          <a:p>
            <a:pPr algn="just"/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549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2FF204-542F-BE78-048B-04581CA2A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4B9463-62A1-C502-D531-B5032CC69B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“</a:t>
            </a:r>
            <a:r>
              <a:rPr lang="en-GB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suite of tailor-made workshops, specialist skills sessions, and personal development planning activities to help you excel in your doctoral studies and advance your future career”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9771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31F69-0867-7B24-153C-1E5CD88265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GB" sz="3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EB764C-0895-46F5-B66B-96339B89DD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120" y="4890452"/>
            <a:ext cx="3959224" cy="563603"/>
          </a:xfrm>
        </p:spPr>
        <p:txBody>
          <a:bodyPr/>
          <a:lstStyle/>
          <a:p>
            <a:r>
              <a:rPr lang="en-GB" kern="100" dirty="0">
                <a:cs typeface="Times New Roman" panose="02020603050405020304" pitchFamily="18" charset="0"/>
              </a:rPr>
              <a:t>What skills and attributes might a doctoral researcher need to develop?</a:t>
            </a:r>
            <a:endParaRPr lang="en-GB" dirty="0"/>
          </a:p>
          <a:p>
            <a:endParaRPr lang="en-GB" dirty="0"/>
          </a:p>
        </p:txBody>
      </p:sp>
      <p:pic>
        <p:nvPicPr>
          <p:cNvPr id="12" name="Picture Placeholder 11" descr="Colourful Paper Stripes  Yellow Orange Color">
            <a:extLst>
              <a:ext uri="{FF2B5EF4-FFF2-40B4-BE49-F238E27FC236}">
                <a16:creationId xmlns:a16="http://schemas.microsoft.com/office/drawing/2014/main" id="{3536B13D-4454-A0A2-4F98-D32D8D256A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4829" r="14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695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19C546-4127-4912-CE76-8A8403609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9" y="943292"/>
            <a:ext cx="3959224" cy="563603"/>
          </a:xfrm>
        </p:spPr>
        <p:txBody>
          <a:bodyPr/>
          <a:lstStyle/>
          <a:p>
            <a:r>
              <a:rPr lang="en-GB" dirty="0"/>
              <a:t>Researcher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058AD7-1D13-D5EE-F992-235EE732A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Our programme is based on the Vitae Researcher Development Framework (</a:t>
            </a:r>
            <a:r>
              <a:rPr lang="en-GB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Vitae RDF</a:t>
            </a:r>
            <a:r>
              <a:rPr lang="en-GB" sz="22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i="0" dirty="0">
                <a:effectLst/>
              </a:rPr>
              <a:t>Helping you explore and develop the wide range of skills, qualities and attributes of successful researchers</a:t>
            </a:r>
            <a:endParaRPr lang="en-GB" sz="22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2B9CE2A-74E3-93FE-EF6D-242C04C7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0273" r="20273"/>
          <a:stretch>
            <a:fillRect/>
          </a:stretch>
        </p:blipFill>
        <p:spPr>
          <a:xfrm>
            <a:off x="5788864" y="836612"/>
            <a:ext cx="5736066" cy="5427027"/>
          </a:xfrm>
        </p:spPr>
      </p:pic>
    </p:spTree>
    <p:extLst>
      <p:ext uri="{BB962C8B-B14F-4D97-AF65-F5344CB8AC3E}">
        <p14:creationId xmlns:p14="http://schemas.microsoft.com/office/powerpoint/2010/main" val="339413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F18F84-12F9-13D3-7F3E-70F4D5117E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DRDP Webpage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15FD80-AD71-831B-7AA5-00FA6BDFEF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Inkpath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BF1E00-E3CD-7D42-1D17-AEF41A8BAD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54D634-9789-2B60-6694-1316963ECE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Where to find information about the DRDP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7290E1-17B5-F36E-A8E4-9576FF574D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Provides overview of the DRDP and information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DRDP workshops, events and writing retreat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Professor Geoffrey Petts Memorial Fund and GER Scholarship Fund application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Resources for your first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https://blog.westminster.ac.uk/doctoralresearcherdevelopmentprogramme/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B6666A-017B-AFB1-33DF-9A4DCA3C2B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is the platform used to book all DRDP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https://webapp.inkpath.co.uk/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44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Inkpath – Your platform for the DRDP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07987" y="2239693"/>
            <a:ext cx="4524959" cy="4030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Book DRDP training and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goals and track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a portfolio of your development activities </a:t>
            </a:r>
          </a:p>
          <a:p>
            <a:pPr lvl="1"/>
            <a:r>
              <a:rPr lang="en-US" dirty="0"/>
              <a:t>(you can add conferences, external training, curated exhibitions, and more)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Download from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mobile app stores (Android &amp; iOS) or visit </a:t>
            </a:r>
            <a:r>
              <a:rPr lang="en-GB" sz="24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https://webapp.inkpath.co.uk/</a:t>
            </a: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Inkpath – Powering innovation in professional development">
            <a:extLst>
              <a:ext uri="{FF2B5EF4-FFF2-40B4-BE49-F238E27FC236}">
                <a16:creationId xmlns:a16="http://schemas.microsoft.com/office/drawing/2014/main" id="{6110484B-3ECE-CB98-5E23-D134D5FA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86" y="1636694"/>
            <a:ext cx="45148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CAD025-965A-3203-DB4B-2D4198707CC5}"/>
              </a:ext>
            </a:extLst>
          </p:cNvPr>
          <p:cNvSpPr txBox="1"/>
          <p:nvPr/>
        </p:nvSpPr>
        <p:spPr>
          <a:xfrm>
            <a:off x="9071811" y="5851016"/>
            <a:ext cx="1106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Inkpath, 2024</a:t>
            </a:r>
          </a:p>
        </p:txBody>
      </p:sp>
    </p:spTree>
    <p:extLst>
      <p:ext uri="{BB962C8B-B14F-4D97-AF65-F5344CB8AC3E}">
        <p14:creationId xmlns:p14="http://schemas.microsoft.com/office/powerpoint/2010/main" val="177809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2A3F5E-56C3-EEBB-BBBD-15A956237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https://webapp.inkpath.co.uk/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5121B-1B4F-3B49-C567-B036DB3A9F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Inkpath log-in – </a:t>
            </a:r>
            <a:r>
              <a:rPr lang="en-GB" sz="2400" dirty="0"/>
              <a:t>Select University of Westminster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4F25E-0785-491C-F530-14C9EC40B7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6B4B3-CB94-123D-F9FD-536EBD4C6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760" y="1617562"/>
            <a:ext cx="8217534" cy="49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0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7014F-459B-5448-66C7-FBC6B6F77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94E3E-81F2-59E2-5557-F049C367B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96" y="1324701"/>
            <a:ext cx="9885563" cy="4678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1E805E-34C0-715B-7721-E3512F494B51}"/>
              </a:ext>
            </a:extLst>
          </p:cNvPr>
          <p:cNvSpPr txBox="1"/>
          <p:nvPr/>
        </p:nvSpPr>
        <p:spPr>
          <a:xfrm>
            <a:off x="1192696" y="485223"/>
            <a:ext cx="3399182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Click on ‘Find’ to start browsing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175FB-4CFA-1255-4F6F-DD6A83574602}"/>
              </a:ext>
            </a:extLst>
          </p:cNvPr>
          <p:cNvSpPr txBox="1"/>
          <p:nvPr/>
        </p:nvSpPr>
        <p:spPr>
          <a:xfrm>
            <a:off x="5072270" y="333375"/>
            <a:ext cx="3399182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Click on ‘Create’ to add an external activity to your portfolio (e.g. conference, exhibition)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2B337C-897D-DFC4-EE60-36D5B88DBB4A}"/>
              </a:ext>
            </a:extLst>
          </p:cNvPr>
          <p:cNvCxnSpPr>
            <a:cxnSpLocks/>
          </p:cNvCxnSpPr>
          <p:nvPr/>
        </p:nvCxnSpPr>
        <p:spPr>
          <a:xfrm>
            <a:off x="2405270" y="854555"/>
            <a:ext cx="702607" cy="10521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D05938-93CB-1781-4033-610BE0906A1F}"/>
              </a:ext>
            </a:extLst>
          </p:cNvPr>
          <p:cNvCxnSpPr>
            <a:cxnSpLocks/>
          </p:cNvCxnSpPr>
          <p:nvPr/>
        </p:nvCxnSpPr>
        <p:spPr>
          <a:xfrm>
            <a:off x="6096000" y="1232130"/>
            <a:ext cx="0" cy="6490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4728F22-E8F2-C617-7CA0-8224198AB664}"/>
              </a:ext>
            </a:extLst>
          </p:cNvPr>
          <p:cNvSpPr txBox="1"/>
          <p:nvPr/>
        </p:nvSpPr>
        <p:spPr>
          <a:xfrm>
            <a:off x="8927627" y="306160"/>
            <a:ext cx="2655325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Click on ‘Export’ to download a copy of your activities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133C5D-9E71-A032-1B17-30E8038ED497}"/>
              </a:ext>
            </a:extLst>
          </p:cNvPr>
          <p:cNvCxnSpPr>
            <a:cxnSpLocks/>
          </p:cNvCxnSpPr>
          <p:nvPr/>
        </p:nvCxnSpPr>
        <p:spPr>
          <a:xfrm flipH="1">
            <a:off x="9570356" y="1250272"/>
            <a:ext cx="589643" cy="1011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61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065A88-D472-5D81-3780-F50570268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" r="17884"/>
          <a:stretch/>
        </p:blipFill>
        <p:spPr>
          <a:xfrm>
            <a:off x="2361559" y="1013791"/>
            <a:ext cx="8448149" cy="5085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8F0573-7A9D-1118-BB4E-B815F6DBC294}"/>
              </a:ext>
            </a:extLst>
          </p:cNvPr>
          <p:cNvSpPr txBox="1"/>
          <p:nvPr/>
        </p:nvSpPr>
        <p:spPr>
          <a:xfrm>
            <a:off x="457683" y="2721688"/>
            <a:ext cx="1609656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Click on an activity to find out more details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AE0B0-BBB4-8EA4-C69A-69ECACD7C6EA}"/>
              </a:ext>
            </a:extLst>
          </p:cNvPr>
          <p:cNvSpPr txBox="1"/>
          <p:nvPr/>
        </p:nvSpPr>
        <p:spPr>
          <a:xfrm>
            <a:off x="5903843" y="238539"/>
            <a:ext cx="3925957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You can search or use the filter to select the skills you are interested 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E4335D-13D9-F37B-D6B1-56872D1D02DB}"/>
              </a:ext>
            </a:extLst>
          </p:cNvPr>
          <p:cNvCxnSpPr>
            <a:cxnSpLocks/>
          </p:cNvCxnSpPr>
          <p:nvPr/>
        </p:nvCxnSpPr>
        <p:spPr>
          <a:xfrm>
            <a:off x="6818243" y="884870"/>
            <a:ext cx="0" cy="8644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74311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9E2F09-5A16-1A4E-96F2-67C1717D8814}" vid="{C67FBE18-A415-044F-BD7C-DEC3155B0D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o1b54e17f42241ec9f9ce6cfc8d10dc8 xmlns="8afd83c1-34ef-4475-95ec-b1400d36b782">
      <Terms xmlns="http://schemas.microsoft.com/office/infopath/2007/PartnerControls"/>
    </o1b54e17f42241ec9f9ce6cfc8d10dc8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8924654f-743d-4618-a7a6-903c1e33a7a9">UHN4FTDYAUKF-997383222-14533</_dlc_DocId>
    <_dlc_DocIdUrl xmlns="8924654f-743d-4618-a7a6-903c1e33a7a9">
      <Url>https://universityofwestminster.sharepoint.com/sites/00385/_layouts/15/DocIdRedir.aspx?ID=UHN4FTDYAUKF-997383222-14533</Url>
      <Description>UHN4FTDYAUKF-997383222-14533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4DD9A127C2383C4BB8CCC2D0A6F7DE9B" ma:contentTypeVersion="4" ma:contentTypeDescription="Create a new document." ma:contentTypeScope="" ma:versionID="55c679adea25c70e855bae1cc790e4a4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8924654f-743d-4618-a7a6-903c1e33a7a9" targetNamespace="http://schemas.microsoft.com/office/2006/metadata/properties" ma:root="true" ma:fieldsID="19bab5c3b9ce3afe6e885170b322d673" ns2:_="" ns3:_="" ns4:_="">
    <xsd:import namespace="8afd83c1-34ef-4475-95ec-b1400d36b782"/>
    <xsd:import namespace="d9b316c9-70e1-43b4-89a2-fa0aab0c61d7"/>
    <xsd:import namespace="8924654f-743d-4618-a7a6-903c1e33a7a9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2:o1b54e17f42241ec9f9ce6cfc8d10dc8" minOccurs="0"/>
                <xsd:element ref="ns3:b61f0c131a914996ab71f79092e6263a" minOccurs="0"/>
                <xsd:element ref="ns2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Label" ma:index="18" nillable="true" ma:displayName="Taxonomy Catch All Column1" ma:hidden="true" ma:list="{39d20139-b940-4cdd-8fa0-b99f9389ff66}" ma:internalName="TaxCatchAllLabel" ma:readOnly="true" ma:showField="CatchAllDataLabel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1b54e17f42241ec9f9ce6cfc8d10dc8" ma:index="21" nillable="true" ma:taxonomy="true" ma:internalName="o1b54e17f42241ec9f9ce6cfc8d10dc8" ma:taxonomyFieldName="Published_x0020_By" ma:displayName="Published By" ma:readOnly="false" ma:default="" ma:fieldId="{81b54e17-f422-41ec-9f9c-e6cfc8d10dc8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39d20139-b940-4cdd-8fa0-b99f9389ff66}" ma:internalName="TaxCatchAll" ma:showField="CatchAllData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3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4654f-743d-4618-a7a6-903c1e33a7a9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Props1.xml><?xml version="1.0" encoding="utf-8"?>
<ds:datastoreItem xmlns:ds="http://schemas.openxmlformats.org/officeDocument/2006/customXml" ds:itemID="{D449F912-7B63-4EC2-A56C-A60A85D2498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3A8ED1E-9A98-48EA-8B25-6C359AFFF6C3}">
  <ds:schemaRefs>
    <ds:schemaRef ds:uri="http://schemas.microsoft.com/office/2006/metadata/properties"/>
    <ds:schemaRef ds:uri="http://schemas.microsoft.com/office/infopath/2007/PartnerControls"/>
    <ds:schemaRef ds:uri="b83e88fb-0e73-42f7-a591-7d7cebdfe15d"/>
    <ds:schemaRef ds:uri="d9b316c9-70e1-43b4-89a2-fa0aab0c61d7"/>
    <ds:schemaRef ds:uri="8afd83c1-34ef-4475-95ec-b1400d36b782"/>
    <ds:schemaRef ds:uri="25d01f63-d006-4664-b324-1a54ef733cf3"/>
    <ds:schemaRef ds:uri="8924654f-743d-4618-a7a6-903c1e33a7a9"/>
  </ds:schemaRefs>
</ds:datastoreItem>
</file>

<file path=customXml/itemProps3.xml><?xml version="1.0" encoding="utf-8"?>
<ds:datastoreItem xmlns:ds="http://schemas.openxmlformats.org/officeDocument/2006/customXml" ds:itemID="{501EBB84-8AB5-4A86-9CC6-00736FB57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8924654f-743d-4618-a7a6-903c1e33a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2AA9C24-876E-4510-ABC3-AAADE7548D2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5767B0C-FDDD-47E9-AFD1-9438519F486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of Westminster_PowerPoint Presentation_Teal_20.10.01</Template>
  <TotalTime>603</TotalTime>
  <Words>514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Times New Roman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Westminster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Nicola Allett</dc:creator>
  <cp:keywords/>
  <dc:description/>
  <cp:lastModifiedBy>Lesley McDonagh</cp:lastModifiedBy>
  <cp:revision>89</cp:revision>
  <dcterms:created xsi:type="dcterms:W3CDTF">2024-09-05T08:53:37Z</dcterms:created>
  <dcterms:modified xsi:type="dcterms:W3CDTF">2024-09-20T15:43:11Z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0x0101000872A23329C4AC42A42DC877B8C5549E004DD9A127C2383C4BB8CCC2D0A6F7DE9B</vt:lpwstr>
  </property>
  <property fmtid="{D5CDD505-2E9C-101B-9397-08002B2CF9AE}" pid="3" name="Order">
    <vt:r8>179600</vt:r8>
  </property>
  <property fmtid="{D5CDD505-2E9C-101B-9397-08002B2CF9AE}" pid="4" name="ComplianceAssetId">
    <vt:lpwstr/>
  </property>
  <property fmtid="{D5CDD505-2E9C-101B-9397-08002B2CF9AE}" pid="5" name="_dlc_DocIdItemGuid">
    <vt:lpwstr>465687ae-0b61-4f1c-9251-5a34fdb1079c</vt:lpwstr>
  </property>
  <property fmtid="{D5CDD505-2E9C-101B-9397-08002B2CF9AE}" pid="6" name="TaxKeyword">
    <vt:lpwstr/>
  </property>
  <property fmtid="{D5CDD505-2E9C-101B-9397-08002B2CF9AE}" pid="7" name="Published By">
    <vt:lpwstr/>
  </property>
  <property fmtid="{D5CDD505-2E9C-101B-9397-08002B2CF9AE}" pid="8" name="Year">
    <vt:lpwstr/>
  </property>
  <property fmtid="{D5CDD505-2E9C-101B-9397-08002B2CF9AE}" pid="9" name="DocumentStatus">
    <vt:lpwstr/>
  </property>
  <property fmtid="{D5CDD505-2E9C-101B-9397-08002B2CF9AE}" pid="10" name="DocumentType">
    <vt:lpwstr/>
  </property>
  <property fmtid="{D5CDD505-2E9C-101B-9397-08002B2CF9AE}" pid="11" name="UniversityLocation">
    <vt:lpwstr/>
  </property>
  <property fmtid="{D5CDD505-2E9C-101B-9397-08002B2CF9AE}" pid="12" name="UoWAudience">
    <vt:lpwstr/>
  </property>
  <property fmtid="{D5CDD505-2E9C-101B-9397-08002B2CF9AE}" pid="13" name="lcf76f155ced4ddcb4097134ff3c332f">
    <vt:lpwstr/>
  </property>
  <property fmtid="{D5CDD505-2E9C-101B-9397-08002B2CF9AE}" pid="14" name="MediaServiceImageTags">
    <vt:lpwstr/>
  </property>
</Properties>
</file>