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5"/>
  </p:notesMasterIdLst>
  <p:sldIdLst>
    <p:sldId id="395" r:id="rId7"/>
    <p:sldId id="400" r:id="rId8"/>
    <p:sldId id="401" r:id="rId9"/>
    <p:sldId id="405" r:id="rId10"/>
    <p:sldId id="406" r:id="rId11"/>
    <p:sldId id="403" r:id="rId12"/>
    <p:sldId id="404" r:id="rId13"/>
    <p:sldId id="4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Cleary" initials="J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3D"/>
    <a:srgbClr val="108480"/>
    <a:srgbClr val="FFEF80"/>
    <a:srgbClr val="FFDF00"/>
    <a:srgbClr val="FFF9CC"/>
    <a:srgbClr val="FFFCE6"/>
    <a:srgbClr val="FFF5B3"/>
    <a:srgbClr val="AD9A12"/>
    <a:srgbClr val="000000"/>
    <a:srgbClr val="E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B489B988-068F-7849-8A3E-376CE656BB0B}" type="datetimeFigureOut">
              <a:rPr lang="en-US" smtClean="0"/>
              <a:pPr/>
              <a:t>9/20/24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AB90874-EC46-F049-B233-539E181A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1" y="2593016"/>
            <a:ext cx="7163678" cy="1702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White)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9063" y="0"/>
            <a:ext cx="12072937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8A1C2-1F94-0F48-9D0C-42497A1703E5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5688013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04644" y="1991215"/>
            <a:ext cx="5379369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991218"/>
            <a:ext cx="568801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400675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2929904"/>
            <a:ext cx="5688013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2929904"/>
            <a:ext cx="5400675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6" y="4140997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4140997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7987" y="2929904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383338" y="2929904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7" y="5079683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83338" y="5079683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321114" y="1991218"/>
            <a:ext cx="2636644" cy="3984096"/>
          </a:xfrm>
          <a:solidFill>
            <a:srgbClr val="108480"/>
          </a:solidFill>
          <a:ln>
            <a:noFill/>
          </a:ln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34242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147369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626427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1272"/>
            <a:ext cx="626427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991215"/>
            <a:ext cx="4822825" cy="4030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3374"/>
            <a:ext cx="11376025" cy="497897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6" y="1921144"/>
            <a:ext cx="11376027" cy="28892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477327"/>
            <a:ext cx="11376027" cy="45194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942999"/>
            <a:ext cx="11376025" cy="49688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120729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43AF2-C66B-FD4D-A358-8E85BAD0674B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59769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3" y="0"/>
            <a:ext cx="5976936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2" y="3429000"/>
            <a:ext cx="5976938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4" y="0"/>
            <a:ext cx="5976935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3" y="3429000"/>
            <a:ext cx="5976937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5999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1" y="0"/>
            <a:ext cx="1207293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333376"/>
            <a:ext cx="6264275" cy="1366838"/>
          </a:xfrm>
          <a:solidFill>
            <a:srgbClr val="108480"/>
          </a:solidFill>
        </p:spPr>
        <p:txBody>
          <a:bodyPr lIns="144000" tIns="144000" rIns="144000" bIns="144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2" y="0"/>
            <a:ext cx="4943478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334383"/>
            <a:ext cx="3959224" cy="502229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836612"/>
            <a:ext cx="3959224" cy="56360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991215"/>
            <a:ext cx="395922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43475" y="0"/>
            <a:ext cx="7248525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1089026"/>
            <a:ext cx="12192003" cy="5768974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5688013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376363"/>
            <a:ext cx="4822825" cy="4645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11376026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7" y="1089025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33376"/>
            <a:ext cx="3959224" cy="50323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 GOES HERE, ADJUST FONT SIZE TO FIT THE SPACE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5064" y="333375"/>
            <a:ext cx="6838949" cy="50323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Brief introduction to slide goes here.</a:t>
            </a:r>
            <a:br>
              <a:rPr lang="en-US" dirty="0"/>
            </a:br>
            <a:r>
              <a:rPr lang="en-US" dirty="0"/>
              <a:t>Use two sentences in this space.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>
            <a:off x="4656138" y="333375"/>
            <a:ext cx="0" cy="503238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CONTACT US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648432"/>
            <a:ext cx="11376027" cy="5364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292599"/>
            <a:ext cx="11376026" cy="3558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302521"/>
            <a:ext cx="11376026" cy="5588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ocial Media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584200"/>
            <a:ext cx="11376026" cy="93547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192752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uniwestminster</a:t>
            </a:r>
            <a:endParaRPr lang="en-US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443777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uniofwestminster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2752" y="1715834"/>
            <a:ext cx="383482" cy="31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9903" y="1712348"/>
            <a:ext cx="320731" cy="32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8" y="1708862"/>
            <a:ext cx="327703" cy="327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924" y="1708862"/>
            <a:ext cx="460179" cy="327703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19AB-B40B-E490-9DCD-02AE2BE2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F787-3293-D550-D664-34B19F7C6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C53A-C5FD-2468-C27A-10DC0BB6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D6B-3E40-ED44-B527-25A0355A8C0E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DA41-57B7-C190-487B-AFAC5C81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55880-A545-98C9-DE31-6B9B8483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D12E-6145-044A-A9E3-BBE1FFEF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81418"/>
            <a:ext cx="11376027" cy="54758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417588"/>
            <a:ext cx="11376026" cy="46383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26644"/>
            <a:ext cx="3959225" cy="17023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333376"/>
            <a:ext cx="3959226" cy="139326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389" b="18059"/>
          <a:stretch/>
        </p:blipFill>
        <p:spPr>
          <a:xfrm>
            <a:off x="4367213" y="1654930"/>
            <a:ext cx="7824786" cy="5203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71712" y="584201"/>
            <a:ext cx="7648575" cy="5689598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44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“ADD A QUOTE HERE FOR IMPACT.”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1084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 with Photo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43475" y="0"/>
            <a:ext cx="7248525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6A34-81CE-4546-B905-274F9EF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991215"/>
            <a:ext cx="11376024" cy="4533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81" r:id="rId3"/>
    <p:sldLayoutId id="2147483682" r:id="rId4"/>
    <p:sldLayoutId id="2147483683" r:id="rId5"/>
    <p:sldLayoutId id="2147483654" r:id="rId6"/>
    <p:sldLayoutId id="2147483665" r:id="rId7"/>
    <p:sldLayoutId id="2147483686" r:id="rId8"/>
    <p:sldLayoutId id="2147483679" r:id="rId9"/>
    <p:sldLayoutId id="2147483680" r:id="rId10"/>
    <p:sldLayoutId id="2147483657" r:id="rId11"/>
    <p:sldLayoutId id="2147483658" r:id="rId12"/>
    <p:sldLayoutId id="2147483667" r:id="rId13"/>
    <p:sldLayoutId id="2147483659" r:id="rId14"/>
    <p:sldLayoutId id="2147483660" r:id="rId15"/>
    <p:sldLayoutId id="2147483669" r:id="rId16"/>
    <p:sldLayoutId id="2147483687" r:id="rId17"/>
    <p:sldLayoutId id="2147483661" r:id="rId18"/>
    <p:sldLayoutId id="2147483662" r:id="rId19"/>
    <p:sldLayoutId id="2147483656" r:id="rId20"/>
    <p:sldLayoutId id="2147483677" r:id="rId21"/>
    <p:sldLayoutId id="2147483676" r:id="rId22"/>
    <p:sldLayoutId id="2147483666" r:id="rId23"/>
    <p:sldLayoutId id="2147483678" r:id="rId24"/>
    <p:sldLayoutId id="2147483675" r:id="rId25"/>
    <p:sldLayoutId id="2147483674" r:id="rId26"/>
    <p:sldLayoutId id="2147483684" r:id="rId27"/>
    <p:sldLayoutId id="2147483685" r:id="rId28"/>
    <p:sldLayoutId id="2147483663" r:id="rId29"/>
    <p:sldLayoutId id="2147483673" r:id="rId30"/>
    <p:sldLayoutId id="2147483672" r:id="rId31"/>
    <p:sldLayoutId id="2147483671" r:id="rId32"/>
    <p:sldLayoutId id="214748368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75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760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pos="3659" userDrawn="1">
          <p15:clr>
            <a:srgbClr val="F26B43"/>
          </p15:clr>
        </p15:guide>
        <p15:guide id="12" pos="4021" userDrawn="1">
          <p15:clr>
            <a:srgbClr val="F26B43"/>
          </p15:clr>
        </p15:guide>
        <p15:guide id="13" pos="4203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orient="horz" pos="1071" userDrawn="1">
          <p15:clr>
            <a:srgbClr val="F26B43"/>
          </p15:clr>
        </p15:guide>
        <p15:guide id="18" orient="horz" pos="527" userDrawn="1">
          <p15:clr>
            <a:srgbClr val="F26B43"/>
          </p15:clr>
        </p15:guide>
        <p15:guide id="19" orient="horz" pos="867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686" userDrawn="1">
          <p15:clr>
            <a:srgbClr val="F26B43"/>
          </p15:clr>
        </p15:guide>
        <p15:guide id="22" pos="2933" userDrawn="1">
          <p15:clr>
            <a:srgbClr val="F26B43"/>
          </p15:clr>
        </p15:guide>
        <p15:guide id="23" pos="2751" userDrawn="1">
          <p15:clr>
            <a:srgbClr val="F26B43"/>
          </p15:clr>
        </p15:guide>
        <p15:guide id="24" pos="3114" userDrawn="1">
          <p15:clr>
            <a:srgbClr val="F26B43"/>
          </p15:clr>
        </p15:guide>
        <p15:guide id="25" orient="horz" pos="2523" userDrawn="1">
          <p15:clr>
            <a:srgbClr val="F26B43"/>
          </p15:clr>
        </p15:guide>
        <p15:guide id="2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4737/w13z5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4737/wwq22" TargetMode="Externa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rea.12703" TargetMode="External"/><Relationship Id="rId2" Type="http://schemas.openxmlformats.org/officeDocument/2006/relationships/hyperlink" Target="https://doi.org/10.1080/14703297.2020.1871396" TargetMode="Externa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742949" y="974690"/>
            <a:ext cx="4311371" cy="2077120"/>
          </a:xfrm>
        </p:spPr>
        <p:txBody>
          <a:bodyPr/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PhD by Published Work –</a:t>
            </a:r>
          </a:p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Induction 2024</a:t>
            </a:r>
          </a:p>
          <a:p>
            <a:pPr algn="ctr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7987" y="240030"/>
            <a:ext cx="5066983" cy="1749504"/>
          </a:xfrm>
        </p:spPr>
        <p:txBody>
          <a:bodyPr/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Dr Margherita Sprio</a:t>
            </a:r>
          </a:p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Head of the Graduate School</a:t>
            </a:r>
          </a:p>
          <a:p>
            <a:pPr algn="ctr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8CDA-E5ED-8C47-83D4-C1A17827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29257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Know the ‘Rules of the Game’ 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PhD by Published Work at Westminster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7F00-1961-3D05-DCC3-1484B954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783644"/>
            <a:ext cx="11022753" cy="4752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minimum 1-year, maximum 2-year enrolment as P/T candidate</a:t>
            </a: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 coherent body of work which constitutes an original contribution to knowledge</a:t>
            </a:r>
          </a:p>
          <a:p>
            <a:pPr>
              <a:buFont typeface="Wingdings" pitchFamily="2" charset="2"/>
              <a:buChar char="ü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same quality, rigour and volume required of a normal PhD in your field</a:t>
            </a:r>
          </a:p>
          <a:p>
            <a:pPr>
              <a:buFont typeface="Wingdings" pitchFamily="2" charset="2"/>
              <a:buChar char="ü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</a:t>
            </a:r>
            <a:r>
              <a:rPr lang="en-GB" sz="20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ccompanied by an abstract and 15 000-word commentary that:</a:t>
            </a:r>
          </a:p>
          <a:p>
            <a:pPr marL="0" indent="0">
              <a:buNone/>
            </a:pPr>
            <a:endParaRPr lang="en-GB" sz="20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describes the aims of the research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incorporates an analytical discussion of the main results and conclusions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puts the total work submitted in context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demonstrates the original contribution to knowledge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shows evidence of appropriate research skills, and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continuous professional development and training </a:t>
            </a:r>
          </a:p>
          <a:p>
            <a:pPr marL="914400" lvl="2" indent="0">
              <a:buNone/>
            </a:pPr>
            <a:endParaRPr lang="en-GB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2" indent="0">
              <a:buNone/>
            </a:pPr>
            <a:endParaRPr lang="en-GB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2" indent="0">
              <a:buNone/>
            </a:pPr>
            <a:endParaRPr lang="en-GB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87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5F6E-6203-C8BF-CDB3-5804663C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97613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i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Occupational Burnout Among Omani Physicians Across Different Stages of Their Career</a:t>
            </a:r>
            <a:br>
              <a:rPr lang="en-GB" sz="27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2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Mohammed Al Alawi (2022) </a:t>
            </a:r>
            <a:r>
              <a:rPr lang="en-GB" sz="2700" dirty="0">
                <a:solidFill>
                  <a:srgbClr val="33312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https://doi.org/10.34737/w13z5</a:t>
            </a:r>
            <a:r>
              <a:rPr lang="en-GB" sz="2700" dirty="0">
                <a:solidFill>
                  <a:srgbClr val="33312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GB" sz="2200" dirty="0">
                <a:solidFill>
                  <a:srgbClr val="33312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200" dirty="0">
                <a:solidFill>
                  <a:srgbClr val="33312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1200" b="0" i="0" dirty="0">
                <a:solidFill>
                  <a:srgbClr val="33312D"/>
                </a:solidFill>
                <a:effectLst/>
                <a:latin typeface="KarlaRegular"/>
              </a:rPr>
            </a:br>
            <a:br>
              <a:rPr lang="en-GB" sz="1200" b="0" i="0" dirty="0">
                <a:solidFill>
                  <a:srgbClr val="33312D"/>
                </a:solidFill>
                <a:effectLst/>
                <a:latin typeface="KarlaRegular"/>
              </a:rPr>
            </a:br>
            <a:r>
              <a:rPr lang="en-GB" sz="2400" b="1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4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C3FE-CCAD-1CE8-E6BA-00E35305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991215"/>
            <a:ext cx="11376024" cy="46692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Discipline / Field: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 Sciences / Occupational Psychology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Area: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Stress, health and wellbeing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 Published Articles: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All quantitative research – submitted with the commentary (pdf copies in a zip file)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1: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 – context, theoretical frameworks, literature review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2: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Epistemological positioning of published work – including research question, objectives, critical appraisal tools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3: </a:t>
            </a:r>
            <a:r>
              <a:rPr lang="en-GB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Omani physicians' perceptions and attitudes toward psychological health and illnesses</a:t>
            </a: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(4 papers)</a:t>
            </a:r>
          </a:p>
          <a:p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4: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urnout, depression, and psychological distress during Covid-19 (5 papers) </a:t>
            </a:r>
          </a:p>
          <a:p>
            <a:r>
              <a:rPr lang="en-GB" kern="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Chapter 5: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Moderators of occupational burnout (3 papers)</a:t>
            </a:r>
          </a:p>
          <a:p>
            <a:r>
              <a:rPr lang="en-GB" kern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Chapter 6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riginal contribution and conclusion – including: (</a:t>
            </a:r>
            <a:r>
              <a:rPr lang="en-GB" kern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table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with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no. of citations &amp; journal impact factors for publications; (ii) contribution to knowledge; (iii) contribution to practice</a:t>
            </a:r>
          </a:p>
          <a:p>
            <a:r>
              <a:rPr lang="en-GB" kern="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Appendices: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Supporting documents – including: (</a:t>
            </a:r>
            <a:r>
              <a:rPr lang="en-GB" kern="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artwork representing cultural beliefs about mental health in Oman; (ii) workshops illustrating practical application of research findings</a:t>
            </a:r>
          </a:p>
          <a:p>
            <a:pPr marL="0" indent="0">
              <a:buNone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7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EB-394C-240D-5009-49C00E84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i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Operational Readiness for High-Risk Professions</a:t>
            </a:r>
            <a:br>
              <a:rPr lang="en-GB" sz="2400" i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Judy McDonal</a:t>
            </a:r>
            <a:r>
              <a:rPr lang="en-GB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 [in preparation for submission 1</a:t>
            </a:r>
            <a:r>
              <a:rPr lang="en-GB" sz="2400" baseline="30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</a:t>
            </a:r>
            <a:r>
              <a:rPr lang="en-GB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Oct, reproduced with permission]</a:t>
            </a:r>
            <a:br>
              <a:rPr lang="en-GB" sz="2400" i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8E45-7F2B-354F-04FF-601BF061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35289"/>
            <a:ext cx="11376024" cy="4989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Discipline / Field: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 Sciences / Psychology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Area: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Stress, health and wellbeing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Publications: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5 peer reviewed articles (zipfile) &amp; peer reviewed book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Gold Medal Policing 2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Routledge (pdf review copy including ISBN numbers and copyright information)</a:t>
            </a:r>
          </a:p>
          <a:p>
            <a:pPr>
              <a:tabLst>
                <a:tab pos="5490845" algn="r"/>
                <a:tab pos="6751320" algn="r"/>
              </a:tabLst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1: </a:t>
            </a:r>
            <a:r>
              <a:rPr lang="en-CA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Introduction: Performance excellence, preparedness, profession specificity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2: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 design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3: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Publication portfolio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4: </a:t>
            </a:r>
            <a:r>
              <a:rPr lang="en-CA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Critical appraisal: Analysis, synthesis and integration</a:t>
            </a: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5: </a:t>
            </a:r>
            <a:r>
              <a:rPr lang="en-CA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Original contributions and significance</a:t>
            </a: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6: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Next steps and final reflections</a:t>
            </a:r>
          </a:p>
          <a:p>
            <a:r>
              <a:rPr lang="en-GB" kern="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Appendices:</a:t>
            </a:r>
            <a:r>
              <a:rPr lang="en-GB" kern="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Supporting documents, e.g. slides from UoW Centre for Psychological Sciences research talk </a:t>
            </a:r>
          </a:p>
          <a:p>
            <a:r>
              <a:rPr lang="en-GB" kern="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Noteworthy features: </a:t>
            </a:r>
            <a:r>
              <a:rPr lang="en-GB" kern="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Proactive engagement by Routledge in support of Judy’s PhD by published work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8C2F-35E6-6727-B946-AF4BB773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en-GB" sz="2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en-GB" sz="2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2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 the Footsteps of: </a:t>
            </a:r>
            <a:r>
              <a:rPr lang="en-GB" sz="220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Challenges </a:t>
            </a:r>
            <a:r>
              <a:rPr lang="en-GB" sz="2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 Recreating and Reflecting on the Writings and Achievements of Historic Women Explorers</a:t>
            </a:r>
            <a:br>
              <a:rPr lang="en-GB" sz="2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2200" dirty="0">
                <a:solidFill>
                  <a:srgbClr val="00413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Jacki Hill-Murphy (Completed Sept 2024) </a:t>
            </a:r>
            <a:r>
              <a:rPr lang="en-GB" sz="2200" dirty="0">
                <a:solidFill>
                  <a:srgbClr val="33312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https://doi.org/10.34737/wwq22</a:t>
            </a:r>
            <a:r>
              <a:rPr lang="en-GB" sz="2200" dirty="0">
                <a:solidFill>
                  <a:srgbClr val="33312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GB" sz="2200" dirty="0">
                <a:solidFill>
                  <a:srgbClr val="33312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200" dirty="0">
                <a:solidFill>
                  <a:srgbClr val="33312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1200" b="0" i="0" dirty="0">
                <a:solidFill>
                  <a:srgbClr val="33312D"/>
                </a:solidFill>
                <a:effectLst/>
                <a:latin typeface="KarlaRegular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978B0-0A75-1534-693D-DBAAE701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Discipline / Field: </a:t>
            </a:r>
            <a:r>
              <a:rPr lang="en-US" dirty="0">
                <a:solidFill>
                  <a:srgbClr val="0041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Humanities / History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Publications: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 published books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Hill-Murphy J. </a:t>
            </a:r>
            <a:r>
              <a:rPr lang="en-GB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Adventuresses, </a:t>
            </a:r>
            <a:r>
              <a:rPr lang="en-GB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GB" i="1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ediscovering</a:t>
            </a:r>
            <a:r>
              <a:rPr lang="en-GB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GB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aring Voyages into the Unknown</a:t>
            </a: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Adventuress Publishing. 2014.</a:t>
            </a:r>
          </a:p>
          <a:p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Hill-Murphy, J. </a:t>
            </a:r>
            <a:r>
              <a:rPr lang="en-GB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The Extraordinary Tale of Kate Marsden and my </a:t>
            </a:r>
            <a:r>
              <a:rPr lang="en-GB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en-GB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ourney Across Siberia in her footsteps</a:t>
            </a: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Adventuress Publishing. 2017. </a:t>
            </a:r>
          </a:p>
          <a:p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Hill-Murphy J. </a:t>
            </a:r>
            <a:r>
              <a:rPr lang="en-GB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The Life and Travels of Isabella Bird</a:t>
            </a: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Pen and Sword. 2021.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Sections: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Introduction; I. Selecting a Style; II. Second Journeys: III. An Ethnographical Perspective; IV. Development; V. Parallel Experiences; VI. Struggles; Envoi.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Noteworthy features: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Commentary includes footnotes, maps, photographs, posters, handwritten diary extracts and 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4046-C0F4-DB6A-F80C-10F7524C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Reflections on PhD by Published Work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Mohammed Al-Alawi 1-year P/T: 2021/22, passed with minor amendments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Journey of Rediscovery, Reflections, and Reward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FD6F3-E407-5CE4-9F05-8AC3168E3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Vulnerability: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accepting the risk of failure and lack of return on investment (e.g., psychological/financial/time)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Intellectual resilience: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an intense, compact, energy-consuming process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Work-life balance: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F/T job as a psychiatrist with a family to look after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Compassionate supervision: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belief in me, and never doubting the scholarship of my work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Feedback on draft chapters: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critical, balanced, relevant, precise and practical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Companionship: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 this journey during Covid times, across continents and cultures (Oman, Canada, &amp; UK HE) 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factors :			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COMPASSIONATE BASED SUPERVISION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FOCUSED GUIDANCE AND FEEDBACK</a:t>
            </a:r>
          </a:p>
          <a:p>
            <a:pPr marL="0" indent="0" algn="ctr">
              <a:buNone/>
            </a:pP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7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139E-136E-A53A-C493-94CD4019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Points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NO ‘ONE SIZE FITS ALL’ STRUCTURE FOR YOUR COMMENTARY!</a:t>
            </a:r>
            <a:b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DEPENDS ON UNDERSTANDING AND DEMONSTRATING: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6BAF-B451-3FFC-9700-FDCD87BDD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you position yourself and your PhD: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locating the academic discipline and field of your research?</a:t>
            </a:r>
          </a:p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Epistemological positioning: </a:t>
            </a:r>
            <a:r>
              <a:rPr lang="en-GB" b="0" i="0" dirty="0">
                <a:solidFill>
                  <a:srgbClr val="333333"/>
                </a:solidFill>
                <a:effectLst/>
                <a:latin typeface="Montserrat" pitchFamily="2" charset="77"/>
              </a:rPr>
              <a:t> </a:t>
            </a:r>
            <a:r>
              <a:rPr lang="en-GB" b="0" i="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methods of knowledge generation and production in your field?</a:t>
            </a:r>
          </a:p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Guidance from DoS/supervision team: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criteria and doctoral standards for rigour in your field?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Critical appraisal of your published work: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criteria used to judge the quality of research and work in your field?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areful assessment and analysis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: of </a:t>
            </a:r>
            <a:r>
              <a:rPr lang="en-GB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contribution and ‘legacy’ of your published work?</a:t>
            </a:r>
          </a:p>
          <a:p>
            <a:endParaRPr lang="en-GB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9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1F92-9CB9-B40F-701F-F8BFA67F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43-C98C-14E4-CF90-19F984A5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63041"/>
            <a:ext cx="11376024" cy="5061584"/>
          </a:xfrm>
        </p:spPr>
        <p:txBody>
          <a:bodyPr/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director of studies/supervision team: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establish a good working relationship and supervision contract – e.g., expectations of turnaround time for feedback on draft chapters and frequency of supervision etc.</a:t>
            </a:r>
          </a:p>
          <a:p>
            <a:r>
              <a:rPr lang="en-US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Yourself: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self-care, resilience, and wellbeing – it can be a ‘lonely journey’!</a:t>
            </a:r>
          </a:p>
          <a:p>
            <a:r>
              <a:rPr lang="en-US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Graduate School: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doctoral researcher development programme, writing retreats, doctoral tutor Sylvia Shaw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Chong, S. W. (2022) Demystifying commentary guidelines of PhD by published work in the UK: Insights from genre analysis. Innovations in Education and Teaching International, 59:3, 349-358.      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https://doi.org/10.1080/14703297.2020.1871396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Chong, S. W., &amp; Johnson, N. (Eds.) (2022). 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Landscapes and narratives of PhD by publication. Springer. (e-book in the library)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Jones, C. H., &amp; Whittle R. (2021). Researcher self‐care and caring in the research community. Area. 53, 381-388.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https://doi.org/10.1111/area.12703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LUCK AND TAKE GOOD CARE</a:t>
            </a:r>
          </a:p>
          <a:p>
            <a:pPr marL="0" indent="0" algn="ctr">
              <a:buNone/>
            </a:pPr>
            <a:endParaRPr lang="en-GB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5735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9E2F09-5A16-1A4E-96F2-67C1717D8814}" vid="{C67FBE18-A415-044F-BD7C-DEC3155B0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9626F2D0235344449F684AE7B017DF3A" ma:contentTypeVersion="63" ma:contentTypeDescription="Create a new document." ma:contentTypeScope="" ma:versionID="0524c41725f81edc55c046362c8e7435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25d01f63-d006-4664-b324-1a54ef733cf3" targetNamespace="http://schemas.microsoft.com/office/2006/metadata/properties" ma:root="true" ma:fieldsID="3ff04db9a88c332214e7ec5ba0a774f0" ns2:_="" ns3:_="" ns4:_="">
    <xsd:import namespace="8afd83c1-34ef-4475-95ec-b1400d36b782"/>
    <xsd:import namespace="d9b316c9-70e1-43b4-89a2-fa0aab0c61d7"/>
    <xsd:import namespace="25d01f63-d006-4664-b324-1a54ef733cf3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b2b919f6-aeef-4f0d-86c5-f20ecee86873}" ma:internalName="TaxCatchAllLabel" ma:readOnly="true" ma:showField="CatchAllDataLabel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b2b919f6-aeef-4f0d-86c5-f20ecee86873}" ma:internalName="TaxCatchAll" ma:showField="CatchAllData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01f63-d006-4664-b324-1a54ef733cf3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25d01f63-d006-4664-b324-1a54ef733cf3">Z3MZTFPM4H6Z-966267095-91</_dlc_DocId>
    <_dlc_DocIdUrl xmlns="25d01f63-d006-4664-b324-1a54ef733cf3">
      <Url>https://universityofwestminster.sharepoint.com/sites/00263/_layouts/15/DocIdRedir.aspx?ID=Z3MZTFPM4H6Z-966267095-91</Url>
      <Description>Z3MZTFPM4H6Z-966267095-91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60102-2836-4AA5-A760-D7B4CE051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25d01f63-d006-4664-b324-1a54ef733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8ED1E-9A98-48EA-8B25-6C359AFFF6C3}">
  <ds:schemaRefs>
    <ds:schemaRef ds:uri="http://schemas.microsoft.com/office/2006/metadata/properties"/>
    <ds:schemaRef ds:uri="http://schemas.microsoft.com/office/infopath/2007/PartnerControls"/>
    <ds:schemaRef ds:uri="b83e88fb-0e73-42f7-a591-7d7cebdfe15d"/>
    <ds:schemaRef ds:uri="d9b316c9-70e1-43b4-89a2-fa0aab0c61d7"/>
    <ds:schemaRef ds:uri="8afd83c1-34ef-4475-95ec-b1400d36b782"/>
    <ds:schemaRef ds:uri="25d01f63-d006-4664-b324-1a54ef733cf3"/>
  </ds:schemaRefs>
</ds:datastoreItem>
</file>

<file path=customXml/itemProps3.xml><?xml version="1.0" encoding="utf-8"?>
<ds:datastoreItem xmlns:ds="http://schemas.openxmlformats.org/officeDocument/2006/customXml" ds:itemID="{D449F912-7B63-4EC2-A56C-A60A85D2498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5767B0C-FDDD-47E9-AFD1-9438519F486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2AA9C24-876E-4510-ABC3-AAADE7548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1985</TotalTime>
  <Words>1115</Words>
  <Application>Microsoft Macintosh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KarlaRegular</vt:lpstr>
      <vt:lpstr>Montserrat</vt:lpstr>
      <vt:lpstr>Wingdings</vt:lpstr>
      <vt:lpstr>Master</vt:lpstr>
      <vt:lpstr>PowerPoint Presentation</vt:lpstr>
      <vt:lpstr>Know the ‘Rules of the Game’   A PhD by Published Work at Westminster is:</vt:lpstr>
      <vt:lpstr>  Occupational Burnout Among Omani Physicians Across Different Stages of Their Career Mohammed Al Alawi (2022) https://doi.org/10.34737/w13z5      </vt:lpstr>
      <vt:lpstr>Operational Readiness for High-Risk Professions Judy McDonald [in preparation for submission 1st Oct, reproduced with permission] </vt:lpstr>
      <vt:lpstr>   In the Footsteps of: The Challenges of Recreating and Reflecting on the Writings and Achievements of Historic Women Explorers Jacki Hill-Murphy (Completed Sept 2024) https://doi.org/10.34737/wwq22    </vt:lpstr>
      <vt:lpstr>Reflections on PhD by Published Work Mohammed Al-Alawi 1-year P/T: 2021/22, passed with minor amendments  A Journey of Rediscovery, Reflections, and Reward</vt:lpstr>
      <vt:lpstr>Key Points  THERE IS NO ‘ONE SIZE FITS ALL’ STRUCTURE FOR YOUR COMMENTARY! IT DEPENDS ON UNDERSTANDING AND DEMONSTRATING:</vt:lpstr>
      <vt:lpstr>Resources and 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Kathryn Waddington</dc:creator>
  <cp:keywords/>
  <dc:description/>
  <cp:lastModifiedBy>Margherita Sprio</cp:lastModifiedBy>
  <cp:revision>18</cp:revision>
  <dcterms:created xsi:type="dcterms:W3CDTF">2022-06-01T07:00:00Z</dcterms:created>
  <dcterms:modified xsi:type="dcterms:W3CDTF">2024-09-20T08:56:05Z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0x0101000872A23329C4AC42A42DC877B8C5549E009626F2D0235344449F684AE7B017DF3A</vt:lpwstr>
  </property>
  <property fmtid="{D5CDD505-2E9C-101B-9397-08002B2CF9AE}" pid="3" name="Order">
    <vt:r8>179600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dlc_DocIdItemGuid">
    <vt:lpwstr>32fa08c5-7ef3-4674-ab6b-d2c7f1234901</vt:lpwstr>
  </property>
</Properties>
</file>