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52" r:id="rId7"/>
    <p:sldMasterId id="2147483650" r:id="rId8"/>
  </p:sldMasterIdLst>
  <p:notesMasterIdLst>
    <p:notesMasterId r:id="rId17"/>
  </p:notesMasterIdLst>
  <p:handoutMasterIdLst>
    <p:handoutMasterId r:id="rId18"/>
  </p:handoutMasterIdLst>
  <p:sldIdLst>
    <p:sldId id="278" r:id="rId9"/>
    <p:sldId id="258" r:id="rId10"/>
    <p:sldId id="281" r:id="rId11"/>
    <p:sldId id="279" r:id="rId12"/>
    <p:sldId id="271" r:id="rId13"/>
    <p:sldId id="282" r:id="rId14"/>
    <p:sldId id="283" r:id="rId15"/>
    <p:sldId id="264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Joss" initials="S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FF99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41A14-7DEC-DC9A-6961-841B4F85AF89}" v="6" dt="2025-01-13T09:56:18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94"/>
  </p:normalViewPr>
  <p:slideViewPr>
    <p:cSldViewPr>
      <p:cViewPr varScale="1">
        <p:scale>
          <a:sx n="118" d="100"/>
          <a:sy n="118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452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llett" userId="S::allettn1@westminster.ac.uk::da4f73e4-f54b-4185-97ad-299901be7ae9" providerId="AD" clId="Web-{0F441A14-7DEC-DC9A-6961-841B4F85AF89}"/>
    <pc:docChg chg="modSld">
      <pc:chgData name="Nicola Allett" userId="S::allettn1@westminster.ac.uk::da4f73e4-f54b-4185-97ad-299901be7ae9" providerId="AD" clId="Web-{0F441A14-7DEC-DC9A-6961-841B4F85AF89}" dt="2025-01-13T09:56:18.009" v="4" actId="1076"/>
      <pc:docMkLst>
        <pc:docMk/>
      </pc:docMkLst>
      <pc:sldChg chg="modSp">
        <pc:chgData name="Nicola Allett" userId="S::allettn1@westminster.ac.uk::da4f73e4-f54b-4185-97ad-299901be7ae9" providerId="AD" clId="Web-{0F441A14-7DEC-DC9A-6961-841B4F85AF89}" dt="2025-01-13T09:56:18.009" v="4" actId="1076"/>
        <pc:sldMkLst>
          <pc:docMk/>
          <pc:sldMk cId="2734190681" sldId="278"/>
        </pc:sldMkLst>
        <pc:spChg chg="mod">
          <ac:chgData name="Nicola Allett" userId="S::allettn1@westminster.ac.uk::da4f73e4-f54b-4185-97ad-299901be7ae9" providerId="AD" clId="Web-{0F441A14-7DEC-DC9A-6961-841B4F85AF89}" dt="2025-01-13T09:56:18.009" v="4" actId="1076"/>
          <ac:spMkLst>
            <pc:docMk/>
            <pc:sldMk cId="2734190681" sldId="278"/>
            <ac:spMk id="8194" creationId="{00000000-0000-0000-0000-000000000000}"/>
          </ac:spMkLst>
        </pc:spChg>
      </pc:sldChg>
      <pc:sldChg chg="modSp">
        <pc:chgData name="Nicola Allett" userId="S::allettn1@westminster.ac.uk::da4f73e4-f54b-4185-97ad-299901be7ae9" providerId="AD" clId="Web-{0F441A14-7DEC-DC9A-6961-841B4F85AF89}" dt="2025-01-13T09:55:09.789" v="1" actId="20577"/>
        <pc:sldMkLst>
          <pc:docMk/>
          <pc:sldMk cId="766927354" sldId="283"/>
        </pc:sldMkLst>
        <pc:spChg chg="mod">
          <ac:chgData name="Nicola Allett" userId="S::allettn1@westminster.ac.uk::da4f73e4-f54b-4185-97ad-299901be7ae9" providerId="AD" clId="Web-{0F441A14-7DEC-DC9A-6961-841B4F85AF89}" dt="2025-01-13T09:55:09.789" v="1" actId="20577"/>
          <ac:spMkLst>
            <pc:docMk/>
            <pc:sldMk cId="766927354" sldId="283"/>
            <ac:spMk id="3" creationId="{86F9FC98-0017-2943-8D84-FE713C6003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37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7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r">
              <a:defRPr sz="1200"/>
            </a:lvl1pPr>
          </a:lstStyle>
          <a:p>
            <a:fld id="{209D5CDD-874D-4884-9189-6B02195E870E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20"/>
            <a:ext cx="2945659" cy="495936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20"/>
            <a:ext cx="2945659" cy="495936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r">
              <a:defRPr sz="1200"/>
            </a:lvl1pPr>
          </a:lstStyle>
          <a:p>
            <a:fld id="{EA2F625A-E7A6-4D6B-A974-D7575EB02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2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r">
              <a:defRPr sz="1200"/>
            </a:lvl1pPr>
          </a:lstStyle>
          <a:p>
            <a:fld id="{ADA91DE2-DB4A-47CF-87FB-47BAB3127BD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7" tIns="45154" rIns="90307" bIns="451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0307" tIns="45154" rIns="90307" bIns="45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r">
              <a:defRPr sz="1200"/>
            </a:lvl1pPr>
          </a:lstStyle>
          <a:p>
            <a:fld id="{28D87A0D-59B2-4FAD-B11A-83C496003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9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3B5B-0692-4647-AF03-04302C8F3E0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8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4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0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3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78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91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6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7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1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31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2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16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4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89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12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3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8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1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39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4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44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4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18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54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9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7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124" name="Picture 4" descr="UOW Leading the Way white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4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D9AAA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rgbClr val="7D9AAA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D9AAA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estminster.ac.uk/doctoralresearcherdevelopmentprogramme/meet-the-team/" TargetMode="External"/><Relationship Id="rId2" Type="http://schemas.openxmlformats.org/officeDocument/2006/relationships/hyperlink" Target="https://blog.westminster.ac.uk/doctoralresearcherdevelopmentprogramme/doctoral-researcher-development-programme/doctoral-process/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118704_9578+Burn72cropp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0" y="1052297"/>
            <a:ext cx="9036496" cy="25202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000" dirty="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Graduate School </a:t>
            </a:r>
            <a:r>
              <a:rPr lang="en-GB" sz="2800" dirty="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♦ </a:t>
            </a:r>
            <a:br>
              <a:rPr lang="en-GB" sz="2800" dirty="0">
                <a:latin typeface="Calibri" pitchFamily="34" charset="0"/>
                <a:cs typeface="Calibri" pitchFamily="34" charset="0"/>
              </a:rPr>
            </a:br>
            <a:r>
              <a:rPr lang="en-GB" sz="4000" dirty="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Induction</a:t>
            </a:r>
            <a:br>
              <a:rPr lang="en-GB" sz="4000" dirty="0">
                <a:latin typeface="Calibri" pitchFamily="34" charset="0"/>
                <a:cs typeface="Calibri" pitchFamily="34" charset="0"/>
              </a:rPr>
            </a:br>
            <a:r>
              <a:rPr lang="en-GB" sz="4000" dirty="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2025</a:t>
            </a:r>
            <a:br>
              <a:rPr lang="en-GB" sz="2800" dirty="0">
                <a:latin typeface="Calibri" pitchFamily="34" charset="0"/>
                <a:cs typeface="Calibri" pitchFamily="34" charset="0"/>
              </a:rPr>
            </a:br>
            <a:br>
              <a:rPr lang="en-GB" sz="3200" dirty="0">
                <a:latin typeface="Calibri" pitchFamily="34" charset="0"/>
                <a:cs typeface="Calibri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T</a:t>
            </a:r>
            <a:r>
              <a:rPr lang="en-GB" sz="3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he </a:t>
            </a:r>
            <a:r>
              <a:rPr lang="en-GB" sz="36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Doctoral</a:t>
            </a:r>
            <a:r>
              <a:rPr lang="en-GB" sz="3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P</a:t>
            </a:r>
            <a:r>
              <a:rPr lang="en-GB" sz="3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rogramme:</a:t>
            </a:r>
            <a:br>
              <a:rPr lang="en-GB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Programme Structure and Progression</a:t>
            </a:r>
            <a:r>
              <a:rPr lang="en-GB" sz="3200" dirty="0">
                <a:solidFill>
                  <a:srgbClr val="FFC000"/>
                </a:solidFill>
                <a:latin typeface="Calibri"/>
                <a:ea typeface="ＭＳ Ｐゴシック"/>
                <a:cs typeface="Calibri"/>
              </a:rPr>
              <a:t> </a:t>
            </a:r>
            <a:br>
              <a:rPr lang="en-GB" sz="3200" dirty="0"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9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124744"/>
            <a:ext cx="7197725" cy="1470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Annual Progression Review (MPhil/PhD)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Full Time</a:t>
            </a:r>
            <a:endParaRPr lang="en-GB" sz="20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06100"/>
              </p:ext>
            </p:extLst>
          </p:nvPr>
        </p:nvGraphicFramePr>
        <p:xfrm>
          <a:off x="899592" y="2321859"/>
          <a:ext cx="7344816" cy="314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Assessment 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Progression Milestones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1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APR-1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 since</a:t>
                      </a:r>
                      <a:r>
                        <a:rPr lang="en-GB" sz="2000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initial registration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2</a:t>
                      </a:r>
                      <a:endParaRPr lang="en-GB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APR-2 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Upgrade from MPhil to PhD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3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APR-3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Review of thesis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4</a:t>
                      </a:r>
                      <a:endParaRPr lang="en-GB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APR-4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Feasibility of timely submission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124744"/>
            <a:ext cx="7197725" cy="1470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Annual Progression Review (MPhil/PhD)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Part Time</a:t>
            </a:r>
            <a:endParaRPr lang="en-GB" sz="28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07777"/>
              </p:ext>
            </p:extLst>
          </p:nvPr>
        </p:nvGraphicFramePr>
        <p:xfrm>
          <a:off x="868963" y="2348879"/>
          <a:ext cx="7303437" cy="29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Assessment 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Progression Milestones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1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2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APR-1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 since enrolment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3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4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APR-2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Upgrade from MPhil to PhD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5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6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APR-3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Review of thesis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7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8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APR-4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Feasibility of timely submission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980728"/>
            <a:ext cx="7197725" cy="1470025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APR deadline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90578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Every year of registration (or every other for part-time research students) on the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1st October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APR: Decision Process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Director of Studies: progress report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Independent academic assessment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School: recommendation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Graduate School: progress review &amp; decision</a:t>
            </a: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Possible Outcomes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Approval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Remediation (unsatisfactory progress)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Exclusion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62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Ongoing Support &amp; Review Process</a:t>
            </a:r>
          </a:p>
          <a:p>
            <a:pPr marL="457200" lvl="1" indent="0" eaLnBrk="1" hangingPunct="1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Minimum of 6 (FT) / 3 (PT) supervision sessions a year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At least 1 supervision session with complete team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Supervision recorded on the VRE – joint responsibility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4BF1-2288-204A-9DF2-698DD5A9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FC98-0017-2943-8D84-FE713C60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</a:rPr>
              <a:t>Director of Studies/Supervisors</a:t>
            </a:r>
          </a:p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</a:rPr>
              <a:t>DRDP Sessions --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dirty="0">
              <a:solidFill>
                <a:schemeClr val="accent5">
                  <a:lumMod val="1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</a:rPr>
              <a:t>PhD Coordinators, you can find them in the Research Degree Handbook.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</a:rPr>
              <a:t>Doctoral Tutor, you can find more information and contact details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 descr="118704_9578+Burn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6388"/>
            <a:ext cx="23034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OW-Inspiring Research - PDP">
  <a:themeElements>
    <a:clrScheme name="Bluegrey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Bluegr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grey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ey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duated">
  <a:themeElements>
    <a:clrScheme name="Graduated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Gradu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duated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ed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 2">
      <a:dk1>
        <a:srgbClr val="7D9AAA"/>
      </a:dk1>
      <a:lt1>
        <a:srgbClr val="FFFFFF"/>
      </a:lt1>
      <a:dk2>
        <a:srgbClr val="6A1A41"/>
      </a:dk2>
      <a:lt2>
        <a:srgbClr val="8C6CD0"/>
      </a:lt2>
      <a:accent1>
        <a:srgbClr val="F7403A"/>
      </a:accent1>
      <a:accent2>
        <a:srgbClr val="34B233"/>
      </a:accent2>
      <a:accent3>
        <a:srgbClr val="FFFFFF"/>
      </a:accent3>
      <a:accent4>
        <a:srgbClr val="6A8391"/>
      </a:accent4>
      <a:accent5>
        <a:srgbClr val="FAAFAE"/>
      </a:accent5>
      <a:accent6>
        <a:srgbClr val="2EA12D"/>
      </a:accent6>
      <a:hlink>
        <a:srgbClr val="D10074"/>
      </a:hlink>
      <a:folHlink>
        <a:srgbClr val="E4D7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4DD9A127C2383C4BB8CCC2D0A6F7DE9B" ma:contentTypeVersion="4" ma:contentTypeDescription="Create a new document." ma:contentTypeScope="" ma:versionID="55c679adea25c70e855bae1cc790e4a4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924654f-743d-4618-a7a6-903c1e33a7a9" targetNamespace="http://schemas.microsoft.com/office/2006/metadata/properties" ma:root="true" ma:fieldsID="19bab5c3b9ce3afe6e885170b322d673" ns2:_="" ns3:_="" ns4:_="">
    <xsd:import namespace="8afd83c1-34ef-4475-95ec-b1400d36b782"/>
    <xsd:import namespace="d9b316c9-70e1-43b4-89a2-fa0aab0c61d7"/>
    <xsd:import namespace="8924654f-743d-4618-a7a6-903c1e33a7a9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39d20139-b940-4cdd-8fa0-b99f9389ff66}" ma:internalName="TaxCatchAllLabel" ma:readOnly="true" ma:showField="CatchAllDataLabel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39d20139-b940-4cdd-8fa0-b99f9389ff66}" ma:internalName="TaxCatchAll" ma:showField="CatchAllData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4654f-743d-4618-a7a6-903c1e33a7a9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924654f-743d-4618-a7a6-903c1e33a7a9">UHN4FTDYAUKF-997383222-14956</_dlc_DocId>
    <_dlc_DocIdUrl xmlns="8924654f-743d-4618-a7a6-903c1e33a7a9">
      <Url>https://universityofwestminster.sharepoint.com/sites/00385/_layouts/15/DocIdRedir.aspx?ID=UHN4FTDYAUKF-997383222-14956</Url>
      <Description>UHN4FTDYAUKF-997383222-14956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Props1.xml><?xml version="1.0" encoding="utf-8"?>
<ds:datastoreItem xmlns:ds="http://schemas.openxmlformats.org/officeDocument/2006/customXml" ds:itemID="{2306388E-6375-45D3-959F-8697A4A3A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924654f-743d-4618-a7a6-903c1e33a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8DE8A-9160-4840-9189-10811638EA7C}">
  <ds:schemaRefs>
    <ds:schemaRef ds:uri="http://schemas.microsoft.com/office/2006/metadata/properties"/>
    <ds:schemaRef ds:uri="http://schemas.microsoft.com/office/infopath/2007/PartnerControls"/>
    <ds:schemaRef ds:uri="d9b316c9-70e1-43b4-89a2-fa0aab0c61d7"/>
    <ds:schemaRef ds:uri="8afd83c1-34ef-4475-95ec-b1400d36b782"/>
    <ds:schemaRef ds:uri="8924654f-743d-4618-a7a6-903c1e33a7a9"/>
  </ds:schemaRefs>
</ds:datastoreItem>
</file>

<file path=customXml/itemProps3.xml><?xml version="1.0" encoding="utf-8"?>
<ds:datastoreItem xmlns:ds="http://schemas.openxmlformats.org/officeDocument/2006/customXml" ds:itemID="{C1CB1322-A62E-42AB-9A83-DBB9F83D24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084386C-4815-4D94-B32D-0806C821D8D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ECAC5FD-1DD4-4A4F-BCA3-29615F5D1E3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UOW-Inspiring Research - PDP</Template>
  <TotalTime>789</TotalTime>
  <Words>253</Words>
  <Application>Microsoft Office PowerPoint</Application>
  <PresentationFormat>On-screen Show (4:3)</PresentationFormat>
  <Paragraphs>94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UOW-Inspiring Research - PDP</vt:lpstr>
      <vt:lpstr>Graduated</vt:lpstr>
      <vt:lpstr>White</vt:lpstr>
      <vt:lpstr>Graduate School ♦  Induction 2025  The Doctoral Programme: Programme Structure and Progression   </vt:lpstr>
      <vt:lpstr>Annual Progression Review (MPhil/PhD) Full Time</vt:lpstr>
      <vt:lpstr>Annual Progression Review (MPhil/PhD) Part Time</vt:lpstr>
      <vt:lpstr>APR deadline</vt:lpstr>
      <vt:lpstr>PowerPoint Presentation</vt:lpstr>
      <vt:lpstr>PowerPoint Presentation</vt:lpstr>
      <vt:lpstr>Support for you</vt:lpstr>
      <vt:lpstr>PowerPoint Presentation</vt:lpstr>
    </vt:vector>
  </TitlesOfParts>
  <Company>University of Westminster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McDonagh</dc:creator>
  <cp:lastModifiedBy>Lesley McDonagh</cp:lastModifiedBy>
  <cp:revision>121</cp:revision>
  <cp:lastPrinted>2018-01-18T10:13:23Z</cp:lastPrinted>
  <dcterms:created xsi:type="dcterms:W3CDTF">2012-10-15T14:30:39Z</dcterms:created>
  <dcterms:modified xsi:type="dcterms:W3CDTF">2025-01-13T09:56:21Z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0x0101000872A23329C4AC42A42DC877B8C5549E004DD9A127C2383C4BB8CCC2D0A6F7DE9B</vt:lpwstr>
  </property>
  <property fmtid="{D5CDD505-2E9C-101B-9397-08002B2CF9AE}" pid="3" name="_dlc_DocIdItemGuid">
    <vt:lpwstr>f3e370d9-784d-4846-85a4-2416387951ee</vt:lpwstr>
  </property>
  <property fmtid="{D5CDD505-2E9C-101B-9397-08002B2CF9AE}" pid="4" name="TaxKeyword">
    <vt:lpwstr/>
  </property>
  <property fmtid="{D5CDD505-2E9C-101B-9397-08002B2CF9AE}" pid="5" name="Published By">
    <vt:lpwstr/>
  </property>
  <property fmtid="{D5CDD505-2E9C-101B-9397-08002B2CF9AE}" pid="6" name="Year">
    <vt:lpwstr/>
  </property>
  <property fmtid="{D5CDD505-2E9C-101B-9397-08002B2CF9AE}" pid="7" name="DocumentStatus">
    <vt:lpwstr/>
  </property>
  <property fmtid="{D5CDD505-2E9C-101B-9397-08002B2CF9AE}" pid="8" name="DocumentType">
    <vt:lpwstr/>
  </property>
  <property fmtid="{D5CDD505-2E9C-101B-9397-08002B2CF9AE}" pid="9" name="UniversityLocation">
    <vt:lpwstr/>
  </property>
  <property fmtid="{D5CDD505-2E9C-101B-9397-08002B2CF9AE}" pid="10" name="UoWAudience">
    <vt:lpwstr/>
  </property>
  <property fmtid="{D5CDD505-2E9C-101B-9397-08002B2CF9AE}" pid="11" name="MediaServiceImageTags">
    <vt:lpwstr/>
  </property>
  <property fmtid="{D5CDD505-2E9C-101B-9397-08002B2CF9AE}" pid="12" name="lcf76f155ced4ddcb4097134ff3c332f">
    <vt:lpwstr/>
  </property>
  <property fmtid="{D5CDD505-2E9C-101B-9397-08002B2CF9AE}" pid="13" name="Published_x0020_By">
    <vt:lpwstr/>
  </property>
</Properties>
</file>