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48" r:id="rId5"/>
    <p:sldMasterId id="2147483660" r:id="rId6"/>
  </p:sldMasterIdLst>
  <p:notesMasterIdLst>
    <p:notesMasterId r:id="rId29"/>
  </p:notesMasterIdLst>
  <p:sldIdLst>
    <p:sldId id="256" r:id="rId7"/>
    <p:sldId id="269" r:id="rId8"/>
    <p:sldId id="261" r:id="rId9"/>
    <p:sldId id="270" r:id="rId10"/>
    <p:sldId id="266" r:id="rId11"/>
    <p:sldId id="305" r:id="rId12"/>
    <p:sldId id="294" r:id="rId13"/>
    <p:sldId id="315" r:id="rId14"/>
    <p:sldId id="302" r:id="rId15"/>
    <p:sldId id="308" r:id="rId16"/>
    <p:sldId id="293" r:id="rId17"/>
    <p:sldId id="309" r:id="rId18"/>
    <p:sldId id="310" r:id="rId19"/>
    <p:sldId id="311" r:id="rId20"/>
    <p:sldId id="306" r:id="rId21"/>
    <p:sldId id="312" r:id="rId22"/>
    <p:sldId id="285" r:id="rId23"/>
    <p:sldId id="307" r:id="rId24"/>
    <p:sldId id="313" r:id="rId25"/>
    <p:sldId id="314" r:id="rId26"/>
    <p:sldId id="301" r:id="rId27"/>
    <p:sldId id="304" r:id="rId28"/>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1C8672-AD75-3933-553A-23790549312B}" name="Keith Heggart" initials="KH" userId="S::keith.heggart@uts.edu.au::1eba347b-2e3d-4438-bf3d-95f491288172" providerId="AD"/>
  <p188:author id="{D8943889-C15D-62EE-55C9-6DEE8A10627C}" name="Keith Heggart" initials="KH" userId="S::Keith.Heggart@uts.edu.au::1eba347b-2e3d-4438-bf3d-95f491288172" providerId="AD"/>
  <p188:author id="{2B405ABA-F1B6-CA31-083C-A5450DBC6A88}" name="David Van Reyk" initials="DV" userId="S::David.VanReyk@uts.edu.au::25ba0e44-b316-429d-b7bb-dc71314e87d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D6A9"/>
    <a:srgbClr val="F6E8CE"/>
    <a:srgbClr val="F4E2C2"/>
    <a:srgbClr val="FFD9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9" autoAdjust="0"/>
    <p:restoredTop sz="75910" autoAdjust="0"/>
  </p:normalViewPr>
  <p:slideViewPr>
    <p:cSldViewPr snapToGrid="0">
      <p:cViewPr varScale="1">
        <p:scale>
          <a:sx n="76" d="100"/>
          <a:sy n="76" d="100"/>
        </p:scale>
        <p:origin x="1800"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46" d="100"/>
          <a:sy n="46" d="100"/>
        </p:scale>
        <p:origin x="2828"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2651D235-C0AA-47F2-9C57-8D6E42D82DCF}" type="datetimeFigureOut">
              <a:rPr lang="en-AU" smtClean="0"/>
              <a:t>9/02/2025</a:t>
            </a:fld>
            <a:endParaRPr lang="en-AU"/>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F9168BF5-1CB0-4EE5-A6B5-A0B24E1B55E6}" type="slidenum">
              <a:rPr lang="en-AU" smtClean="0"/>
              <a:t>‹#›</a:t>
            </a:fld>
            <a:endParaRPr lang="en-AU"/>
          </a:p>
        </p:txBody>
      </p:sp>
    </p:spTree>
    <p:extLst>
      <p:ext uri="{BB962C8B-B14F-4D97-AF65-F5344CB8AC3E}">
        <p14:creationId xmlns:p14="http://schemas.microsoft.com/office/powerpoint/2010/main" val="93519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Hello!! Firstly cheers to Jennifer Fraser for allowing me to preview some our work as a prelude to my time in the UK in the last quarter of this year. We are investigating how universities go about teaching for socially responsible STEM graduates. </a:t>
            </a:r>
          </a:p>
        </p:txBody>
      </p:sp>
      <p:sp>
        <p:nvSpPr>
          <p:cNvPr id="4" name="Slide Number Placeholder 3"/>
          <p:cNvSpPr>
            <a:spLocks noGrp="1"/>
          </p:cNvSpPr>
          <p:nvPr>
            <p:ph type="sldNum" sz="quarter" idx="5"/>
          </p:nvPr>
        </p:nvSpPr>
        <p:spPr/>
        <p:txBody>
          <a:bodyPr/>
          <a:lstStyle/>
          <a:p>
            <a:fld id="{F9168BF5-1CB0-4EE5-A6B5-A0B24E1B55E6}" type="slidenum">
              <a:rPr lang="en-AU" smtClean="0"/>
              <a:t>1</a:t>
            </a:fld>
            <a:endParaRPr lang="en-AU"/>
          </a:p>
        </p:txBody>
      </p:sp>
    </p:spTree>
    <p:extLst>
      <p:ext uri="{BB962C8B-B14F-4D97-AF65-F5344CB8AC3E}">
        <p14:creationId xmlns:p14="http://schemas.microsoft.com/office/powerpoint/2010/main" val="288645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Just a quick run through the detail [read first bits of each dot point] We received responses from colleagues across the disciplines of science and the mathematical sciences</a:t>
            </a:r>
          </a:p>
        </p:txBody>
      </p:sp>
      <p:sp>
        <p:nvSpPr>
          <p:cNvPr id="4" name="Slide Number Placeholder 3"/>
          <p:cNvSpPr>
            <a:spLocks noGrp="1"/>
          </p:cNvSpPr>
          <p:nvPr>
            <p:ph type="sldNum" sz="quarter" idx="5"/>
          </p:nvPr>
        </p:nvSpPr>
        <p:spPr/>
        <p:txBody>
          <a:bodyPr/>
          <a:lstStyle/>
          <a:p>
            <a:fld id="{F9168BF5-1CB0-4EE5-A6B5-A0B24E1B55E6}" type="slidenum">
              <a:rPr lang="en-AU" smtClean="0"/>
              <a:t>10</a:t>
            </a:fld>
            <a:endParaRPr lang="en-AU"/>
          </a:p>
        </p:txBody>
      </p:sp>
    </p:spTree>
    <p:extLst>
      <p:ext uri="{BB962C8B-B14F-4D97-AF65-F5344CB8AC3E}">
        <p14:creationId xmlns:p14="http://schemas.microsoft.com/office/powerpoint/2010/main" val="265377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 this typology of socially responsible STEM graduates in mind. For part of the survey we created a list of possible topics that could be considered as teaching social responsibility with the idea that different levels of social responsibility would necessitate very different learning outcomes which would in turn lead to distinctive caches of content and assessments</a:t>
            </a:r>
          </a:p>
        </p:txBody>
      </p:sp>
      <p:sp>
        <p:nvSpPr>
          <p:cNvPr id="4" name="Slide Number Placeholder 3"/>
          <p:cNvSpPr>
            <a:spLocks noGrp="1"/>
          </p:cNvSpPr>
          <p:nvPr>
            <p:ph type="sldNum" sz="quarter" idx="5"/>
          </p:nvPr>
        </p:nvSpPr>
        <p:spPr/>
        <p:txBody>
          <a:bodyPr/>
          <a:lstStyle/>
          <a:p>
            <a:fld id="{DD8D43F5-3150-48F6-869A-537D22CBC469}" type="slidenum">
              <a:rPr lang="en-AU" smtClean="0"/>
              <a:t>11</a:t>
            </a:fld>
            <a:endParaRPr lang="en-AU"/>
          </a:p>
        </p:txBody>
      </p:sp>
    </p:spTree>
    <p:extLst>
      <p:ext uri="{BB962C8B-B14F-4D97-AF65-F5344CB8AC3E}">
        <p14:creationId xmlns:p14="http://schemas.microsoft.com/office/powerpoint/2010/main" val="348087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00E83-AF91-C82C-A6D3-952200A1B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3B061-BD7B-C01C-2CA5-5E44F621F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617ED-D5C2-9DAF-7BC9-7D911FCFFC1F}"/>
              </a:ext>
            </a:extLst>
          </p:cNvPr>
          <p:cNvSpPr>
            <a:spLocks noGrp="1"/>
          </p:cNvSpPr>
          <p:nvPr>
            <p:ph type="body" idx="1"/>
          </p:nvPr>
        </p:nvSpPr>
        <p:spPr/>
        <p:txBody>
          <a:bodyPr/>
          <a:lstStyle/>
          <a:p>
            <a:r>
              <a:rPr lang="en-AU" sz="1000" dirty="0"/>
              <a:t>Here is the list of options participants had and I’ve ordered the options by number of times chosen. For every option there were numerous participants that chose it. Participants could nominate additional ones. Some of these options [Professional Ethics, Work Health and Safety] are a good fit for typical </a:t>
            </a:r>
            <a:r>
              <a:rPr lang="en-AU" sz="1000" dirty="0" err="1"/>
              <a:t>SteMS</a:t>
            </a:r>
            <a:r>
              <a:rPr lang="en-AU" sz="1000" dirty="0"/>
              <a:t> curricula. But notably there was support for ones that are more clearly linked to societal impact and societal change. Such items will come with particularly pedagogical challenges.</a:t>
            </a:r>
          </a:p>
        </p:txBody>
      </p:sp>
      <p:sp>
        <p:nvSpPr>
          <p:cNvPr id="4" name="Slide Number Placeholder 3">
            <a:extLst>
              <a:ext uri="{FF2B5EF4-FFF2-40B4-BE49-F238E27FC236}">
                <a16:creationId xmlns:a16="http://schemas.microsoft.com/office/drawing/2014/main" id="{20D8982C-DE2C-B93D-DF06-1B13C63139D0}"/>
              </a:ext>
            </a:extLst>
          </p:cNvPr>
          <p:cNvSpPr>
            <a:spLocks noGrp="1"/>
          </p:cNvSpPr>
          <p:nvPr>
            <p:ph type="sldNum" sz="quarter" idx="5"/>
          </p:nvPr>
        </p:nvSpPr>
        <p:spPr/>
        <p:txBody>
          <a:bodyPr/>
          <a:lstStyle/>
          <a:p>
            <a:fld id="{F9168BF5-1CB0-4EE5-A6B5-A0B24E1B55E6}" type="slidenum">
              <a:rPr lang="en-AU" smtClean="0"/>
              <a:t>12</a:t>
            </a:fld>
            <a:endParaRPr lang="en-AU"/>
          </a:p>
        </p:txBody>
      </p:sp>
    </p:spTree>
    <p:extLst>
      <p:ext uri="{BB962C8B-B14F-4D97-AF65-F5344CB8AC3E}">
        <p14:creationId xmlns:p14="http://schemas.microsoft.com/office/powerpoint/2010/main" val="862098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6A407-F231-E417-EE5A-C2605614D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DB822F-E7FE-E3D2-289E-29C001AA4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181F0-AF9D-F05D-1341-56EF52E07670}"/>
              </a:ext>
            </a:extLst>
          </p:cNvPr>
          <p:cNvSpPr>
            <a:spLocks noGrp="1"/>
          </p:cNvSpPr>
          <p:nvPr>
            <p:ph type="body" idx="1"/>
          </p:nvPr>
        </p:nvSpPr>
        <p:spPr/>
        <p:txBody>
          <a:bodyPr/>
          <a:lstStyle/>
          <a:p>
            <a:r>
              <a:rPr lang="en-AU" sz="1000" dirty="0"/>
              <a:t>Drawing on our own experiences we created a checklist of potential barriers, Here is the spread of which ones the  respondents opted for, once again orders by number of times chosen. And once again, respondents could nominate others not on the list. We have focused on barriers that relate to the challenges practitioners may face when academics choose to, or are compelled to, teach outside their disciplinary expertise. Some [SPACE, SUPPORT, AGENCY]represent institutional barriers and as such are a challenge to overcome. Others [CONTROVERSIAL TOPICS, CONFIDENCE, RESOURCES] represent areas we believe that communities of practice and professional development can mitigate</a:t>
            </a:r>
          </a:p>
        </p:txBody>
      </p:sp>
      <p:sp>
        <p:nvSpPr>
          <p:cNvPr id="4" name="Slide Number Placeholder 3">
            <a:extLst>
              <a:ext uri="{FF2B5EF4-FFF2-40B4-BE49-F238E27FC236}">
                <a16:creationId xmlns:a16="http://schemas.microsoft.com/office/drawing/2014/main" id="{FA78CCE9-F6A0-A57F-2090-060FFB639C1C}"/>
              </a:ext>
            </a:extLst>
          </p:cNvPr>
          <p:cNvSpPr>
            <a:spLocks noGrp="1"/>
          </p:cNvSpPr>
          <p:nvPr>
            <p:ph type="sldNum" sz="quarter" idx="5"/>
          </p:nvPr>
        </p:nvSpPr>
        <p:spPr/>
        <p:txBody>
          <a:bodyPr/>
          <a:lstStyle/>
          <a:p>
            <a:fld id="{F9168BF5-1CB0-4EE5-A6B5-A0B24E1B55E6}" type="slidenum">
              <a:rPr lang="en-AU" smtClean="0"/>
              <a:t>13</a:t>
            </a:fld>
            <a:endParaRPr lang="en-AU"/>
          </a:p>
        </p:txBody>
      </p:sp>
    </p:spTree>
    <p:extLst>
      <p:ext uri="{BB962C8B-B14F-4D97-AF65-F5344CB8AC3E}">
        <p14:creationId xmlns:p14="http://schemas.microsoft.com/office/powerpoint/2010/main" val="9653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F9168BF5-1CB0-4EE5-A6B5-A0B24E1B55E6}" type="slidenum">
              <a:rPr lang="en-AU" smtClean="0"/>
              <a:t>14</a:t>
            </a:fld>
            <a:endParaRPr lang="en-AU"/>
          </a:p>
        </p:txBody>
      </p:sp>
    </p:spTree>
    <p:extLst>
      <p:ext uri="{BB962C8B-B14F-4D97-AF65-F5344CB8AC3E}">
        <p14:creationId xmlns:p14="http://schemas.microsoft.com/office/powerpoint/2010/main" val="56475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9168BF5-1CB0-4EE5-A6B5-A0B24E1B55E6}" type="slidenum">
              <a:rPr lang="en-AU" smtClean="0"/>
              <a:t>15</a:t>
            </a:fld>
            <a:endParaRPr lang="en-AU"/>
          </a:p>
        </p:txBody>
      </p:sp>
    </p:spTree>
    <p:extLst>
      <p:ext uri="{BB962C8B-B14F-4D97-AF65-F5344CB8AC3E}">
        <p14:creationId xmlns:p14="http://schemas.microsoft.com/office/powerpoint/2010/main" val="2848789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9168BF5-1CB0-4EE5-A6B5-A0B24E1B55E6}" type="slidenum">
              <a:rPr lang="en-AU" smtClean="0"/>
              <a:t>16</a:t>
            </a:fld>
            <a:endParaRPr lang="en-AU"/>
          </a:p>
        </p:txBody>
      </p:sp>
    </p:spTree>
    <p:extLst>
      <p:ext uri="{BB962C8B-B14F-4D97-AF65-F5344CB8AC3E}">
        <p14:creationId xmlns:p14="http://schemas.microsoft.com/office/powerpoint/2010/main" val="2396492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some background papers regarding teaching social responsibility</a:t>
            </a:r>
          </a:p>
        </p:txBody>
      </p:sp>
      <p:sp>
        <p:nvSpPr>
          <p:cNvPr id="4" name="Slide Number Placeholder 3"/>
          <p:cNvSpPr>
            <a:spLocks noGrp="1"/>
          </p:cNvSpPr>
          <p:nvPr>
            <p:ph type="sldNum" sz="quarter" idx="5"/>
          </p:nvPr>
        </p:nvSpPr>
        <p:spPr/>
        <p:txBody>
          <a:bodyPr/>
          <a:lstStyle/>
          <a:p>
            <a:fld id="{DD8D43F5-3150-48F6-869A-537D22CBC469}" type="slidenum">
              <a:rPr lang="en-AU" smtClean="0"/>
              <a:t>17</a:t>
            </a:fld>
            <a:endParaRPr lang="en-AU" dirty="0"/>
          </a:p>
        </p:txBody>
      </p:sp>
    </p:spTree>
    <p:extLst>
      <p:ext uri="{BB962C8B-B14F-4D97-AF65-F5344CB8AC3E}">
        <p14:creationId xmlns:p14="http://schemas.microsoft.com/office/powerpoint/2010/main" val="4077011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9168BF5-1CB0-4EE5-A6B5-A0B24E1B55E6}" type="slidenum">
              <a:rPr lang="en-AU" smtClean="0"/>
              <a:t>19</a:t>
            </a:fld>
            <a:endParaRPr lang="en-AU"/>
          </a:p>
        </p:txBody>
      </p:sp>
    </p:spTree>
    <p:extLst>
      <p:ext uri="{BB962C8B-B14F-4D97-AF65-F5344CB8AC3E}">
        <p14:creationId xmlns:p14="http://schemas.microsoft.com/office/powerpoint/2010/main" val="356852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9168BF5-1CB0-4EE5-A6B5-A0B24E1B55E6}" type="slidenum">
              <a:rPr lang="en-AU" smtClean="0"/>
              <a:t>20</a:t>
            </a:fld>
            <a:endParaRPr lang="en-AU"/>
          </a:p>
        </p:txBody>
      </p:sp>
    </p:spTree>
    <p:extLst>
      <p:ext uri="{BB962C8B-B14F-4D97-AF65-F5344CB8AC3E}">
        <p14:creationId xmlns:p14="http://schemas.microsoft.com/office/powerpoint/2010/main" val="2340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Before starting, this is a practice those of you who have seen presentations from Australia will be familiar with. I would like to acknowledge that I am giving this presentation on the lands of the Gadigal and Wangal peoples of the Eora Nation. </a:t>
            </a:r>
            <a:r>
              <a:rPr lang="en-AU" sz="1000" b="1" dirty="0"/>
              <a:t>They remain the owners of these </a:t>
            </a:r>
            <a:r>
              <a:rPr lang="en-AU" sz="1000" b="1" u="sng" dirty="0"/>
              <a:t>never ceded </a:t>
            </a:r>
            <a:r>
              <a:rPr lang="en-AU" sz="1000" b="1" dirty="0"/>
              <a:t>lands, and as such they are custodians of all knowledge that was, is being and will be created on these lands. I also pay my respects to the Gadigal and Wangal elders.</a:t>
            </a:r>
            <a:r>
              <a:rPr lang="en-AU" sz="1000" dirty="0"/>
              <a:t> And a shout-out to any Indigenous or First Nations attendees. Finally, I would invite any attendees to make an acknowledgement of the lands that are currently residing in using the chat.</a:t>
            </a:r>
          </a:p>
        </p:txBody>
      </p:sp>
      <p:sp>
        <p:nvSpPr>
          <p:cNvPr id="4" name="Slide Number Placeholder 3"/>
          <p:cNvSpPr>
            <a:spLocks noGrp="1"/>
          </p:cNvSpPr>
          <p:nvPr>
            <p:ph type="sldNum" sz="quarter" idx="5"/>
          </p:nvPr>
        </p:nvSpPr>
        <p:spPr/>
        <p:txBody>
          <a:bodyPr/>
          <a:lstStyle/>
          <a:p>
            <a:fld id="{F9168BF5-1CB0-4EE5-A6B5-A0B24E1B55E6}" type="slidenum">
              <a:rPr lang="en-AU" smtClean="0"/>
              <a:t>2</a:t>
            </a:fld>
            <a:endParaRPr lang="en-AU"/>
          </a:p>
        </p:txBody>
      </p:sp>
    </p:spTree>
    <p:extLst>
      <p:ext uri="{BB962C8B-B14F-4D97-AF65-F5344CB8AC3E}">
        <p14:creationId xmlns:p14="http://schemas.microsoft.com/office/powerpoint/2010/main" val="1501714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0" u="none" dirty="0"/>
              <a:t>This belief regarding the social responsibilities of STEM graduates is one shared by Australian, New Zealand and UK campuses. For example, here are screenshots from the University of Westminster's list of intended attributes of their graduates. I have picked out two where while social responsibility is not mentioned explicitly, for me, the aspirations align with much of our thinking about socially responsible graduates</a:t>
            </a:r>
            <a:endParaRPr lang="en-AU" dirty="0"/>
          </a:p>
        </p:txBody>
      </p:sp>
      <p:sp>
        <p:nvSpPr>
          <p:cNvPr id="4" name="Slide Number Placeholder 3"/>
          <p:cNvSpPr>
            <a:spLocks noGrp="1"/>
          </p:cNvSpPr>
          <p:nvPr>
            <p:ph type="sldNum" sz="quarter" idx="5"/>
          </p:nvPr>
        </p:nvSpPr>
        <p:spPr/>
        <p:txBody>
          <a:bodyPr/>
          <a:lstStyle/>
          <a:p>
            <a:fld id="{F9168BF5-1CB0-4EE5-A6B5-A0B24E1B55E6}" type="slidenum">
              <a:rPr lang="en-AU" smtClean="0"/>
              <a:t>21</a:t>
            </a:fld>
            <a:endParaRPr lang="en-AU"/>
          </a:p>
        </p:txBody>
      </p:sp>
    </p:spTree>
    <p:extLst>
      <p:ext uri="{BB962C8B-B14F-4D97-AF65-F5344CB8AC3E}">
        <p14:creationId xmlns:p14="http://schemas.microsoft.com/office/powerpoint/2010/main" val="721963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Some of you are unlikely to be familiar with how a set of graduate attributes, sometimes the work abilities is used instead of attributes, is enacted upon. This is a flow chart from my campus which illustrates it. The graduate attributes are aspirational features that each institution creates to capture what their students and the broader society can expect of graduates. [Click] In each Faculty this will be contextualised as CILOs that aligns with the discipline of the degree. So that the same set of graduate attributes will become [Click] a distinct set of CILOs for each degree. [Click] [Click] Then for each subject that is a unit of study within a degree, some but not necessarily all of the degree CILOs, will be recontextualised as SILOs [Click] which serve as the guiding principles for design and implementation of content, training and assessment in that specific subject. This is quite technical would anyone like be go over this with an example?</a:t>
            </a:r>
          </a:p>
        </p:txBody>
      </p:sp>
      <p:sp>
        <p:nvSpPr>
          <p:cNvPr id="4" name="Slide Number Placeholder 3"/>
          <p:cNvSpPr>
            <a:spLocks noGrp="1"/>
          </p:cNvSpPr>
          <p:nvPr>
            <p:ph type="sldNum" sz="quarter" idx="5"/>
          </p:nvPr>
        </p:nvSpPr>
        <p:spPr/>
        <p:txBody>
          <a:bodyPr/>
          <a:lstStyle/>
          <a:p>
            <a:fld id="{F9168BF5-1CB0-4EE5-A6B5-A0B24E1B55E6}" type="slidenum">
              <a:rPr lang="en-AU" smtClean="0"/>
              <a:t>22</a:t>
            </a:fld>
            <a:endParaRPr lang="en-AU"/>
          </a:p>
        </p:txBody>
      </p:sp>
    </p:spTree>
    <p:extLst>
      <p:ext uri="{BB962C8B-B14F-4D97-AF65-F5344CB8AC3E}">
        <p14:creationId xmlns:p14="http://schemas.microsoft.com/office/powerpoint/2010/main" val="202673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1000" dirty="0">
                <a:latin typeface="Arial" panose="020B0604020202020204" pitchFamily="34" charset="0"/>
                <a:cs typeface="Arial" panose="020B0604020202020204" pitchFamily="34" charset="0"/>
              </a:rPr>
              <a:t>Moving on to our project: there remains a widespread, and a generally unchallenged belief, that we need more STEM graduates in both developed and developing nations. As indicated by this quotation [</a:t>
            </a:r>
            <a:r>
              <a:rPr lang="en-AU" sz="1000" b="1" dirty="0">
                <a:latin typeface="Arial" panose="020B0604020202020204" pitchFamily="34" charset="0"/>
                <a:cs typeface="Arial" panose="020B0604020202020204" pitchFamily="34" charset="0"/>
              </a:rPr>
              <a:t>pause to read</a:t>
            </a:r>
            <a:r>
              <a:rPr lang="en-AU" sz="1000" dirty="0">
                <a:latin typeface="Arial" panose="020B0604020202020204" pitchFamily="34" charset="0"/>
                <a:cs typeface="Arial" panose="020B0604020202020204" pitchFamily="34" charset="0"/>
              </a:rPr>
              <a:t>], the contribution of STEM graduates is principally conceived of their contribution to a nation’s economic development and expansion but reassuringly, in the case of the UK, their contributions to of each of your kingdom’s efforts towards the health of the planet</a:t>
            </a:r>
          </a:p>
        </p:txBody>
      </p:sp>
      <p:sp>
        <p:nvSpPr>
          <p:cNvPr id="4" name="Slide Number Placeholder 3"/>
          <p:cNvSpPr>
            <a:spLocks noGrp="1"/>
          </p:cNvSpPr>
          <p:nvPr>
            <p:ph type="sldNum" sz="quarter" idx="5"/>
          </p:nvPr>
        </p:nvSpPr>
        <p:spPr/>
        <p:txBody>
          <a:bodyPr/>
          <a:lstStyle/>
          <a:p>
            <a:fld id="{DD8D43F5-3150-48F6-869A-537D22CBC469}" type="slidenum">
              <a:rPr lang="en-AU" smtClean="0"/>
              <a:t>3</a:t>
            </a:fld>
            <a:endParaRPr lang="en-AU" dirty="0"/>
          </a:p>
        </p:txBody>
      </p:sp>
    </p:spTree>
    <p:extLst>
      <p:ext uri="{BB962C8B-B14F-4D97-AF65-F5344CB8AC3E}">
        <p14:creationId xmlns:p14="http://schemas.microsoft.com/office/powerpoint/2010/main" val="130970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u="sng" dirty="0"/>
              <a:t>Thus we </a:t>
            </a:r>
            <a:r>
              <a:rPr lang="en-AU" sz="1000" dirty="0"/>
              <a:t>look to the STEM graduates  </a:t>
            </a:r>
            <a:r>
              <a:rPr lang="en-AU" sz="1000" b="1" dirty="0">
                <a:solidFill>
                  <a:srgbClr val="FF0000"/>
                </a:solidFill>
              </a:rPr>
              <a:t>from our colleges and universities </a:t>
            </a:r>
            <a:r>
              <a:rPr lang="en-AU" sz="1000" b="0" dirty="0">
                <a:solidFill>
                  <a:srgbClr val="FF0000"/>
                </a:solidFill>
              </a:rPr>
              <a:t>as undertaking work </a:t>
            </a:r>
            <a:r>
              <a:rPr lang="en-AU" sz="1000" dirty="0"/>
              <a:t>for the benefit of society and the health of the planet  </a:t>
            </a:r>
            <a:r>
              <a:rPr lang="en-AU" sz="1000" b="0" u="sng" dirty="0">
                <a:solidFill>
                  <a:srgbClr val="FF0000"/>
                </a:solidFill>
                <a:highlight>
                  <a:srgbClr val="FFFF00"/>
                </a:highlight>
              </a:rPr>
              <a:t>We believe </a:t>
            </a:r>
            <a:r>
              <a:rPr lang="en-AU" sz="1000" b="0" dirty="0">
                <a:solidFill>
                  <a:srgbClr val="FF0000"/>
                </a:solidFill>
                <a:highlight>
                  <a:srgbClr val="FFFF00"/>
                </a:highlight>
              </a:rPr>
              <a:t>that in fostering STEM graduates </a:t>
            </a:r>
            <a:r>
              <a:rPr lang="en-AU" sz="1000" b="1" dirty="0">
                <a:solidFill>
                  <a:srgbClr val="FF0000"/>
                </a:solidFill>
                <a:highlight>
                  <a:srgbClr val="FFFF00"/>
                </a:highlight>
              </a:rPr>
              <a:t>[CLICK] </a:t>
            </a:r>
            <a:r>
              <a:rPr lang="en-AU" sz="1000" b="0" u="sng" dirty="0">
                <a:solidFill>
                  <a:srgbClr val="FF0000"/>
                </a:solidFill>
                <a:highlight>
                  <a:srgbClr val="FFFF00"/>
                </a:highlight>
              </a:rPr>
              <a:t>there is an intersection between STEM education and civics and citizenship education</a:t>
            </a:r>
            <a:endParaRPr lang="en-AU" sz="1000" u="sng" dirty="0"/>
          </a:p>
        </p:txBody>
      </p:sp>
      <p:sp>
        <p:nvSpPr>
          <p:cNvPr id="4" name="Slide Number Placeholder 3"/>
          <p:cNvSpPr>
            <a:spLocks noGrp="1"/>
          </p:cNvSpPr>
          <p:nvPr>
            <p:ph type="sldNum" sz="quarter" idx="5"/>
          </p:nvPr>
        </p:nvSpPr>
        <p:spPr/>
        <p:txBody>
          <a:bodyPr/>
          <a:lstStyle/>
          <a:p>
            <a:fld id="{F9168BF5-1CB0-4EE5-A6B5-A0B24E1B55E6}" type="slidenum">
              <a:rPr lang="en-AU" smtClean="0"/>
              <a:t>4</a:t>
            </a:fld>
            <a:endParaRPr lang="en-AU"/>
          </a:p>
        </p:txBody>
      </p:sp>
    </p:spTree>
    <p:extLst>
      <p:ext uri="{BB962C8B-B14F-4D97-AF65-F5344CB8AC3E}">
        <p14:creationId xmlns:p14="http://schemas.microsoft.com/office/powerpoint/2010/main" val="287556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t>This intersection </a:t>
            </a:r>
            <a:r>
              <a:rPr lang="en-AU" sz="1000" b="1" dirty="0"/>
              <a:t>[CIRCLE] </a:t>
            </a:r>
            <a:r>
              <a:rPr lang="en-AU" sz="1000" dirty="0"/>
              <a:t>comes from our recognition that STEM professionals are members of a society where such membership is described as being a citizen in a society. As citizens they have the civil, or legal, and </a:t>
            </a:r>
            <a:r>
              <a:rPr lang="en-AU" sz="1000" dirty="0" err="1"/>
              <a:t>political,duties</a:t>
            </a:r>
            <a:r>
              <a:rPr lang="en-AU" sz="1000" dirty="0"/>
              <a:t> and responsibilities which I have expanded upon here. [CLICK] </a:t>
            </a:r>
            <a:r>
              <a:rPr lang="en-AU" sz="1000" b="0" u="sng" dirty="0"/>
              <a:t>They also have social responsibilities. </a:t>
            </a:r>
            <a:r>
              <a:rPr lang="en-AU" sz="1000" b="0" u="none" dirty="0"/>
              <a:t>The theoretical framework we are using regarding what social responsibility is has been drawn from social philosophers and civics and citizenship education experts some of whom are listed here.</a:t>
            </a:r>
            <a:endParaRPr lang="en-AU" sz="1000" b="0" u="sng" dirty="0"/>
          </a:p>
        </p:txBody>
      </p:sp>
      <p:sp>
        <p:nvSpPr>
          <p:cNvPr id="4" name="Slide Number Placeholder 3"/>
          <p:cNvSpPr>
            <a:spLocks noGrp="1"/>
          </p:cNvSpPr>
          <p:nvPr>
            <p:ph type="sldNum" sz="quarter" idx="5"/>
          </p:nvPr>
        </p:nvSpPr>
        <p:spPr/>
        <p:txBody>
          <a:bodyPr/>
          <a:lstStyle/>
          <a:p>
            <a:fld id="{DD8D43F5-3150-48F6-869A-537D22CBC469}" type="slidenum">
              <a:rPr lang="en-AU" smtClean="0"/>
              <a:t>5</a:t>
            </a:fld>
            <a:endParaRPr lang="en-AU"/>
          </a:p>
        </p:txBody>
      </p:sp>
    </p:spTree>
    <p:extLst>
      <p:ext uri="{BB962C8B-B14F-4D97-AF65-F5344CB8AC3E}">
        <p14:creationId xmlns:p14="http://schemas.microsoft.com/office/powerpoint/2010/main" val="2354619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I go on to preview what some Australian and New Academics think: I would like to hear from you. I will switch over this </a:t>
            </a:r>
            <a:r>
              <a:rPr lang="en-AU" dirty="0" err="1"/>
              <a:t>Menti</a:t>
            </a:r>
            <a:r>
              <a:rPr lang="en-AU" dirty="0"/>
              <a:t> and I will publish links in the chat</a:t>
            </a:r>
          </a:p>
        </p:txBody>
      </p:sp>
      <p:sp>
        <p:nvSpPr>
          <p:cNvPr id="4" name="Slide Number Placeholder 3"/>
          <p:cNvSpPr>
            <a:spLocks noGrp="1"/>
          </p:cNvSpPr>
          <p:nvPr>
            <p:ph type="sldNum" sz="quarter" idx="5"/>
          </p:nvPr>
        </p:nvSpPr>
        <p:spPr/>
        <p:txBody>
          <a:bodyPr/>
          <a:lstStyle/>
          <a:p>
            <a:fld id="{F9168BF5-1CB0-4EE5-A6B5-A0B24E1B55E6}" type="slidenum">
              <a:rPr lang="en-AU" smtClean="0"/>
              <a:t>6</a:t>
            </a:fld>
            <a:endParaRPr lang="en-AU"/>
          </a:p>
        </p:txBody>
      </p:sp>
    </p:spTree>
    <p:extLst>
      <p:ext uri="{BB962C8B-B14F-4D97-AF65-F5344CB8AC3E}">
        <p14:creationId xmlns:p14="http://schemas.microsoft.com/office/powerpoint/2010/main" val="159531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As a guide to how STEM educators could embed social responsibility, we draw on the typology of citizenship education presented by Joel Westheimer &amp; Joseph Kahne.  [CIRCLE] Westheimer and Kahne present three visions of citizenship along a spectrum of different conceptions of socially responsible citizens</a:t>
            </a:r>
            <a:r>
              <a:rPr lang="en-AU" sz="1000" b="1" dirty="0"/>
              <a:t>. </a:t>
            </a:r>
            <a:r>
              <a:rPr lang="en-AU" sz="1000" dirty="0"/>
              <a:t>[GO THROUGH THEM]. It is a spectrum because going along there is an increasing depth in engagement with society and a broader skill set. To explain the typology further Westheimer and Kahne provided a useful analogy [CLICK], [Go through images] [CLICK], </a:t>
            </a:r>
            <a:r>
              <a:rPr lang="en-AU" sz="1000" b="1" dirty="0"/>
              <a:t>The different visions of socially responsible citizenship are understood as the outcome of different ways that citizenship education could be undertaken,</a:t>
            </a:r>
            <a:endParaRPr lang="en-AU" sz="1000" dirty="0"/>
          </a:p>
        </p:txBody>
      </p:sp>
      <p:sp>
        <p:nvSpPr>
          <p:cNvPr id="4" name="Slide Number Placeholder 3"/>
          <p:cNvSpPr>
            <a:spLocks noGrp="1"/>
          </p:cNvSpPr>
          <p:nvPr>
            <p:ph type="sldNum" sz="quarter" idx="5"/>
          </p:nvPr>
        </p:nvSpPr>
        <p:spPr/>
        <p:txBody>
          <a:bodyPr/>
          <a:lstStyle/>
          <a:p>
            <a:fld id="{DD8D43F5-3150-48F6-869A-537D22CBC469}" type="slidenum">
              <a:rPr lang="en-AU" smtClean="0"/>
              <a:t>7</a:t>
            </a:fld>
            <a:endParaRPr lang="en-AU"/>
          </a:p>
        </p:txBody>
      </p:sp>
    </p:spTree>
    <p:extLst>
      <p:ext uri="{BB962C8B-B14F-4D97-AF65-F5344CB8AC3E}">
        <p14:creationId xmlns:p14="http://schemas.microsoft.com/office/powerpoint/2010/main" val="71995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3957F-BA66-0137-7531-12E1362EC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AE7D4-A50F-D811-8EBA-9D078AB7B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3153D-DF5E-FFCA-AE7A-16295C184ED3}"/>
              </a:ext>
            </a:extLst>
          </p:cNvPr>
          <p:cNvSpPr>
            <a:spLocks noGrp="1"/>
          </p:cNvSpPr>
          <p:nvPr>
            <p:ph type="body" idx="1"/>
          </p:nvPr>
        </p:nvSpPr>
        <p:spPr/>
        <p:txBody>
          <a:bodyPr/>
          <a:lstStyle/>
          <a:p>
            <a:r>
              <a:rPr lang="en-AU" dirty="0"/>
              <a:t>We suspect that amongst STEM educators there will be also different conceptions of what constitutes a socially responsible stem graduate. These could be placed on the typology of Westheimer and Kahn . </a:t>
            </a:r>
          </a:p>
        </p:txBody>
      </p:sp>
      <p:sp>
        <p:nvSpPr>
          <p:cNvPr id="4" name="Slide Number Placeholder 3">
            <a:extLst>
              <a:ext uri="{FF2B5EF4-FFF2-40B4-BE49-F238E27FC236}">
                <a16:creationId xmlns:a16="http://schemas.microsoft.com/office/drawing/2014/main" id="{DA08A9DC-BE04-9B9D-75E1-2824A24188F8}"/>
              </a:ext>
            </a:extLst>
          </p:cNvPr>
          <p:cNvSpPr>
            <a:spLocks noGrp="1"/>
          </p:cNvSpPr>
          <p:nvPr>
            <p:ph type="sldNum" sz="quarter" idx="5"/>
          </p:nvPr>
        </p:nvSpPr>
        <p:spPr/>
        <p:txBody>
          <a:bodyPr/>
          <a:lstStyle/>
          <a:p>
            <a:fld id="{DD8D43F5-3150-48F6-869A-537D22CBC469}" type="slidenum">
              <a:rPr lang="en-AU" smtClean="0"/>
              <a:t>8</a:t>
            </a:fld>
            <a:endParaRPr lang="en-AU"/>
          </a:p>
        </p:txBody>
      </p:sp>
    </p:spTree>
    <p:extLst>
      <p:ext uri="{BB962C8B-B14F-4D97-AF65-F5344CB8AC3E}">
        <p14:creationId xmlns:p14="http://schemas.microsoft.com/office/powerpoint/2010/main" val="162218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kern="1200" dirty="0">
                <a:solidFill>
                  <a:schemeClr val="tx1"/>
                </a:solidFill>
                <a:effectLst/>
                <a:latin typeface="+mn-lt"/>
                <a:ea typeface="+mn-ea"/>
                <a:cs typeface="+mn-cs"/>
              </a:rPr>
              <a:t>This leads us to two research questions. Question 1 being [read 1] [CLICK] the approach we took is an anonymous survey. Question 2 being [read 2] [CLICK] I have conducted more than 10 interviews with colleagues. But with time remaining [CLICK] I am going to focus on the survey outcomes</a:t>
            </a:r>
          </a:p>
        </p:txBody>
      </p:sp>
      <p:sp>
        <p:nvSpPr>
          <p:cNvPr id="4" name="Slide Number Placeholder 3"/>
          <p:cNvSpPr>
            <a:spLocks noGrp="1"/>
          </p:cNvSpPr>
          <p:nvPr>
            <p:ph type="sldNum" sz="quarter" idx="5"/>
          </p:nvPr>
        </p:nvSpPr>
        <p:spPr/>
        <p:txBody>
          <a:bodyPr/>
          <a:lstStyle/>
          <a:p>
            <a:fld id="{DD8D43F5-3150-48F6-869A-537D22CBC469}" type="slidenum">
              <a:rPr lang="en-AU" smtClean="0"/>
              <a:t>9</a:t>
            </a:fld>
            <a:endParaRPr lang="en-AU"/>
          </a:p>
        </p:txBody>
      </p:sp>
    </p:spTree>
    <p:extLst>
      <p:ext uri="{BB962C8B-B14F-4D97-AF65-F5344CB8AC3E}">
        <p14:creationId xmlns:p14="http://schemas.microsoft.com/office/powerpoint/2010/main" val="73381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3DE4-19DE-49AD-9424-F23F90C7B296}"/>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B51DD310-A81D-4BCE-BA11-89D7642BF25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Slide Number Placeholder 5">
            <a:extLst>
              <a:ext uri="{FF2B5EF4-FFF2-40B4-BE49-F238E27FC236}">
                <a16:creationId xmlns:a16="http://schemas.microsoft.com/office/drawing/2014/main" id="{F281B10C-A6C6-412E-AF39-5484D7DD2DAF}"/>
              </a:ext>
            </a:extLst>
          </p:cNvPr>
          <p:cNvSpPr>
            <a:spLocks noGrp="1"/>
          </p:cNvSpPr>
          <p:nvPr>
            <p:ph type="sldNum" sz="quarter" idx="12"/>
          </p:nvPr>
        </p:nvSpPr>
        <p:spPr/>
        <p:txBody>
          <a:bodyPr/>
          <a:lstStyle/>
          <a:p>
            <a:fld id="{04C45870-9C67-47D7-9579-C338122DA0AC}" type="slidenum">
              <a:rPr lang="en-AU" smtClean="0"/>
              <a:t>‹#›</a:t>
            </a:fld>
            <a:endParaRPr lang="en-AU"/>
          </a:p>
        </p:txBody>
      </p:sp>
    </p:spTree>
    <p:extLst>
      <p:ext uri="{BB962C8B-B14F-4D97-AF65-F5344CB8AC3E}">
        <p14:creationId xmlns:p14="http://schemas.microsoft.com/office/powerpoint/2010/main" val="70769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C4AA-7DA6-47F0-B1AB-E4FCEBE75B2E}"/>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C5C23211-2D4D-4433-B62A-0188886E6B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9838B747-BA11-4E88-AEFD-589DCE15D11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Slide Number Placeholder 6">
            <a:extLst>
              <a:ext uri="{FF2B5EF4-FFF2-40B4-BE49-F238E27FC236}">
                <a16:creationId xmlns:a16="http://schemas.microsoft.com/office/drawing/2014/main" id="{C8B5E2C2-B162-45E4-9A3D-60B7D92044E2}"/>
              </a:ext>
            </a:extLst>
          </p:cNvPr>
          <p:cNvSpPr>
            <a:spLocks noGrp="1"/>
          </p:cNvSpPr>
          <p:nvPr>
            <p:ph type="sldNum" sz="quarter" idx="12"/>
          </p:nvPr>
        </p:nvSpPr>
        <p:spPr/>
        <p:txBody>
          <a:bodyPr/>
          <a:lstStyle/>
          <a:p>
            <a:fld id="{04C45870-9C67-47D7-9579-C338122DA0AC}" type="slidenum">
              <a:rPr lang="en-AU" smtClean="0"/>
              <a:t>‹#›</a:t>
            </a:fld>
            <a:endParaRPr lang="en-AU"/>
          </a:p>
        </p:txBody>
      </p:sp>
    </p:spTree>
    <p:extLst>
      <p:ext uri="{BB962C8B-B14F-4D97-AF65-F5344CB8AC3E}">
        <p14:creationId xmlns:p14="http://schemas.microsoft.com/office/powerpoint/2010/main" val="1401159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C609-E415-4647-AF52-EBE768922A7D}"/>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B792AA0D-451C-4B5A-AFD7-3416E9E2ABB0}"/>
              </a:ext>
            </a:extLst>
          </p:cNvPr>
          <p:cNvSpPr>
            <a:spLocks noGrp="1"/>
          </p:cNvSpPr>
          <p:nvPr>
            <p:ph type="sldNum" sz="quarter" idx="12"/>
          </p:nvPr>
        </p:nvSpPr>
        <p:spPr/>
        <p:txBody>
          <a:bodyPr/>
          <a:lstStyle/>
          <a:p>
            <a:fld id="{04C45870-9C67-47D7-9579-C338122DA0AC}" type="slidenum">
              <a:rPr lang="en-AU" smtClean="0"/>
              <a:t>‹#›</a:t>
            </a:fld>
            <a:endParaRPr lang="en-AU"/>
          </a:p>
        </p:txBody>
      </p:sp>
    </p:spTree>
    <p:extLst>
      <p:ext uri="{BB962C8B-B14F-4D97-AF65-F5344CB8AC3E}">
        <p14:creationId xmlns:p14="http://schemas.microsoft.com/office/powerpoint/2010/main" val="242084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2880A6-BFFC-4ABD-9CA5-596DF01C90CE}"/>
              </a:ext>
            </a:extLst>
          </p:cNvPr>
          <p:cNvSpPr>
            <a:spLocks noGrp="1"/>
          </p:cNvSpPr>
          <p:nvPr>
            <p:ph type="sldNum" sz="quarter" idx="12"/>
          </p:nvPr>
        </p:nvSpPr>
        <p:spPr/>
        <p:txBody>
          <a:bodyPr/>
          <a:lstStyle/>
          <a:p>
            <a:fld id="{04C45870-9C67-47D7-9579-C338122DA0AC}" type="slidenum">
              <a:rPr lang="en-AU" smtClean="0"/>
              <a:t>‹#›</a:t>
            </a:fld>
            <a:endParaRPr lang="en-AU"/>
          </a:p>
        </p:txBody>
      </p:sp>
    </p:spTree>
    <p:extLst>
      <p:ext uri="{BB962C8B-B14F-4D97-AF65-F5344CB8AC3E}">
        <p14:creationId xmlns:p14="http://schemas.microsoft.com/office/powerpoint/2010/main" val="412476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7DD0-4C3E-46D2-B109-CDDA722BFBF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8E65313-7A3E-4411-BABF-66983A0E94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D55FD02-9A64-45D5-9AEB-FA580785D1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a:extLst>
              <a:ext uri="{FF2B5EF4-FFF2-40B4-BE49-F238E27FC236}">
                <a16:creationId xmlns:a16="http://schemas.microsoft.com/office/drawing/2014/main" id="{DF16CCC9-50CD-431B-8EB0-D30D50CA663E}"/>
              </a:ext>
            </a:extLst>
          </p:cNvPr>
          <p:cNvSpPr>
            <a:spLocks noGrp="1"/>
          </p:cNvSpPr>
          <p:nvPr>
            <p:ph type="sldNum" sz="quarter" idx="12"/>
          </p:nvPr>
        </p:nvSpPr>
        <p:spPr/>
        <p:txBody>
          <a:bodyPr/>
          <a:lstStyle/>
          <a:p>
            <a:fld id="{01A74F35-29F4-4738-8AD9-C802BE8DA2DB}" type="slidenum">
              <a:rPr lang="en-AU" smtClean="0"/>
              <a:t>‹#›</a:t>
            </a:fld>
            <a:endParaRPr lang="en-AU" dirty="0"/>
          </a:p>
        </p:txBody>
      </p:sp>
    </p:spTree>
    <p:extLst>
      <p:ext uri="{BB962C8B-B14F-4D97-AF65-F5344CB8AC3E}">
        <p14:creationId xmlns:p14="http://schemas.microsoft.com/office/powerpoint/2010/main" val="152204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EC609-E415-4647-AF52-EBE768922A7D}"/>
              </a:ext>
            </a:extLst>
          </p:cNvPr>
          <p:cNvSpPr>
            <a:spLocks noGrp="1"/>
          </p:cNvSpPr>
          <p:nvPr>
            <p:ph type="title"/>
          </p:nvPr>
        </p:nvSpPr>
        <p:spPr/>
        <p:txBody>
          <a:bodyPr/>
          <a:lstStyle/>
          <a:p>
            <a:r>
              <a:rPr lang="en-GB"/>
              <a:t>Click to edit Master title style</a:t>
            </a:r>
            <a:endParaRPr lang="en-AU"/>
          </a:p>
        </p:txBody>
      </p:sp>
      <p:sp>
        <p:nvSpPr>
          <p:cNvPr id="5" name="Slide Number Placeholder 4">
            <a:extLst>
              <a:ext uri="{FF2B5EF4-FFF2-40B4-BE49-F238E27FC236}">
                <a16:creationId xmlns:a16="http://schemas.microsoft.com/office/drawing/2014/main" id="{B792AA0D-451C-4B5A-AFD7-3416E9E2ABB0}"/>
              </a:ext>
            </a:extLst>
          </p:cNvPr>
          <p:cNvSpPr>
            <a:spLocks noGrp="1"/>
          </p:cNvSpPr>
          <p:nvPr>
            <p:ph type="sldNum" sz="quarter" idx="12"/>
          </p:nvPr>
        </p:nvSpPr>
        <p:spPr/>
        <p:txBody>
          <a:bodyPr/>
          <a:lstStyle/>
          <a:p>
            <a:fld id="{04C45870-9C67-47D7-9579-C338122DA0AC}" type="slidenum">
              <a:rPr lang="en-AU" smtClean="0"/>
              <a:t>‹#›</a:t>
            </a:fld>
            <a:endParaRPr lang="en-AU"/>
          </a:p>
        </p:txBody>
      </p:sp>
    </p:spTree>
    <p:extLst>
      <p:ext uri="{BB962C8B-B14F-4D97-AF65-F5344CB8AC3E}">
        <p14:creationId xmlns:p14="http://schemas.microsoft.com/office/powerpoint/2010/main" val="42149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7DD0-4C3E-46D2-B109-CDDA722BFBF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8E65313-7A3E-4411-BABF-66983A0E94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D55FD02-9A64-45D5-9AEB-FA580785D1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a:extLst>
              <a:ext uri="{FF2B5EF4-FFF2-40B4-BE49-F238E27FC236}">
                <a16:creationId xmlns:a16="http://schemas.microsoft.com/office/drawing/2014/main" id="{DF16CCC9-50CD-431B-8EB0-D30D50CA663E}"/>
              </a:ext>
            </a:extLst>
          </p:cNvPr>
          <p:cNvSpPr>
            <a:spLocks noGrp="1"/>
          </p:cNvSpPr>
          <p:nvPr>
            <p:ph type="sldNum" sz="quarter" idx="12"/>
          </p:nvPr>
        </p:nvSpPr>
        <p:spPr/>
        <p:txBody>
          <a:bodyPr/>
          <a:lstStyle/>
          <a:p>
            <a:fld id="{01A74F35-29F4-4738-8AD9-C802BE8DA2DB}" type="slidenum">
              <a:rPr lang="en-AU" smtClean="0"/>
              <a:t>‹#›</a:t>
            </a:fld>
            <a:endParaRPr lang="en-AU" dirty="0"/>
          </a:p>
        </p:txBody>
      </p:sp>
    </p:spTree>
    <p:extLst>
      <p:ext uri="{BB962C8B-B14F-4D97-AF65-F5344CB8AC3E}">
        <p14:creationId xmlns:p14="http://schemas.microsoft.com/office/powerpoint/2010/main" val="1522048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CD7AE-651C-4FF2-B21E-F09A5DD73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dirty="0"/>
          </a:p>
        </p:txBody>
      </p:sp>
      <p:sp>
        <p:nvSpPr>
          <p:cNvPr id="3" name="Text Placeholder 2">
            <a:extLst>
              <a:ext uri="{FF2B5EF4-FFF2-40B4-BE49-F238E27FC236}">
                <a16:creationId xmlns:a16="http://schemas.microsoft.com/office/drawing/2014/main" id="{A25A478F-8027-4D12-B159-F00FEC83F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270F67D8-3AFB-4FAE-AAFE-1A9BF9CEF1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C45870-9C67-47D7-9579-C338122DA0AC}" type="slidenum">
              <a:rPr lang="en-AU" smtClean="0"/>
              <a:t>‹#›</a:t>
            </a:fld>
            <a:endParaRPr lang="en-AU"/>
          </a:p>
        </p:txBody>
      </p:sp>
    </p:spTree>
    <p:extLst>
      <p:ext uri="{BB962C8B-B14F-4D97-AF65-F5344CB8AC3E}">
        <p14:creationId xmlns:p14="http://schemas.microsoft.com/office/powerpoint/2010/main" val="1625034404"/>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4" r:id="rId3"/>
    <p:sldLayoutId id="2147483657" r:id="rId4"/>
  </p:sldLayoutIdLst>
  <p:hf hdr="0" ftr="0" dt="0"/>
  <p:txStyles>
    <p:titleStyle>
      <a:lvl1pPr algn="ctr" defTabSz="914400" rtl="0" eaLnBrk="1" latinLnBrk="0" hangingPunct="1">
        <a:lnSpc>
          <a:spcPct val="90000"/>
        </a:lnSpc>
        <a:spcBef>
          <a:spcPct val="0"/>
        </a:spcBef>
        <a:buNone/>
        <a:defRPr sz="4400" kern="1200" cap="all" baseline="0">
          <a:solidFill>
            <a:schemeClr val="tx1"/>
          </a:solidFill>
          <a:latin typeface="Arial Black" panose="020B0A040201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C7E8E7-3462-4F97-A7ED-AC0686701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2D187F73-15B3-42C2-BB05-8FA0BCCDA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7C1AEC9E-5573-498B-A245-9650F268D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latin typeface="Arial Black" panose="020B0A04020102020204" pitchFamily="34" charset="0"/>
              </a:defRPr>
            </a:lvl1pPr>
          </a:lstStyle>
          <a:p>
            <a:fld id="{01A74F35-29F4-4738-8AD9-C802BE8DA2DB}" type="slidenum">
              <a:rPr lang="en-AU" smtClean="0"/>
              <a:pPr/>
              <a:t>‹#›</a:t>
            </a:fld>
            <a:endParaRPr lang="en-AU" dirty="0"/>
          </a:p>
        </p:txBody>
      </p:sp>
    </p:spTree>
    <p:extLst>
      <p:ext uri="{BB962C8B-B14F-4D97-AF65-F5344CB8AC3E}">
        <p14:creationId xmlns:p14="http://schemas.microsoft.com/office/powerpoint/2010/main" val="2981256157"/>
      </p:ext>
    </p:extLst>
  </p:cSld>
  <p:clrMap bg1="lt1" tx1="dk1" bg2="lt2" tx2="dk2" accent1="accent1" accent2="accent2" accent3="accent3" accent4="accent4" accent5="accent5" accent6="accent6" hlink="hlink" folHlink="folHlink"/>
  <p:sldLayoutIdLst>
    <p:sldLayoutId id="2147483652" r:id="rId1"/>
    <p:sldLayoutId id="2147483662" r:id="rId2"/>
  </p:sldLayoutIdLst>
  <p:hf hdr="0" ftr="0" dt="0"/>
  <p:txStyles>
    <p:titleStyle>
      <a:lvl1pPr algn="ctr" defTabSz="914400" rtl="0" eaLnBrk="1" latinLnBrk="0" hangingPunct="1">
        <a:lnSpc>
          <a:spcPct val="90000"/>
        </a:lnSpc>
        <a:spcBef>
          <a:spcPct val="0"/>
        </a:spcBef>
        <a:buNone/>
        <a:defRPr sz="3600" kern="1200" cap="all" baseline="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v"/>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C7E8E7-3462-4F97-A7ED-AC0686701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2D187F73-15B3-42C2-BB05-8FA0BCCDA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7C1AEC9E-5573-498B-A245-9650F268D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latin typeface="Arial Black" panose="020B0A04020102020204" pitchFamily="34" charset="0"/>
              </a:defRPr>
            </a:lvl1pPr>
          </a:lstStyle>
          <a:p>
            <a:fld id="{01A74F35-29F4-4738-8AD9-C802BE8DA2DB}" type="slidenum">
              <a:rPr lang="en-AU" smtClean="0"/>
              <a:pPr/>
              <a:t>‹#›</a:t>
            </a:fld>
            <a:endParaRPr lang="en-AU" dirty="0"/>
          </a:p>
        </p:txBody>
      </p:sp>
    </p:spTree>
    <p:extLst>
      <p:ext uri="{BB962C8B-B14F-4D97-AF65-F5344CB8AC3E}">
        <p14:creationId xmlns:p14="http://schemas.microsoft.com/office/powerpoint/2010/main" val="2981256157"/>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lnSpc>
          <a:spcPct val="90000"/>
        </a:lnSpc>
        <a:spcBef>
          <a:spcPct val="0"/>
        </a:spcBef>
        <a:buNone/>
        <a:defRPr sz="3600" kern="1200" cap="all" baseline="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v"/>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mailto:David.M.vanreyk@student.uts.edu"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56A6C2-39AA-AC59-A725-E8E6526D4648}"/>
              </a:ext>
            </a:extLst>
          </p:cNvPr>
          <p:cNvSpPr>
            <a:spLocks noGrp="1"/>
          </p:cNvSpPr>
          <p:nvPr>
            <p:ph type="title"/>
          </p:nvPr>
        </p:nvSpPr>
        <p:spPr>
          <a:xfrm>
            <a:off x="585514" y="136525"/>
            <a:ext cx="11020972" cy="1641782"/>
          </a:xfrm>
        </p:spPr>
        <p:txBody>
          <a:bodyPr>
            <a:normAutofit/>
          </a:bodyPr>
          <a:lstStyle/>
          <a:p>
            <a:r>
              <a:rPr lang="en-AU" sz="3600" dirty="0"/>
              <a:t>Academic perceptions of a socially responsible STEM graduate</a:t>
            </a:r>
          </a:p>
        </p:txBody>
      </p:sp>
      <p:sp>
        <p:nvSpPr>
          <p:cNvPr id="6" name="Content Placeholder 5">
            <a:extLst>
              <a:ext uri="{FF2B5EF4-FFF2-40B4-BE49-F238E27FC236}">
                <a16:creationId xmlns:a16="http://schemas.microsoft.com/office/drawing/2014/main" id="{A13D2A27-0AD8-CE1B-C35A-C80BDB58F2D5}"/>
              </a:ext>
            </a:extLst>
          </p:cNvPr>
          <p:cNvSpPr>
            <a:spLocks noGrp="1"/>
          </p:cNvSpPr>
          <p:nvPr>
            <p:ph idx="1"/>
          </p:nvPr>
        </p:nvSpPr>
        <p:spPr>
          <a:xfrm>
            <a:off x="381438" y="2063312"/>
            <a:ext cx="6030651" cy="3524688"/>
          </a:xfrm>
        </p:spPr>
        <p:txBody>
          <a:bodyPr>
            <a:normAutofit fontScale="92500" lnSpcReduction="10000"/>
          </a:bodyPr>
          <a:lstStyle/>
          <a:p>
            <a:r>
              <a:rPr lang="en-AU" sz="2400" dirty="0"/>
              <a:t>David Van Reyk*</a:t>
            </a:r>
          </a:p>
          <a:p>
            <a:pPr marL="457200" lvl="1" indent="0">
              <a:buNone/>
            </a:pPr>
            <a:r>
              <a:rPr lang="en-AU" sz="2400" dirty="0"/>
              <a:t>Education-focused Senior Lecturer, School of Life Sciences</a:t>
            </a:r>
          </a:p>
          <a:p>
            <a:pPr marL="457200" lvl="1" indent="0">
              <a:buNone/>
            </a:pPr>
            <a:r>
              <a:rPr lang="en-AU" sz="2400" dirty="0"/>
              <a:t>MA (Research) student, Faculty of Arts and Social Sciences</a:t>
            </a:r>
          </a:p>
          <a:p>
            <a:pPr marL="457200" lvl="1" indent="0">
              <a:buNone/>
            </a:pPr>
            <a:r>
              <a:rPr lang="en-AU" sz="2400" dirty="0"/>
              <a:t>@ University of Technology Sydney (UTS)</a:t>
            </a:r>
          </a:p>
          <a:p>
            <a:r>
              <a:rPr lang="en-AU" sz="2400" dirty="0"/>
              <a:t>Keith Heggart</a:t>
            </a:r>
          </a:p>
          <a:p>
            <a:pPr marL="457200" lvl="1" indent="0">
              <a:buNone/>
            </a:pPr>
            <a:r>
              <a:rPr lang="en-AU" sz="2400" dirty="0"/>
              <a:t>Faculty of Arts and Social Sciences, UTS</a:t>
            </a:r>
          </a:p>
          <a:p>
            <a:r>
              <a:rPr lang="en-AU" sz="2400" dirty="0"/>
              <a:t>Willa Huston</a:t>
            </a:r>
          </a:p>
          <a:p>
            <a:pPr marL="457200" lvl="1" indent="0">
              <a:buNone/>
            </a:pPr>
            <a:r>
              <a:rPr lang="en-AU" sz="2400" dirty="0"/>
              <a:t>Faculty of Science, UTS</a:t>
            </a:r>
          </a:p>
          <a:p>
            <a:endParaRPr lang="en-AU" dirty="0"/>
          </a:p>
        </p:txBody>
      </p:sp>
      <p:sp>
        <p:nvSpPr>
          <p:cNvPr id="2" name="Slide Number Placeholder 1">
            <a:extLst>
              <a:ext uri="{FF2B5EF4-FFF2-40B4-BE49-F238E27FC236}">
                <a16:creationId xmlns:a16="http://schemas.microsoft.com/office/drawing/2014/main" id="{7A907DDD-A223-B81B-3AB1-5F902DB177E6}"/>
              </a:ext>
            </a:extLst>
          </p:cNvPr>
          <p:cNvSpPr>
            <a:spLocks noGrp="1"/>
          </p:cNvSpPr>
          <p:nvPr>
            <p:ph type="sldNum" sz="quarter" idx="12"/>
          </p:nvPr>
        </p:nvSpPr>
        <p:spPr/>
        <p:txBody>
          <a:bodyPr/>
          <a:lstStyle/>
          <a:p>
            <a:fld id="{04C45870-9C67-47D7-9579-C338122DA0AC}" type="slidenum">
              <a:rPr lang="en-AU" smtClean="0"/>
              <a:t>1</a:t>
            </a:fld>
            <a:endParaRPr lang="en-AU"/>
          </a:p>
        </p:txBody>
      </p:sp>
      <p:sp>
        <p:nvSpPr>
          <p:cNvPr id="4" name="TextBox 3">
            <a:extLst>
              <a:ext uri="{FF2B5EF4-FFF2-40B4-BE49-F238E27FC236}">
                <a16:creationId xmlns:a16="http://schemas.microsoft.com/office/drawing/2014/main" id="{07BDE335-27D0-E52C-8FE9-800406582BA6}"/>
              </a:ext>
            </a:extLst>
          </p:cNvPr>
          <p:cNvSpPr txBox="1"/>
          <p:nvPr/>
        </p:nvSpPr>
        <p:spPr>
          <a:xfrm>
            <a:off x="190473" y="5736589"/>
            <a:ext cx="5140586" cy="830997"/>
          </a:xfrm>
          <a:prstGeom prst="rect">
            <a:avLst/>
          </a:prstGeom>
          <a:noFill/>
        </p:spPr>
        <p:txBody>
          <a:bodyPr wrap="square" rtlCol="0">
            <a:spAutoFit/>
          </a:bodyPr>
          <a:lstStyle/>
          <a:p>
            <a:r>
              <a:rPr lang="en-AU" sz="1600" i="1" dirty="0"/>
              <a:t>Pronounced “van rike”</a:t>
            </a:r>
          </a:p>
          <a:p>
            <a:r>
              <a:rPr lang="en-AU" sz="1600" i="1" dirty="0"/>
              <a:t>he/him/his</a:t>
            </a:r>
          </a:p>
          <a:p>
            <a:r>
              <a:rPr lang="en-AU" sz="1600" i="1" dirty="0"/>
              <a:t>david.vanreyk@uts.edu.au</a:t>
            </a:r>
          </a:p>
        </p:txBody>
      </p:sp>
      <p:pic>
        <p:nvPicPr>
          <p:cNvPr id="7" name="Picture 6" descr="Dame Kathleen Lonsdale">
            <a:extLst>
              <a:ext uri="{FF2B5EF4-FFF2-40B4-BE49-F238E27FC236}">
                <a16:creationId xmlns:a16="http://schemas.microsoft.com/office/drawing/2014/main" id="{FB6D2D25-0FDE-F5AC-84B4-FFB6C6371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330" y="1572516"/>
            <a:ext cx="4368197" cy="3712967"/>
          </a:xfrm>
          <a:prstGeom prst="rect">
            <a:avLst/>
          </a:prstGeom>
        </p:spPr>
      </p:pic>
      <p:sp>
        <p:nvSpPr>
          <p:cNvPr id="8" name="TextBox 7">
            <a:extLst>
              <a:ext uri="{FF2B5EF4-FFF2-40B4-BE49-F238E27FC236}">
                <a16:creationId xmlns:a16="http://schemas.microsoft.com/office/drawing/2014/main" id="{F0FB1EF8-6E29-260E-A09C-7FD18D5E02D6}"/>
              </a:ext>
            </a:extLst>
          </p:cNvPr>
          <p:cNvSpPr txBox="1"/>
          <p:nvPr/>
        </p:nvSpPr>
        <p:spPr>
          <a:xfrm>
            <a:off x="6096000" y="6567586"/>
            <a:ext cx="5905527" cy="307777"/>
          </a:xfrm>
          <a:prstGeom prst="rect">
            <a:avLst/>
          </a:prstGeom>
          <a:noFill/>
        </p:spPr>
        <p:txBody>
          <a:bodyPr wrap="none" rtlCol="0">
            <a:spAutoFit/>
          </a:bodyPr>
          <a:lstStyle/>
          <a:p>
            <a:r>
              <a:rPr lang="en-AU" sz="1400" dirty="0"/>
              <a:t>https://www.english-heritage.org.uk/visit/blue-plaques/kathleen-lonsdale/</a:t>
            </a:r>
          </a:p>
        </p:txBody>
      </p:sp>
      <p:sp>
        <p:nvSpPr>
          <p:cNvPr id="10" name="TextBox 9">
            <a:extLst>
              <a:ext uri="{FF2B5EF4-FFF2-40B4-BE49-F238E27FC236}">
                <a16:creationId xmlns:a16="http://schemas.microsoft.com/office/drawing/2014/main" id="{DA19EDA9-3E0C-35D9-8F25-800136473F06}"/>
              </a:ext>
            </a:extLst>
          </p:cNvPr>
          <p:cNvSpPr txBox="1"/>
          <p:nvPr/>
        </p:nvSpPr>
        <p:spPr>
          <a:xfrm>
            <a:off x="7410359" y="5359251"/>
            <a:ext cx="4814138" cy="923330"/>
          </a:xfrm>
          <a:prstGeom prst="rect">
            <a:avLst/>
          </a:prstGeom>
          <a:noFill/>
        </p:spPr>
        <p:txBody>
          <a:bodyPr wrap="square" rtlCol="0">
            <a:spAutoFit/>
          </a:bodyPr>
          <a:lstStyle/>
          <a:p>
            <a:r>
              <a:rPr lang="en-AU" i="1" dirty="0"/>
              <a:t>Dame Kathleen Lonsdale, pacifist, women’s rights activist, Quaker and crystallographic chemist</a:t>
            </a:r>
          </a:p>
        </p:txBody>
      </p:sp>
    </p:spTree>
    <p:extLst>
      <p:ext uri="{BB962C8B-B14F-4D97-AF65-F5344CB8AC3E}">
        <p14:creationId xmlns:p14="http://schemas.microsoft.com/office/powerpoint/2010/main" val="346806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E8C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5B941-E22C-0DBC-ACC1-2F0FE540E433}"/>
              </a:ext>
            </a:extLst>
          </p:cNvPr>
          <p:cNvSpPr>
            <a:spLocks noGrp="1"/>
          </p:cNvSpPr>
          <p:nvPr>
            <p:ph type="title"/>
          </p:nvPr>
        </p:nvSpPr>
        <p:spPr/>
        <p:txBody>
          <a:bodyPr/>
          <a:lstStyle/>
          <a:p>
            <a:r>
              <a:rPr lang="en-AU" dirty="0"/>
              <a:t>Survey details</a:t>
            </a:r>
          </a:p>
        </p:txBody>
      </p:sp>
      <p:sp>
        <p:nvSpPr>
          <p:cNvPr id="3" name="Content Placeholder 2">
            <a:extLst>
              <a:ext uri="{FF2B5EF4-FFF2-40B4-BE49-F238E27FC236}">
                <a16:creationId xmlns:a16="http://schemas.microsoft.com/office/drawing/2014/main" id="{132FC24D-575B-12A3-B00B-C4E8B583B8E1}"/>
              </a:ext>
            </a:extLst>
          </p:cNvPr>
          <p:cNvSpPr>
            <a:spLocks noGrp="1"/>
          </p:cNvSpPr>
          <p:nvPr>
            <p:ph idx="1"/>
          </p:nvPr>
        </p:nvSpPr>
        <p:spPr>
          <a:xfrm>
            <a:off x="183821" y="1505234"/>
            <a:ext cx="4410757" cy="4851115"/>
          </a:xfrm>
        </p:spPr>
        <p:txBody>
          <a:bodyPr/>
          <a:lstStyle/>
          <a:p>
            <a:pPr marL="342900" indent="-342900">
              <a:buFont typeface="Arial" panose="020B0604020202020204" pitchFamily="34" charset="0"/>
              <a:buChar char="•"/>
            </a:pPr>
            <a:r>
              <a:rPr lang="en-AU" dirty="0"/>
              <a:t>Anonymous survey conducted between mid-November 2023 and late January 2025 with the approval of the UTS HREC (# ETH23-8550)</a:t>
            </a:r>
          </a:p>
          <a:p>
            <a:pPr marL="342900" indent="-342900">
              <a:buFont typeface="Arial" panose="020B0604020202020204" pitchFamily="34" charset="0"/>
              <a:buChar char="•"/>
            </a:pPr>
            <a:r>
              <a:rPr lang="en-AU" dirty="0"/>
              <a:t>120 completed or partially completed surveys were analysed</a:t>
            </a:r>
          </a:p>
          <a:p>
            <a:pPr marL="342900" indent="-342900">
              <a:buFont typeface="Arial" panose="020B0604020202020204" pitchFamily="34" charset="0"/>
              <a:buChar char="•"/>
            </a:pPr>
            <a:r>
              <a:rPr lang="en-AU" dirty="0"/>
              <a:t>Majority (79%) of respondents had continuing or fixed full-time positions, but other employees were represented</a:t>
            </a:r>
          </a:p>
          <a:p>
            <a:pPr marL="342900" indent="-342900">
              <a:buFont typeface="Arial" panose="020B0604020202020204" pitchFamily="34" charset="0"/>
              <a:buChar char="•"/>
            </a:pPr>
            <a:r>
              <a:rPr lang="en-AU" dirty="0"/>
              <a:t>Broad range of declared teaching experience (1-45 years). Largest proportion (33%) declared 5-10 years teaching experience</a:t>
            </a:r>
          </a:p>
        </p:txBody>
      </p:sp>
      <p:sp>
        <p:nvSpPr>
          <p:cNvPr id="4" name="Slide Number Placeholder 3">
            <a:extLst>
              <a:ext uri="{FF2B5EF4-FFF2-40B4-BE49-F238E27FC236}">
                <a16:creationId xmlns:a16="http://schemas.microsoft.com/office/drawing/2014/main" id="{660AEA4B-C859-D0A6-91CC-F7B9C2DB0096}"/>
              </a:ext>
            </a:extLst>
          </p:cNvPr>
          <p:cNvSpPr>
            <a:spLocks noGrp="1"/>
          </p:cNvSpPr>
          <p:nvPr>
            <p:ph type="sldNum" sz="quarter" idx="12"/>
          </p:nvPr>
        </p:nvSpPr>
        <p:spPr/>
        <p:txBody>
          <a:bodyPr/>
          <a:lstStyle/>
          <a:p>
            <a:fld id="{04C45870-9C67-47D7-9579-C338122DA0AC}" type="slidenum">
              <a:rPr lang="en-AU" smtClean="0"/>
              <a:t>10</a:t>
            </a:fld>
            <a:endParaRPr lang="en-AU"/>
          </a:p>
        </p:txBody>
      </p:sp>
      <p:pic>
        <p:nvPicPr>
          <p:cNvPr id="5" name="Picture 4">
            <a:extLst>
              <a:ext uri="{FF2B5EF4-FFF2-40B4-BE49-F238E27FC236}">
                <a16:creationId xmlns:a16="http://schemas.microsoft.com/office/drawing/2014/main" id="{1E2AC149-631A-8454-CA63-42E1C1481EDD}"/>
              </a:ext>
            </a:extLst>
          </p:cNvPr>
          <p:cNvPicPr>
            <a:picLocks noChangeAspect="1"/>
          </p:cNvPicPr>
          <p:nvPr/>
        </p:nvPicPr>
        <p:blipFill>
          <a:blip r:embed="rId3"/>
          <a:stretch>
            <a:fillRect/>
          </a:stretch>
        </p:blipFill>
        <p:spPr>
          <a:xfrm>
            <a:off x="183821" y="105620"/>
            <a:ext cx="1362757" cy="1140110"/>
          </a:xfrm>
          <a:prstGeom prst="rect">
            <a:avLst/>
          </a:prstGeom>
        </p:spPr>
      </p:pic>
      <p:pic>
        <p:nvPicPr>
          <p:cNvPr id="11" name="Picture 10" descr="A pie chart with text on it">
            <a:extLst>
              <a:ext uri="{FF2B5EF4-FFF2-40B4-BE49-F238E27FC236}">
                <a16:creationId xmlns:a16="http://schemas.microsoft.com/office/drawing/2014/main" id="{105427CE-A48D-3BA8-A189-B6B639859B7A}"/>
              </a:ext>
            </a:extLst>
          </p:cNvPr>
          <p:cNvPicPr>
            <a:picLocks noChangeAspect="1"/>
          </p:cNvPicPr>
          <p:nvPr/>
        </p:nvPicPr>
        <p:blipFill>
          <a:blip r:embed="rId4">
            <a:extLst>
              <a:ext uri="{28A0092B-C50C-407E-A947-70E740481C1C}">
                <a14:useLocalDpi xmlns:a14="http://schemas.microsoft.com/office/drawing/2010/main" val="0"/>
              </a:ext>
            </a:extLst>
          </a:blip>
          <a:srcRect l="7652" r="6502" b="102"/>
          <a:stretch/>
        </p:blipFill>
        <p:spPr>
          <a:xfrm>
            <a:off x="4787898" y="1358479"/>
            <a:ext cx="6857592" cy="4997870"/>
          </a:xfrm>
          <a:prstGeom prst="rect">
            <a:avLst/>
          </a:prstGeom>
        </p:spPr>
      </p:pic>
    </p:spTree>
    <p:extLst>
      <p:ext uri="{BB962C8B-B14F-4D97-AF65-F5344CB8AC3E}">
        <p14:creationId xmlns:p14="http://schemas.microsoft.com/office/powerpoint/2010/main" val="20448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D29FD2-AFB3-72BE-4145-407E9C0B68FE}"/>
              </a:ext>
            </a:extLst>
          </p:cNvPr>
          <p:cNvSpPr>
            <a:spLocks noGrp="1"/>
          </p:cNvSpPr>
          <p:nvPr>
            <p:ph type="title"/>
          </p:nvPr>
        </p:nvSpPr>
        <p:spPr/>
        <p:txBody>
          <a:bodyPr/>
          <a:lstStyle/>
          <a:p>
            <a:r>
              <a:rPr lang="en-AU" dirty="0"/>
              <a:t>Socially responsible stem graduates</a:t>
            </a:r>
          </a:p>
        </p:txBody>
      </p:sp>
      <p:sp>
        <p:nvSpPr>
          <p:cNvPr id="4" name="Slide Number Placeholder 3">
            <a:extLst>
              <a:ext uri="{FF2B5EF4-FFF2-40B4-BE49-F238E27FC236}">
                <a16:creationId xmlns:a16="http://schemas.microsoft.com/office/drawing/2014/main" id="{D34E1B21-874E-46C4-967E-91AC7DD1660D}"/>
              </a:ext>
            </a:extLst>
          </p:cNvPr>
          <p:cNvSpPr>
            <a:spLocks noGrp="1"/>
          </p:cNvSpPr>
          <p:nvPr>
            <p:ph type="sldNum" sz="quarter" idx="12"/>
          </p:nvPr>
        </p:nvSpPr>
        <p:spPr/>
        <p:txBody>
          <a:bodyPr/>
          <a:lstStyle/>
          <a:p>
            <a:fld id="{01A74F35-29F4-4738-8AD9-C802BE8DA2DB}" type="slidenum">
              <a:rPr lang="en-AU" smtClean="0"/>
              <a:t>11</a:t>
            </a:fld>
            <a:endParaRPr lang="en-AU" dirty="0"/>
          </a:p>
        </p:txBody>
      </p:sp>
      <p:sp>
        <p:nvSpPr>
          <p:cNvPr id="12" name="TextBox 11">
            <a:extLst>
              <a:ext uri="{FF2B5EF4-FFF2-40B4-BE49-F238E27FC236}">
                <a16:creationId xmlns:a16="http://schemas.microsoft.com/office/drawing/2014/main" id="{7A2A7AF6-097D-4AB5-9D39-AC22F26A1B3E}"/>
              </a:ext>
            </a:extLst>
          </p:cNvPr>
          <p:cNvSpPr txBox="1"/>
          <p:nvPr/>
        </p:nvSpPr>
        <p:spPr>
          <a:xfrm>
            <a:off x="175730" y="2127713"/>
            <a:ext cx="3616036"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Personally </a:t>
            </a:r>
          </a:p>
          <a:p>
            <a:r>
              <a:rPr lang="en-AU" sz="3200" b="1" dirty="0">
                <a:latin typeface="Arial" panose="020B0604020202020204" pitchFamily="34" charset="0"/>
                <a:cs typeface="Arial" panose="020B0604020202020204" pitchFamily="34" charset="0"/>
              </a:rPr>
              <a:t>responsible</a:t>
            </a:r>
          </a:p>
        </p:txBody>
      </p:sp>
      <p:sp>
        <p:nvSpPr>
          <p:cNvPr id="13" name="TextBox 12">
            <a:extLst>
              <a:ext uri="{FF2B5EF4-FFF2-40B4-BE49-F238E27FC236}">
                <a16:creationId xmlns:a16="http://schemas.microsoft.com/office/drawing/2014/main" id="{EF578F6B-112B-4B86-8AB2-6449BA6DFBF5}"/>
              </a:ext>
            </a:extLst>
          </p:cNvPr>
          <p:cNvSpPr txBox="1"/>
          <p:nvPr/>
        </p:nvSpPr>
        <p:spPr>
          <a:xfrm>
            <a:off x="4355540" y="2127713"/>
            <a:ext cx="3192228"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Participatory</a:t>
            </a:r>
          </a:p>
        </p:txBody>
      </p:sp>
      <p:sp>
        <p:nvSpPr>
          <p:cNvPr id="14" name="TextBox 13">
            <a:extLst>
              <a:ext uri="{FF2B5EF4-FFF2-40B4-BE49-F238E27FC236}">
                <a16:creationId xmlns:a16="http://schemas.microsoft.com/office/drawing/2014/main" id="{F8DFC5AA-D3DB-489D-9D9E-333F77348FF4}"/>
              </a:ext>
            </a:extLst>
          </p:cNvPr>
          <p:cNvSpPr txBox="1"/>
          <p:nvPr/>
        </p:nvSpPr>
        <p:spPr>
          <a:xfrm>
            <a:off x="8675317" y="2127713"/>
            <a:ext cx="3365593"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Justice-oriented</a:t>
            </a:r>
          </a:p>
        </p:txBody>
      </p:sp>
      <p:pic>
        <p:nvPicPr>
          <p:cNvPr id="15" name="Picture 14">
            <a:extLst>
              <a:ext uri="{FF2B5EF4-FFF2-40B4-BE49-F238E27FC236}">
                <a16:creationId xmlns:a16="http://schemas.microsoft.com/office/drawing/2014/main" id="{776D931D-62C0-41E9-9A98-22F3C2BC1897}"/>
              </a:ext>
            </a:extLst>
          </p:cNvPr>
          <p:cNvPicPr>
            <a:picLocks noChangeAspect="1"/>
          </p:cNvPicPr>
          <p:nvPr/>
        </p:nvPicPr>
        <p:blipFill rotWithShape="1">
          <a:blip r:embed="rId3"/>
          <a:srcRect l="47402" t="21870" r="6562" b="8923"/>
          <a:stretch/>
        </p:blipFill>
        <p:spPr>
          <a:xfrm>
            <a:off x="-68769" y="3258783"/>
            <a:ext cx="3192228" cy="3599217"/>
          </a:xfrm>
          <a:prstGeom prst="rect">
            <a:avLst/>
          </a:prstGeom>
        </p:spPr>
      </p:pic>
      <p:pic>
        <p:nvPicPr>
          <p:cNvPr id="16" name="Picture 15">
            <a:extLst>
              <a:ext uri="{FF2B5EF4-FFF2-40B4-BE49-F238E27FC236}">
                <a16:creationId xmlns:a16="http://schemas.microsoft.com/office/drawing/2014/main" id="{722954E3-1CA1-4D1A-A07D-1F6C6EFE4933}"/>
              </a:ext>
            </a:extLst>
          </p:cNvPr>
          <p:cNvPicPr>
            <a:picLocks noChangeAspect="1"/>
          </p:cNvPicPr>
          <p:nvPr/>
        </p:nvPicPr>
        <p:blipFill>
          <a:blip r:embed="rId4"/>
          <a:stretch>
            <a:fillRect/>
          </a:stretch>
        </p:blipFill>
        <p:spPr>
          <a:xfrm>
            <a:off x="3508985" y="3601108"/>
            <a:ext cx="4885338" cy="3256892"/>
          </a:xfrm>
          <a:prstGeom prst="rect">
            <a:avLst/>
          </a:prstGeom>
        </p:spPr>
      </p:pic>
      <p:pic>
        <p:nvPicPr>
          <p:cNvPr id="2" name="Picture 1">
            <a:extLst>
              <a:ext uri="{FF2B5EF4-FFF2-40B4-BE49-F238E27FC236}">
                <a16:creationId xmlns:a16="http://schemas.microsoft.com/office/drawing/2014/main" id="{36E1266D-4822-4D5B-BCFA-0816E82A100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10600" y="3598558"/>
            <a:ext cx="3541586" cy="3259442"/>
          </a:xfrm>
          <a:prstGeom prst="rect">
            <a:avLst/>
          </a:prstGeom>
        </p:spPr>
      </p:pic>
    </p:spTree>
    <p:extLst>
      <p:ext uri="{BB962C8B-B14F-4D97-AF65-F5344CB8AC3E}">
        <p14:creationId xmlns:p14="http://schemas.microsoft.com/office/powerpoint/2010/main" val="237684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E8CE"/>
        </a:solidFill>
        <a:effectLst/>
      </p:bgPr>
    </p:bg>
    <p:spTree>
      <p:nvGrpSpPr>
        <p:cNvPr id="1" name="">
          <a:extLst>
            <a:ext uri="{FF2B5EF4-FFF2-40B4-BE49-F238E27FC236}">
              <a16:creationId xmlns:a16="http://schemas.microsoft.com/office/drawing/2014/main" id="{8CCBABB7-B728-010E-B604-2D9308383A2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B093E5-F193-2048-656F-BCF0D608CCD0}"/>
              </a:ext>
            </a:extLst>
          </p:cNvPr>
          <p:cNvSpPr>
            <a:spLocks noGrp="1"/>
          </p:cNvSpPr>
          <p:nvPr>
            <p:ph type="sldNum" sz="quarter" idx="12"/>
          </p:nvPr>
        </p:nvSpPr>
        <p:spPr/>
        <p:txBody>
          <a:bodyPr/>
          <a:lstStyle/>
          <a:p>
            <a:fld id="{04C45870-9C67-47D7-9579-C338122DA0AC}" type="slidenum">
              <a:rPr lang="en-AU" smtClean="0"/>
              <a:t>12</a:t>
            </a:fld>
            <a:endParaRPr lang="en-AU"/>
          </a:p>
        </p:txBody>
      </p:sp>
      <p:pic>
        <p:nvPicPr>
          <p:cNvPr id="10" name="Picture 9" descr="A graph with text and numbers">
            <a:extLst>
              <a:ext uri="{FF2B5EF4-FFF2-40B4-BE49-F238E27FC236}">
                <a16:creationId xmlns:a16="http://schemas.microsoft.com/office/drawing/2014/main" id="{87FD94DC-7D2A-7DC8-B454-02B43C2E3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71" y="-10231"/>
            <a:ext cx="11186858" cy="6230471"/>
          </a:xfrm>
          <a:prstGeom prst="rect">
            <a:avLst/>
          </a:prstGeom>
        </p:spPr>
      </p:pic>
      <p:sp>
        <p:nvSpPr>
          <p:cNvPr id="3" name="Content Placeholder 2">
            <a:extLst>
              <a:ext uri="{FF2B5EF4-FFF2-40B4-BE49-F238E27FC236}">
                <a16:creationId xmlns:a16="http://schemas.microsoft.com/office/drawing/2014/main" id="{73BE9439-F8CD-3A81-8CB4-4D2C599CC2DA}"/>
              </a:ext>
            </a:extLst>
          </p:cNvPr>
          <p:cNvSpPr>
            <a:spLocks noGrp="1"/>
          </p:cNvSpPr>
          <p:nvPr>
            <p:ph idx="1"/>
          </p:nvPr>
        </p:nvSpPr>
        <p:spPr>
          <a:xfrm>
            <a:off x="0" y="6070594"/>
            <a:ext cx="11850135" cy="684810"/>
          </a:xfrm>
          <a:noFill/>
        </p:spPr>
        <p:txBody>
          <a:bodyPr/>
          <a:lstStyle/>
          <a:p>
            <a:pPr marL="342900" indent="-342900">
              <a:buFont typeface="Arial" panose="020B0604020202020204" pitchFamily="34" charset="0"/>
              <a:buChar char="•"/>
            </a:pPr>
            <a:r>
              <a:rPr lang="en-AU" i="1" dirty="0"/>
              <a:t>What would be part of embedding social responsibility into university-level science, mathematics and statistics curricula and subjects?</a:t>
            </a:r>
          </a:p>
        </p:txBody>
      </p:sp>
    </p:spTree>
    <p:extLst>
      <p:ext uri="{BB962C8B-B14F-4D97-AF65-F5344CB8AC3E}">
        <p14:creationId xmlns:p14="http://schemas.microsoft.com/office/powerpoint/2010/main" val="88423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E8CE"/>
        </a:solidFill>
        <a:effectLst/>
      </p:bgPr>
    </p:bg>
    <p:spTree>
      <p:nvGrpSpPr>
        <p:cNvPr id="1" name="">
          <a:extLst>
            <a:ext uri="{FF2B5EF4-FFF2-40B4-BE49-F238E27FC236}">
              <a16:creationId xmlns:a16="http://schemas.microsoft.com/office/drawing/2014/main" id="{F2507A8B-DA19-33DA-EE69-3F9820B6AB9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E74D0C-AB96-0D51-E553-507FE8F4269A}"/>
              </a:ext>
            </a:extLst>
          </p:cNvPr>
          <p:cNvSpPr>
            <a:spLocks noGrp="1"/>
          </p:cNvSpPr>
          <p:nvPr>
            <p:ph type="sldNum" sz="quarter" idx="12"/>
          </p:nvPr>
        </p:nvSpPr>
        <p:spPr/>
        <p:txBody>
          <a:bodyPr/>
          <a:lstStyle/>
          <a:p>
            <a:fld id="{04C45870-9C67-47D7-9579-C338122DA0AC}" type="slidenum">
              <a:rPr lang="en-AU" smtClean="0"/>
              <a:t>13</a:t>
            </a:fld>
            <a:endParaRPr lang="en-AU"/>
          </a:p>
        </p:txBody>
      </p:sp>
      <p:sp>
        <p:nvSpPr>
          <p:cNvPr id="3" name="Content Placeholder 2">
            <a:extLst>
              <a:ext uri="{FF2B5EF4-FFF2-40B4-BE49-F238E27FC236}">
                <a16:creationId xmlns:a16="http://schemas.microsoft.com/office/drawing/2014/main" id="{0FC038E9-6FA9-D91B-712D-36D29B2F7A41}"/>
              </a:ext>
            </a:extLst>
          </p:cNvPr>
          <p:cNvSpPr>
            <a:spLocks noGrp="1"/>
          </p:cNvSpPr>
          <p:nvPr>
            <p:ph idx="1"/>
          </p:nvPr>
        </p:nvSpPr>
        <p:spPr>
          <a:xfrm>
            <a:off x="0" y="6070594"/>
            <a:ext cx="11850135" cy="684810"/>
          </a:xfrm>
          <a:noFill/>
        </p:spPr>
        <p:txBody>
          <a:bodyPr/>
          <a:lstStyle/>
          <a:p>
            <a:pPr marL="342900" indent="-342900">
              <a:buFont typeface="Arial" panose="020B0604020202020204" pitchFamily="34" charset="0"/>
              <a:buChar char="•"/>
            </a:pPr>
            <a:r>
              <a:rPr lang="en-AU" i="1" dirty="0"/>
              <a:t>What are, or would be, barriers embedding social responsibility into university-level science, mathematics and statistics subjects and curricula?</a:t>
            </a:r>
          </a:p>
        </p:txBody>
      </p:sp>
      <p:pic>
        <p:nvPicPr>
          <p:cNvPr id="5" name="Picture 4" descr="A graph with blue lines&#10;&#10;Description automatically generated">
            <a:extLst>
              <a:ext uri="{FF2B5EF4-FFF2-40B4-BE49-F238E27FC236}">
                <a16:creationId xmlns:a16="http://schemas.microsoft.com/office/drawing/2014/main" id="{E75B350C-CC00-B593-40C9-0B14A84B9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8814"/>
            <a:ext cx="12192000" cy="5020372"/>
          </a:xfrm>
          <a:prstGeom prst="rect">
            <a:avLst/>
          </a:prstGeom>
        </p:spPr>
      </p:pic>
    </p:spTree>
    <p:extLst>
      <p:ext uri="{BB962C8B-B14F-4D97-AF65-F5344CB8AC3E}">
        <p14:creationId xmlns:p14="http://schemas.microsoft.com/office/powerpoint/2010/main" val="104099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6A06-C49A-52E5-9E15-D7AF2FB4A23B}"/>
              </a:ext>
            </a:extLst>
          </p:cNvPr>
          <p:cNvSpPr>
            <a:spLocks noGrp="1"/>
          </p:cNvSpPr>
          <p:nvPr>
            <p:ph type="title"/>
          </p:nvPr>
        </p:nvSpPr>
        <p:spPr/>
        <p:txBody>
          <a:bodyPr/>
          <a:lstStyle/>
          <a:p>
            <a:r>
              <a:rPr lang="en-AU" dirty="0"/>
              <a:t>other findings</a:t>
            </a:r>
          </a:p>
        </p:txBody>
      </p:sp>
      <p:sp>
        <p:nvSpPr>
          <p:cNvPr id="3" name="Content Placeholder 2">
            <a:extLst>
              <a:ext uri="{FF2B5EF4-FFF2-40B4-BE49-F238E27FC236}">
                <a16:creationId xmlns:a16="http://schemas.microsoft.com/office/drawing/2014/main" id="{7A99E87D-8C39-4619-606A-8A0508A708E8}"/>
              </a:ext>
            </a:extLst>
          </p:cNvPr>
          <p:cNvSpPr>
            <a:spLocks noGrp="1"/>
          </p:cNvSpPr>
          <p:nvPr>
            <p:ph idx="1"/>
          </p:nvPr>
        </p:nvSpPr>
        <p:spPr>
          <a:xfrm>
            <a:off x="838200" y="1320800"/>
            <a:ext cx="10883900" cy="4856163"/>
          </a:xfrm>
        </p:spPr>
        <p:txBody>
          <a:bodyPr>
            <a:noAutofit/>
          </a:bodyPr>
          <a:lstStyle/>
          <a:p>
            <a:pPr marL="342900" indent="-342900">
              <a:buFont typeface="Arial" panose="020B0604020202020204" pitchFamily="34" charset="0"/>
              <a:buChar char="•"/>
            </a:pPr>
            <a:r>
              <a:rPr lang="en-AU" sz="2400" dirty="0"/>
              <a:t>A broad familiarity with graduate attribute/capability frameworks and a widely held belief that social responsibility is a feature of those frameworks</a:t>
            </a:r>
          </a:p>
          <a:p>
            <a:pPr marL="342900" indent="-342900">
              <a:buFont typeface="Arial" panose="020B0604020202020204" pitchFamily="34" charset="0"/>
              <a:buChar char="•"/>
            </a:pPr>
            <a:r>
              <a:rPr lang="en-AU" sz="2400" dirty="0"/>
              <a:t>When rating the relevance of teaching social responsibility (0=no to 5=high) The majority of participants gave relevance scores of 4 or 5 regarding the subjects they teach (59%) and the degrees they teach in (75%).</a:t>
            </a:r>
          </a:p>
          <a:p>
            <a:pPr marL="1028700" lvl="1" indent="-342900"/>
            <a:r>
              <a:rPr lang="en-AU" sz="2400" dirty="0"/>
              <a:t>Comments linked to low or not providing a rating included concerns about “tick boxing” and tokenism, and inexperience of disciplined trained staff to teach social responsibility effectively or objectively</a:t>
            </a:r>
          </a:p>
          <a:p>
            <a:pPr marL="342900" indent="-342900">
              <a:buFont typeface="Arial" panose="020B0604020202020204" pitchFamily="34" charset="0"/>
              <a:buChar char="•"/>
            </a:pPr>
            <a:r>
              <a:rPr lang="en-AU" sz="2400" dirty="0"/>
              <a:t>Just over 60% of the participants were either </a:t>
            </a:r>
            <a:r>
              <a:rPr lang="en-AU" sz="2400" i="1" dirty="0"/>
              <a:t>Extremely</a:t>
            </a:r>
            <a:r>
              <a:rPr lang="en-AU" sz="2400" dirty="0"/>
              <a:t>, or </a:t>
            </a:r>
            <a:r>
              <a:rPr lang="en-AU" sz="2400" i="1" dirty="0"/>
              <a:t>Somewhat likely</a:t>
            </a:r>
            <a:r>
              <a:rPr lang="en-AU" sz="2400" dirty="0"/>
              <a:t> to participate in professional development workshops regarding any embedding</a:t>
            </a:r>
          </a:p>
          <a:p>
            <a:pPr marL="1028700" lvl="1" indent="-342900"/>
            <a:r>
              <a:rPr lang="en-AU" sz="2400" dirty="0"/>
              <a:t>Comments raised concerns about inclusion of socially responsible learning outcomes at the expense of key disciplinary content and training</a:t>
            </a:r>
          </a:p>
        </p:txBody>
      </p:sp>
      <p:sp>
        <p:nvSpPr>
          <p:cNvPr id="4" name="Slide Number Placeholder 3">
            <a:extLst>
              <a:ext uri="{FF2B5EF4-FFF2-40B4-BE49-F238E27FC236}">
                <a16:creationId xmlns:a16="http://schemas.microsoft.com/office/drawing/2014/main" id="{5B55FE2A-0218-02E7-9A5D-BE1DAC6863E9}"/>
              </a:ext>
            </a:extLst>
          </p:cNvPr>
          <p:cNvSpPr>
            <a:spLocks noGrp="1"/>
          </p:cNvSpPr>
          <p:nvPr>
            <p:ph type="sldNum" sz="quarter" idx="12"/>
          </p:nvPr>
        </p:nvSpPr>
        <p:spPr/>
        <p:txBody>
          <a:bodyPr/>
          <a:lstStyle/>
          <a:p>
            <a:fld id="{04C45870-9C67-47D7-9579-C338122DA0AC}" type="slidenum">
              <a:rPr lang="en-AU" smtClean="0"/>
              <a:t>14</a:t>
            </a:fld>
            <a:endParaRPr lang="en-AU"/>
          </a:p>
        </p:txBody>
      </p:sp>
    </p:spTree>
    <p:extLst>
      <p:ext uri="{BB962C8B-B14F-4D97-AF65-F5344CB8AC3E}">
        <p14:creationId xmlns:p14="http://schemas.microsoft.com/office/powerpoint/2010/main" val="752586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4E11D-4C5A-93B1-B829-888238D73C55}"/>
              </a:ext>
            </a:extLst>
          </p:cNvPr>
          <p:cNvSpPr>
            <a:spLocks noGrp="1"/>
          </p:cNvSpPr>
          <p:nvPr>
            <p:ph type="title"/>
          </p:nvPr>
        </p:nvSpPr>
        <p:spPr>
          <a:xfrm>
            <a:off x="612422" y="49037"/>
            <a:ext cx="10515600" cy="1325563"/>
          </a:xfrm>
        </p:spPr>
        <p:txBody>
          <a:bodyPr/>
          <a:lstStyle/>
          <a:p>
            <a:r>
              <a:rPr lang="en-AU" dirty="0"/>
              <a:t>Students as co-creators</a:t>
            </a:r>
          </a:p>
        </p:txBody>
      </p:sp>
      <p:sp>
        <p:nvSpPr>
          <p:cNvPr id="2" name="Slide Number Placeholder 1">
            <a:extLst>
              <a:ext uri="{FF2B5EF4-FFF2-40B4-BE49-F238E27FC236}">
                <a16:creationId xmlns:a16="http://schemas.microsoft.com/office/drawing/2014/main" id="{F5FB7B92-E4F6-5598-70BC-311552B4EAF2}"/>
              </a:ext>
            </a:extLst>
          </p:cNvPr>
          <p:cNvSpPr>
            <a:spLocks noGrp="1"/>
          </p:cNvSpPr>
          <p:nvPr>
            <p:ph type="sldNum" sz="quarter" idx="12"/>
          </p:nvPr>
        </p:nvSpPr>
        <p:spPr/>
        <p:txBody>
          <a:bodyPr/>
          <a:lstStyle/>
          <a:p>
            <a:fld id="{04C45870-9C67-47D7-9579-C338122DA0AC}" type="slidenum">
              <a:rPr lang="en-AU" smtClean="0"/>
              <a:t>15</a:t>
            </a:fld>
            <a:endParaRPr lang="en-AU"/>
          </a:p>
        </p:txBody>
      </p:sp>
      <p:sp>
        <p:nvSpPr>
          <p:cNvPr id="3" name="TextBox 2">
            <a:extLst>
              <a:ext uri="{FF2B5EF4-FFF2-40B4-BE49-F238E27FC236}">
                <a16:creationId xmlns:a16="http://schemas.microsoft.com/office/drawing/2014/main" id="{7B1838EC-BCA5-55EB-DD39-42566C943067}"/>
              </a:ext>
            </a:extLst>
          </p:cNvPr>
          <p:cNvSpPr txBox="1"/>
          <p:nvPr/>
        </p:nvSpPr>
        <p:spPr>
          <a:xfrm>
            <a:off x="1877290" y="1690688"/>
            <a:ext cx="6733310" cy="646331"/>
          </a:xfrm>
          <a:prstGeom prst="rect">
            <a:avLst/>
          </a:prstGeom>
          <a:noFill/>
        </p:spPr>
        <p:txBody>
          <a:bodyPr wrap="square" rtlCol="0">
            <a:spAutoFit/>
          </a:bodyPr>
          <a:lstStyle/>
          <a:p>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t>
            </a:r>
            <a:r>
              <a:rPr lang="en-AU"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AU" sz="1800" dirty="0">
              <a:effectLst/>
              <a:latin typeface="Aptos" panose="020B0004020202020204" pitchFamily="34" charset="0"/>
              <a:ea typeface="Aptos" panose="020B0004020202020204" pitchFamily="34" charset="0"/>
              <a:cs typeface="Aptos" panose="020B0004020202020204" pitchFamily="34" charset="0"/>
            </a:endParaRPr>
          </a:p>
          <a:p>
            <a:endParaRPr lang="en-AU" dirty="0"/>
          </a:p>
        </p:txBody>
      </p:sp>
      <p:pic>
        <p:nvPicPr>
          <p:cNvPr id="9" name="Picture 8" descr="A poster with text and images&#10;&#10;Description automatically generated">
            <a:extLst>
              <a:ext uri="{FF2B5EF4-FFF2-40B4-BE49-F238E27FC236}">
                <a16:creationId xmlns:a16="http://schemas.microsoft.com/office/drawing/2014/main" id="{826212CB-E8BF-AA75-59D5-C4C0260503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3963" y="1220523"/>
            <a:ext cx="3485534" cy="5046133"/>
          </a:xfrm>
          <a:prstGeom prst="rect">
            <a:avLst/>
          </a:prstGeom>
        </p:spPr>
      </p:pic>
      <p:sp>
        <p:nvSpPr>
          <p:cNvPr id="11" name="Content Placeholder 10">
            <a:extLst>
              <a:ext uri="{FF2B5EF4-FFF2-40B4-BE49-F238E27FC236}">
                <a16:creationId xmlns:a16="http://schemas.microsoft.com/office/drawing/2014/main" id="{B3E8A738-42AE-1848-714D-66146F1583F2}"/>
              </a:ext>
            </a:extLst>
          </p:cNvPr>
          <p:cNvSpPr>
            <a:spLocks noGrp="1"/>
          </p:cNvSpPr>
          <p:nvPr>
            <p:ph idx="1"/>
          </p:nvPr>
        </p:nvSpPr>
        <p:spPr>
          <a:xfrm>
            <a:off x="331611" y="1342495"/>
            <a:ext cx="7775222" cy="4802187"/>
          </a:xfrm>
        </p:spPr>
        <p:txBody>
          <a:bodyPr>
            <a:normAutofit fontScale="92500" lnSpcReduction="20000"/>
          </a:bodyPr>
          <a:lstStyle/>
          <a:p>
            <a:pPr marL="342900" indent="-342900">
              <a:buFont typeface="Arial" panose="020B0604020202020204" pitchFamily="34" charset="0"/>
              <a:buChar char="•"/>
            </a:pPr>
            <a:r>
              <a:rPr lang="en-AU" sz="2400" dirty="0"/>
              <a:t>As advocates (e.g. via student surveys or in their subject evaluations) for learning outcomes linked to social responsibility</a:t>
            </a:r>
          </a:p>
          <a:p>
            <a:pPr marL="342900" indent="-342900">
              <a:buFont typeface="Arial" panose="020B0604020202020204" pitchFamily="34" charset="0"/>
              <a:buChar char="•"/>
            </a:pPr>
            <a:r>
              <a:rPr lang="en-AU" sz="2400" dirty="0"/>
              <a:t>Having space for student created content and learning events regarding the communal/society/planetary impacts of application of the disciplinary knowledge and the practical skills,  they are learning</a:t>
            </a:r>
          </a:p>
          <a:p>
            <a:pPr marL="342900" indent="-342900">
              <a:buFont typeface="Arial" panose="020B0604020202020204" pitchFamily="34" charset="0"/>
              <a:buChar char="•"/>
            </a:pPr>
            <a:r>
              <a:rPr lang="en-AU" sz="2400" dirty="0"/>
              <a:t>Simulated or low-risk assessment tasks around based on students’ interest  to develop other skill/mind sets</a:t>
            </a:r>
          </a:p>
          <a:p>
            <a:pPr marL="1028700" lvl="1" indent="-342900"/>
            <a:r>
              <a:rPr lang="en-AU" sz="2400" dirty="0"/>
              <a:t>Mitigating/preventing negative impacts of graduate practice</a:t>
            </a:r>
          </a:p>
          <a:p>
            <a:pPr marL="1028700" lvl="1" indent="-342900"/>
            <a:r>
              <a:rPr lang="en-AU" sz="2400" dirty="0"/>
              <a:t>Community consultations and engagement</a:t>
            </a:r>
          </a:p>
          <a:p>
            <a:pPr marL="1028700" lvl="1" indent="-342900"/>
            <a:r>
              <a:rPr lang="en-AU" sz="2400" dirty="0"/>
              <a:t>Transdisciplinarity</a:t>
            </a:r>
          </a:p>
          <a:p>
            <a:pPr marL="1028700" lvl="1" indent="-342900"/>
            <a:r>
              <a:rPr lang="en-AU" sz="2400" dirty="0"/>
              <a:t>Advocacy</a:t>
            </a:r>
          </a:p>
          <a:p>
            <a:pPr marL="1028700" lvl="1" indent="-342900"/>
            <a:r>
              <a:rPr lang="en-AU" sz="2400" dirty="0"/>
              <a:t>Lobbying</a:t>
            </a:r>
          </a:p>
          <a:p>
            <a:pPr marL="1028700" lvl="1" indent="-342900"/>
            <a:r>
              <a:rPr lang="en-AU" sz="2400" dirty="0"/>
              <a:t>Activism</a:t>
            </a:r>
            <a:endParaRPr lang="en-AU" dirty="0"/>
          </a:p>
          <a:p>
            <a:pPr marL="1028700" lvl="1" indent="-342900"/>
            <a:endParaRPr lang="en-AU" dirty="0"/>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143722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86609-85F8-7F66-4F48-ADCA3AD5B389}"/>
              </a:ext>
            </a:extLst>
          </p:cNvPr>
          <p:cNvSpPr>
            <a:spLocks noGrp="1"/>
          </p:cNvSpPr>
          <p:nvPr>
            <p:ph type="title"/>
          </p:nvPr>
        </p:nvSpPr>
        <p:spPr>
          <a:xfrm>
            <a:off x="499533" y="0"/>
            <a:ext cx="6522156" cy="1325563"/>
          </a:xfrm>
        </p:spPr>
        <p:txBody>
          <a:bodyPr/>
          <a:lstStyle/>
          <a:p>
            <a:r>
              <a:rPr lang="en-AU" dirty="0"/>
              <a:t>Coming to the UK</a:t>
            </a:r>
          </a:p>
        </p:txBody>
      </p:sp>
      <p:sp>
        <p:nvSpPr>
          <p:cNvPr id="3" name="Content Placeholder 2">
            <a:extLst>
              <a:ext uri="{FF2B5EF4-FFF2-40B4-BE49-F238E27FC236}">
                <a16:creationId xmlns:a16="http://schemas.microsoft.com/office/drawing/2014/main" id="{7371D7EF-4E6B-BA33-D437-DE88D3F9A1A0}"/>
              </a:ext>
            </a:extLst>
          </p:cNvPr>
          <p:cNvSpPr>
            <a:spLocks noGrp="1"/>
          </p:cNvSpPr>
          <p:nvPr>
            <p:ph idx="1"/>
          </p:nvPr>
        </p:nvSpPr>
        <p:spPr>
          <a:xfrm>
            <a:off x="392288" y="1159579"/>
            <a:ext cx="6522157" cy="5399265"/>
          </a:xfrm>
        </p:spPr>
        <p:txBody>
          <a:bodyPr>
            <a:normAutofit fontScale="92500"/>
          </a:bodyPr>
          <a:lstStyle/>
          <a:p>
            <a:pPr marL="342900" indent="-342900">
              <a:buFont typeface="Arial" panose="020B0604020202020204" pitchFamily="34" charset="0"/>
              <a:buChar char="•"/>
            </a:pPr>
            <a:r>
              <a:rPr lang="en-AU" dirty="0"/>
              <a:t>Long-service leave from June to December 2025</a:t>
            </a:r>
          </a:p>
          <a:p>
            <a:pPr marL="342900" indent="-342900">
              <a:buFont typeface="Arial" panose="020B0604020202020204" pitchFamily="34" charset="0"/>
              <a:buChar char="•"/>
            </a:pPr>
            <a:r>
              <a:rPr lang="en-AU" dirty="0"/>
              <a:t>Staying in the UK from October to just before Christmas</a:t>
            </a:r>
          </a:p>
          <a:p>
            <a:pPr marL="342900" indent="-342900">
              <a:buFont typeface="Arial" panose="020B0604020202020204" pitchFamily="34" charset="0"/>
              <a:buChar char="•"/>
            </a:pPr>
            <a:r>
              <a:rPr lang="en-AU" dirty="0"/>
              <a:t>Using London and specifically </a:t>
            </a:r>
            <a:r>
              <a:rPr lang="en-AU" dirty="0" err="1"/>
              <a:t>UoW</a:t>
            </a:r>
            <a:r>
              <a:rPr lang="en-AU" dirty="0"/>
              <a:t> as a home base</a:t>
            </a:r>
          </a:p>
          <a:p>
            <a:pPr marL="342900" indent="-342900">
              <a:buFont typeface="Arial" panose="020B0604020202020204" pitchFamily="34" charset="0"/>
              <a:buChar char="•"/>
            </a:pPr>
            <a:r>
              <a:rPr lang="en-AU" dirty="0"/>
              <a:t>Looking to collaborate or watch or listen or help or present at </a:t>
            </a:r>
            <a:r>
              <a:rPr lang="en-AU" dirty="0" err="1"/>
              <a:t>UoW</a:t>
            </a:r>
            <a:r>
              <a:rPr lang="en-AU" dirty="0"/>
              <a:t> or other UK and European campuses</a:t>
            </a:r>
          </a:p>
          <a:p>
            <a:pPr marL="1028700" lvl="1" indent="-342900"/>
            <a:r>
              <a:rPr lang="en-AU" dirty="0"/>
              <a:t>Consultations about our draft framework for embedding social responsibility-linked learning outcomes in STEM units, majors or degrees</a:t>
            </a:r>
          </a:p>
          <a:p>
            <a:pPr marL="1028700" lvl="1" indent="-342900"/>
            <a:r>
              <a:rPr lang="en-AU" dirty="0"/>
              <a:t>Peer review of teaching resources/events linked to social responsibility in STEM units</a:t>
            </a:r>
          </a:p>
          <a:p>
            <a:pPr marL="1028700" lvl="1" indent="-342900"/>
            <a:r>
              <a:rPr lang="en-AU" dirty="0"/>
              <a:t>Workshops around embedding social responsibility </a:t>
            </a:r>
          </a:p>
          <a:p>
            <a:pPr marL="1028700" lvl="1" indent="-342900"/>
            <a:r>
              <a:rPr lang="en-AU" dirty="0"/>
              <a:t>Longer (zzz) presentations of our work</a:t>
            </a:r>
          </a:p>
          <a:p>
            <a:pPr marL="1028700" lvl="1" indent="-342900"/>
            <a:r>
              <a:rPr lang="en-AU" dirty="0"/>
              <a:t>Collaborative writing on social responsibility in STEM OR other campus modalities for students to learning to be socially responsible graduates OR the careers of education-focused academics</a:t>
            </a:r>
          </a:p>
        </p:txBody>
      </p:sp>
      <p:sp>
        <p:nvSpPr>
          <p:cNvPr id="4" name="Slide Number Placeholder 3">
            <a:extLst>
              <a:ext uri="{FF2B5EF4-FFF2-40B4-BE49-F238E27FC236}">
                <a16:creationId xmlns:a16="http://schemas.microsoft.com/office/drawing/2014/main" id="{34BBFBC8-6C5D-ED34-9FB6-2C5C29D4837C}"/>
              </a:ext>
            </a:extLst>
          </p:cNvPr>
          <p:cNvSpPr>
            <a:spLocks noGrp="1"/>
          </p:cNvSpPr>
          <p:nvPr>
            <p:ph type="sldNum" sz="quarter" idx="12"/>
          </p:nvPr>
        </p:nvSpPr>
        <p:spPr/>
        <p:txBody>
          <a:bodyPr/>
          <a:lstStyle/>
          <a:p>
            <a:fld id="{04C45870-9C67-47D7-9579-C338122DA0AC}" type="slidenum">
              <a:rPr lang="en-AU" smtClean="0"/>
              <a:t>16</a:t>
            </a:fld>
            <a:endParaRPr lang="en-AU" dirty="0"/>
          </a:p>
        </p:txBody>
      </p:sp>
      <p:pic>
        <p:nvPicPr>
          <p:cNvPr id="5" name="Picture 4">
            <a:extLst>
              <a:ext uri="{FF2B5EF4-FFF2-40B4-BE49-F238E27FC236}">
                <a16:creationId xmlns:a16="http://schemas.microsoft.com/office/drawing/2014/main" id="{BEADF764-53B2-FFB3-50AF-B78189CBE96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24889" y="835378"/>
            <a:ext cx="4030134" cy="2743200"/>
          </a:xfrm>
          <a:prstGeom prst="rect">
            <a:avLst/>
          </a:prstGeom>
        </p:spPr>
      </p:pic>
      <p:sp>
        <p:nvSpPr>
          <p:cNvPr id="6" name="TextBox 5">
            <a:extLst>
              <a:ext uri="{FF2B5EF4-FFF2-40B4-BE49-F238E27FC236}">
                <a16:creationId xmlns:a16="http://schemas.microsoft.com/office/drawing/2014/main" id="{BC367FBE-E000-80E4-7669-11A868E049F4}"/>
              </a:ext>
            </a:extLst>
          </p:cNvPr>
          <p:cNvSpPr txBox="1"/>
          <p:nvPr/>
        </p:nvSpPr>
        <p:spPr>
          <a:xfrm>
            <a:off x="7224889" y="3859211"/>
            <a:ext cx="4865178" cy="2523768"/>
          </a:xfrm>
          <a:prstGeom prst="rect">
            <a:avLst/>
          </a:prstGeom>
          <a:noFill/>
        </p:spPr>
        <p:txBody>
          <a:bodyPr wrap="none" rtlCol="0">
            <a:spAutoFit/>
          </a:bodyPr>
          <a:lstStyle/>
          <a:p>
            <a:pPr marL="285750" indent="-285750">
              <a:buFont typeface="Arial" panose="020B0604020202020204" pitchFamily="34" charset="0"/>
              <a:buChar char="•"/>
            </a:pPr>
            <a:r>
              <a:rPr lang="en-AU" sz="1400" dirty="0"/>
              <a:t>David.vanreyk@uts.edu.au</a:t>
            </a:r>
          </a:p>
          <a:p>
            <a:pPr marL="285750" indent="-285750">
              <a:buFont typeface="Arial" panose="020B0604020202020204" pitchFamily="34" charset="0"/>
              <a:buChar char="•"/>
            </a:pPr>
            <a:r>
              <a:rPr lang="en-AU" sz="1400" dirty="0"/>
              <a:t>https://profiles.uts.edu.au/David.VanReyk</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https://www.linkedin.com/in/david-van-reyk-523a37288</a:t>
            </a:r>
            <a:r>
              <a:rPr lang="en-AU" dirty="0"/>
              <a:t>/</a:t>
            </a:r>
          </a:p>
        </p:txBody>
      </p:sp>
      <p:pic>
        <p:nvPicPr>
          <p:cNvPr id="8" name="Picture 7" descr="A qr code on a white background&#10;&#10;Description automatically generated">
            <a:extLst>
              <a:ext uri="{FF2B5EF4-FFF2-40B4-BE49-F238E27FC236}">
                <a16:creationId xmlns:a16="http://schemas.microsoft.com/office/drawing/2014/main" id="{B6C1EEAF-4B14-53B7-AC2C-4E9A6A74F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5139" y="4380089"/>
            <a:ext cx="1267061" cy="1642533"/>
          </a:xfrm>
          <a:prstGeom prst="rect">
            <a:avLst/>
          </a:prstGeom>
        </p:spPr>
      </p:pic>
    </p:spTree>
    <p:extLst>
      <p:ext uri="{BB962C8B-B14F-4D97-AF65-F5344CB8AC3E}">
        <p14:creationId xmlns:p14="http://schemas.microsoft.com/office/powerpoint/2010/main" val="21737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8D15-4571-4699-AF38-998030E4D1F2}"/>
              </a:ext>
            </a:extLst>
          </p:cNvPr>
          <p:cNvSpPr>
            <a:spLocks noGrp="1"/>
          </p:cNvSpPr>
          <p:nvPr>
            <p:ph type="title"/>
          </p:nvPr>
        </p:nvSpPr>
        <p:spPr>
          <a:xfrm>
            <a:off x="740664" y="0"/>
            <a:ext cx="10515600" cy="1325563"/>
          </a:xfrm>
        </p:spPr>
        <p:txBody>
          <a:bodyPr/>
          <a:lstStyle/>
          <a:p>
            <a:r>
              <a:rPr lang="en-AU" dirty="0"/>
              <a:t>References*</a:t>
            </a:r>
          </a:p>
        </p:txBody>
      </p:sp>
      <p:sp>
        <p:nvSpPr>
          <p:cNvPr id="3" name="Content Placeholder 2">
            <a:extLst>
              <a:ext uri="{FF2B5EF4-FFF2-40B4-BE49-F238E27FC236}">
                <a16:creationId xmlns:a16="http://schemas.microsoft.com/office/drawing/2014/main" id="{C514B595-A067-4995-A935-AE3BD13A0C5A}"/>
              </a:ext>
            </a:extLst>
          </p:cNvPr>
          <p:cNvSpPr>
            <a:spLocks noGrp="1"/>
          </p:cNvSpPr>
          <p:nvPr>
            <p:ph sz="half" idx="1"/>
          </p:nvPr>
        </p:nvSpPr>
        <p:spPr>
          <a:xfrm>
            <a:off x="65551" y="1012351"/>
            <a:ext cx="11833524" cy="4304716"/>
          </a:xfrm>
        </p:spPr>
        <p:txBody>
          <a:bodyPr>
            <a:noAutofit/>
          </a:bodyPr>
          <a:lstStyle/>
          <a:p>
            <a:pPr marL="0" indent="360000">
              <a:lnSpc>
                <a:spcPct val="100000"/>
              </a:lnSpc>
              <a:spcBef>
                <a:spcPts val="0"/>
              </a:spcBef>
              <a:spcAft>
                <a:spcPts val="600"/>
              </a:spcAft>
              <a:buNone/>
            </a:pPr>
            <a:r>
              <a:rPr lang="en-AU" sz="1600" dirty="0"/>
              <a:t>Cogan, JJ, &amp; Kubow, P K (1997). </a:t>
            </a:r>
            <a:r>
              <a:rPr lang="en-AU" sz="1600" i="1" dirty="0"/>
              <a:t>Multidimensional Citizenship: Educational Policy for the Twenty-first Centur</a:t>
            </a:r>
            <a:r>
              <a:rPr lang="en-AU" sz="1600" dirty="0"/>
              <a:t>y (Final Report of the Citizenship Education Policy Study Project.). https://digitalcommons.unomaha.edu/slceinternational/2 .</a:t>
            </a:r>
          </a:p>
          <a:p>
            <a:pPr marL="0" indent="360000">
              <a:lnSpc>
                <a:spcPct val="100000"/>
              </a:lnSpc>
              <a:spcBef>
                <a:spcPts val="0"/>
              </a:spcBef>
              <a:spcAft>
                <a:spcPts val="600"/>
              </a:spcAft>
              <a:buNone/>
            </a:pPr>
            <a:r>
              <a:rPr lang="en-AU" sz="1600" dirty="0"/>
              <a:t>Dejaeghere, JG, &amp; Tudball, L (2007). Looking back, looking forward: Critical citizenship as a way ahead for civics and citizenship education in Australia. </a:t>
            </a:r>
            <a:r>
              <a:rPr lang="en-AU" sz="1600" i="1" dirty="0"/>
              <a:t>Citizenship Teaching &amp; Learning, 3</a:t>
            </a:r>
            <a:r>
              <a:rPr lang="en-AU" sz="1600" dirty="0"/>
              <a:t>(2), 40-57. </a:t>
            </a:r>
          </a:p>
          <a:p>
            <a:pPr marL="0" indent="360000">
              <a:lnSpc>
                <a:spcPct val="100000"/>
              </a:lnSpc>
              <a:spcBef>
                <a:spcPts val="0"/>
              </a:spcBef>
              <a:spcAft>
                <a:spcPts val="600"/>
              </a:spcAft>
              <a:buNone/>
            </a:pPr>
            <a:r>
              <a:rPr lang="en-AU" sz="1600" dirty="0"/>
              <a:t>Dewey, J (1916). </a:t>
            </a:r>
            <a:r>
              <a:rPr lang="en-AU" sz="1600" i="1" dirty="0"/>
              <a:t>Democracy and Education</a:t>
            </a:r>
            <a:r>
              <a:rPr lang="en-AU" sz="1600" dirty="0"/>
              <a:t>. Digireads.com Publishing</a:t>
            </a:r>
          </a:p>
          <a:p>
            <a:pPr marL="0" indent="360000">
              <a:lnSpc>
                <a:spcPct val="100000"/>
              </a:lnSpc>
              <a:spcBef>
                <a:spcPts val="0"/>
              </a:spcBef>
              <a:spcAft>
                <a:spcPts val="600"/>
              </a:spcAft>
              <a:buNone/>
            </a:pPr>
            <a:r>
              <a:rPr lang="en-AU" sz="1600" dirty="0"/>
              <a:t>Marshall TH &amp; </a:t>
            </a:r>
            <a:r>
              <a:rPr lang="en-AU" sz="1600" dirty="0" err="1"/>
              <a:t>Bottomore</a:t>
            </a:r>
            <a:r>
              <a:rPr lang="en-AU" sz="1600" dirty="0"/>
              <a:t> T (1992) </a:t>
            </a:r>
            <a:r>
              <a:rPr lang="en-AU" sz="1600" i="1" dirty="0"/>
              <a:t>Citizenship and Social Class</a:t>
            </a:r>
            <a:r>
              <a:rPr lang="en-AU" sz="1600" dirty="0"/>
              <a:t>. Pluto Classic</a:t>
            </a:r>
          </a:p>
          <a:p>
            <a:pPr marL="0" indent="360000">
              <a:lnSpc>
                <a:spcPct val="100000"/>
              </a:lnSpc>
              <a:spcBef>
                <a:spcPts val="0"/>
              </a:spcBef>
              <a:spcAft>
                <a:spcPts val="600"/>
              </a:spcAft>
              <a:buNone/>
            </a:pPr>
            <a:r>
              <a:rPr lang="en-AU" sz="1600" dirty="0"/>
              <a:t>McLaughlin, TH (1992). Citizenship, diversity and education: A philosophical perspective. </a:t>
            </a:r>
            <a:r>
              <a:rPr lang="en-AU" sz="1600" i="1" dirty="0"/>
              <a:t>Journal of Moral Education</a:t>
            </a:r>
            <a:r>
              <a:rPr lang="en-AU" sz="1600" dirty="0"/>
              <a:t>, </a:t>
            </a:r>
            <a:r>
              <a:rPr lang="en-AU" sz="1600" i="1" dirty="0"/>
              <a:t>2</a:t>
            </a:r>
            <a:r>
              <a:rPr lang="en-AU" sz="1600" dirty="0"/>
              <a:t>1(3), 235-250. </a:t>
            </a:r>
          </a:p>
          <a:p>
            <a:pPr marL="0" indent="360000">
              <a:lnSpc>
                <a:spcPct val="100000"/>
              </a:lnSpc>
              <a:spcBef>
                <a:spcPts val="0"/>
              </a:spcBef>
              <a:spcAft>
                <a:spcPts val="600"/>
              </a:spcAft>
              <a:buNone/>
            </a:pPr>
            <a:r>
              <a:rPr lang="en-AU" sz="1600" dirty="0"/>
              <a:t>Menzie-Ballantyne, K. (2021). A framework for assessing adolescent-focused, active citizenship programs in the context of global competence. </a:t>
            </a:r>
            <a:r>
              <a:rPr lang="en-AU" sz="1600" i="1" dirty="0"/>
              <a:t>The Social Educator</a:t>
            </a:r>
            <a:r>
              <a:rPr lang="en-AU" sz="1600" dirty="0"/>
              <a:t>, </a:t>
            </a:r>
            <a:r>
              <a:rPr lang="en-AU" sz="1600" i="1" dirty="0"/>
              <a:t>39</a:t>
            </a:r>
            <a:r>
              <a:rPr lang="en-AU" sz="1600" dirty="0"/>
              <a:t>(1), 14-27</a:t>
            </a:r>
            <a:r>
              <a:rPr lang="en-AU" sz="1600" dirty="0">
                <a:solidFill>
                  <a:srgbClr val="FF0000"/>
                </a:solidFill>
              </a:rPr>
              <a:t>. </a:t>
            </a:r>
            <a:endParaRPr lang="en-AU" sz="1600" dirty="0"/>
          </a:p>
          <a:p>
            <a:pPr marL="0" indent="360000">
              <a:lnSpc>
                <a:spcPct val="100000"/>
              </a:lnSpc>
              <a:spcBef>
                <a:spcPts val="0"/>
              </a:spcBef>
              <a:spcAft>
                <a:spcPts val="600"/>
              </a:spcAft>
              <a:buNone/>
            </a:pPr>
            <a:r>
              <a:rPr lang="en-AU" sz="1600" dirty="0"/>
              <a:t>Parker, W (1996). " Advanced" Ideas about Democracy: toward a pluralist conception of citizen education</a:t>
            </a:r>
            <a:r>
              <a:rPr lang="en-AU" sz="1600" i="1" dirty="0"/>
              <a:t>. Teachers College Record, 98</a:t>
            </a:r>
            <a:r>
              <a:rPr lang="en-AU" sz="1600" dirty="0"/>
              <a:t>(1), 104-125. </a:t>
            </a:r>
          </a:p>
          <a:p>
            <a:pPr marL="0" indent="360000">
              <a:lnSpc>
                <a:spcPct val="100000"/>
              </a:lnSpc>
              <a:spcBef>
                <a:spcPts val="0"/>
              </a:spcBef>
              <a:spcAft>
                <a:spcPts val="600"/>
              </a:spcAft>
              <a:buNone/>
            </a:pPr>
            <a:r>
              <a:rPr lang="en-AU" sz="1600" dirty="0"/>
              <a:t>Westheimer, J, &amp; Kahne, J (2004). What kind of citizen? The politics of educating for democracy. </a:t>
            </a:r>
            <a:r>
              <a:rPr lang="en-AU" sz="1600" i="1" dirty="0"/>
              <a:t>American Educational Research Journal, 41</a:t>
            </a:r>
            <a:r>
              <a:rPr lang="en-AU" sz="1600" dirty="0"/>
              <a:t>(2), 237-269</a:t>
            </a:r>
          </a:p>
        </p:txBody>
      </p:sp>
      <p:sp>
        <p:nvSpPr>
          <p:cNvPr id="5" name="Slide Number Placeholder 4">
            <a:extLst>
              <a:ext uri="{FF2B5EF4-FFF2-40B4-BE49-F238E27FC236}">
                <a16:creationId xmlns:a16="http://schemas.microsoft.com/office/drawing/2014/main" id="{1A6D74E9-8E2C-4492-A543-DE2958A89609}"/>
              </a:ext>
            </a:extLst>
          </p:cNvPr>
          <p:cNvSpPr>
            <a:spLocks noGrp="1"/>
          </p:cNvSpPr>
          <p:nvPr>
            <p:ph type="sldNum" sz="quarter" idx="12"/>
          </p:nvPr>
        </p:nvSpPr>
        <p:spPr/>
        <p:txBody>
          <a:bodyPr/>
          <a:lstStyle/>
          <a:p>
            <a:fld id="{01A74F35-29F4-4738-8AD9-C802BE8DA2DB}" type="slidenum">
              <a:rPr lang="en-AU" smtClean="0"/>
              <a:t>17</a:t>
            </a:fld>
            <a:endParaRPr lang="en-AU" dirty="0"/>
          </a:p>
        </p:txBody>
      </p:sp>
      <p:sp>
        <p:nvSpPr>
          <p:cNvPr id="4" name="TextBox 3">
            <a:extLst>
              <a:ext uri="{FF2B5EF4-FFF2-40B4-BE49-F238E27FC236}">
                <a16:creationId xmlns:a16="http://schemas.microsoft.com/office/drawing/2014/main" id="{3B327D14-3D0C-7F26-11D2-C868631513A6}"/>
              </a:ext>
            </a:extLst>
          </p:cNvPr>
          <p:cNvSpPr txBox="1"/>
          <p:nvPr/>
        </p:nvSpPr>
        <p:spPr>
          <a:xfrm>
            <a:off x="156630" y="5188029"/>
            <a:ext cx="9246890" cy="584775"/>
          </a:xfrm>
          <a:prstGeom prst="rect">
            <a:avLst/>
          </a:prstGeom>
          <a:solidFill>
            <a:srgbClr val="EFD6A9"/>
          </a:solidFill>
        </p:spPr>
        <p:txBody>
          <a:bodyPr wrap="none" rtlCol="0">
            <a:spAutoFit/>
          </a:bodyPr>
          <a:lstStyle/>
          <a:p>
            <a:r>
              <a:rPr lang="en-AU" dirty="0">
                <a:latin typeface="Arial Black" panose="020B0A04020102020204" pitchFamily="34" charset="0"/>
              </a:rPr>
              <a:t>*</a:t>
            </a:r>
            <a:r>
              <a:rPr lang="en-AU" sz="1400" dirty="0">
                <a:latin typeface="Arial Black" panose="020B0A04020102020204" pitchFamily="34" charset="0"/>
              </a:rPr>
              <a:t>Access list via </a:t>
            </a:r>
          </a:p>
          <a:p>
            <a:pPr marL="285750" indent="-285750">
              <a:buFont typeface="Arial" panose="020B0604020202020204" pitchFamily="34" charset="0"/>
              <a:buChar char="•"/>
            </a:pPr>
            <a:r>
              <a:rPr lang="en-AU" sz="1400" dirty="0">
                <a:latin typeface="Arial Black" panose="020B0A04020102020204" pitchFamily="34" charset="0"/>
              </a:rPr>
              <a:t>https://drive.google.com/file/d/1vptuXBibMv5gBnN_gGzW2fkUT0LA9dLc/view?usp=sharing</a:t>
            </a:r>
          </a:p>
        </p:txBody>
      </p:sp>
      <p:pic>
        <p:nvPicPr>
          <p:cNvPr id="7" name="Picture 6" descr="A qr code on a white background&#10;&#10;Description automatically generated">
            <a:extLst>
              <a:ext uri="{FF2B5EF4-FFF2-40B4-BE49-F238E27FC236}">
                <a16:creationId xmlns:a16="http://schemas.microsoft.com/office/drawing/2014/main" id="{C926C6CB-681E-0528-39C8-732C93B4E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6410" y="4922782"/>
            <a:ext cx="1423810" cy="1845733"/>
          </a:xfrm>
          <a:prstGeom prst="rect">
            <a:avLst/>
          </a:prstGeom>
        </p:spPr>
      </p:pic>
    </p:spTree>
    <p:extLst>
      <p:ext uri="{BB962C8B-B14F-4D97-AF65-F5344CB8AC3E}">
        <p14:creationId xmlns:p14="http://schemas.microsoft.com/office/powerpoint/2010/main" val="3589512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6B0F5-A86A-597F-6ABD-596DD4055A77}"/>
              </a:ext>
            </a:extLst>
          </p:cNvPr>
          <p:cNvSpPr>
            <a:spLocks noGrp="1"/>
          </p:cNvSpPr>
          <p:nvPr>
            <p:ph type="title"/>
          </p:nvPr>
        </p:nvSpPr>
        <p:spPr>
          <a:xfrm>
            <a:off x="838200" y="2227792"/>
            <a:ext cx="10515600" cy="1325563"/>
          </a:xfrm>
        </p:spPr>
        <p:txBody>
          <a:bodyPr/>
          <a:lstStyle/>
          <a:p>
            <a:r>
              <a:rPr lang="en-AU" dirty="0"/>
              <a:t>Extra slides if needed</a:t>
            </a:r>
          </a:p>
        </p:txBody>
      </p:sp>
      <p:sp>
        <p:nvSpPr>
          <p:cNvPr id="3" name="Slide Number Placeholder 2">
            <a:extLst>
              <a:ext uri="{FF2B5EF4-FFF2-40B4-BE49-F238E27FC236}">
                <a16:creationId xmlns:a16="http://schemas.microsoft.com/office/drawing/2014/main" id="{31CCBCD9-C6D8-3DC8-2F98-533627C5DE5B}"/>
              </a:ext>
            </a:extLst>
          </p:cNvPr>
          <p:cNvSpPr>
            <a:spLocks noGrp="1"/>
          </p:cNvSpPr>
          <p:nvPr>
            <p:ph type="sldNum" sz="quarter" idx="12"/>
          </p:nvPr>
        </p:nvSpPr>
        <p:spPr/>
        <p:txBody>
          <a:bodyPr/>
          <a:lstStyle/>
          <a:p>
            <a:fld id="{04C45870-9C67-47D7-9579-C338122DA0AC}" type="slidenum">
              <a:rPr lang="en-AU" smtClean="0"/>
              <a:t>18</a:t>
            </a:fld>
            <a:endParaRPr lang="en-AU"/>
          </a:p>
        </p:txBody>
      </p:sp>
    </p:spTree>
    <p:extLst>
      <p:ext uri="{BB962C8B-B14F-4D97-AF65-F5344CB8AC3E}">
        <p14:creationId xmlns:p14="http://schemas.microsoft.com/office/powerpoint/2010/main" val="405357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C08343-3C30-2054-42E1-05441A9E9731}"/>
              </a:ext>
            </a:extLst>
          </p:cNvPr>
          <p:cNvSpPr>
            <a:spLocks noGrp="1"/>
          </p:cNvSpPr>
          <p:nvPr>
            <p:ph type="sldNum" sz="quarter" idx="12"/>
          </p:nvPr>
        </p:nvSpPr>
        <p:spPr/>
        <p:txBody>
          <a:bodyPr/>
          <a:lstStyle/>
          <a:p>
            <a:fld id="{04C45870-9C67-47D7-9579-C338122DA0AC}" type="slidenum">
              <a:rPr lang="en-AU" smtClean="0"/>
              <a:t>19</a:t>
            </a:fld>
            <a:endParaRPr lang="en-AU"/>
          </a:p>
        </p:txBody>
      </p:sp>
      <p:pic>
        <p:nvPicPr>
          <p:cNvPr id="9" name="Picture 8">
            <a:extLst>
              <a:ext uri="{FF2B5EF4-FFF2-40B4-BE49-F238E27FC236}">
                <a16:creationId xmlns:a16="http://schemas.microsoft.com/office/drawing/2014/main" id="{1555F4D5-624C-047C-AE66-1C3C249648BD}"/>
              </a:ext>
            </a:extLst>
          </p:cNvPr>
          <p:cNvPicPr>
            <a:picLocks noChangeAspect="1"/>
          </p:cNvPicPr>
          <p:nvPr/>
        </p:nvPicPr>
        <p:blipFill>
          <a:blip r:embed="rId3"/>
          <a:stretch>
            <a:fillRect/>
          </a:stretch>
        </p:blipFill>
        <p:spPr>
          <a:xfrm>
            <a:off x="757237" y="438150"/>
            <a:ext cx="10677525" cy="5981700"/>
          </a:xfrm>
          <a:prstGeom prst="rect">
            <a:avLst/>
          </a:prstGeom>
        </p:spPr>
      </p:pic>
    </p:spTree>
    <p:extLst>
      <p:ext uri="{BB962C8B-B14F-4D97-AF65-F5344CB8AC3E}">
        <p14:creationId xmlns:p14="http://schemas.microsoft.com/office/powerpoint/2010/main" val="241365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19F157-2782-D98D-FEFC-4F2AB88F7463}"/>
              </a:ext>
            </a:extLst>
          </p:cNvPr>
          <p:cNvSpPr>
            <a:spLocks noGrp="1"/>
          </p:cNvSpPr>
          <p:nvPr>
            <p:ph type="sldNum" sz="quarter" idx="12"/>
          </p:nvPr>
        </p:nvSpPr>
        <p:spPr/>
        <p:txBody>
          <a:bodyPr/>
          <a:lstStyle/>
          <a:p>
            <a:fld id="{04C45870-9C67-47D7-9579-C338122DA0AC}" type="slidenum">
              <a:rPr lang="en-AU" smtClean="0"/>
              <a:t>2</a:t>
            </a:fld>
            <a:endParaRPr lang="en-AU"/>
          </a:p>
        </p:txBody>
      </p:sp>
      <p:sp>
        <p:nvSpPr>
          <p:cNvPr id="2" name="TextBox 1">
            <a:extLst>
              <a:ext uri="{FF2B5EF4-FFF2-40B4-BE49-F238E27FC236}">
                <a16:creationId xmlns:a16="http://schemas.microsoft.com/office/drawing/2014/main" id="{0AB184BC-503C-6161-39DB-DEC71C8B3788}"/>
              </a:ext>
            </a:extLst>
          </p:cNvPr>
          <p:cNvSpPr txBox="1"/>
          <p:nvPr/>
        </p:nvSpPr>
        <p:spPr>
          <a:xfrm>
            <a:off x="245660" y="6509982"/>
            <a:ext cx="10567958" cy="369332"/>
          </a:xfrm>
          <a:prstGeom prst="rect">
            <a:avLst/>
          </a:prstGeom>
          <a:noFill/>
        </p:spPr>
        <p:txBody>
          <a:bodyPr wrap="none" rtlCol="0">
            <a:spAutoFit/>
          </a:bodyPr>
          <a:lstStyle/>
          <a:p>
            <a:r>
              <a:rPr lang="en-AU" dirty="0"/>
              <a:t>https://www.innerwest.nsw.gov.au/live/community-wellbeing/aboriginal-community/tradition-custodians</a:t>
            </a:r>
          </a:p>
        </p:txBody>
      </p:sp>
      <p:pic>
        <p:nvPicPr>
          <p:cNvPr id="6" name="Picture 5">
            <a:extLst>
              <a:ext uri="{FF2B5EF4-FFF2-40B4-BE49-F238E27FC236}">
                <a16:creationId xmlns:a16="http://schemas.microsoft.com/office/drawing/2014/main" id="{0493A67A-A6B7-7A63-85DE-18FD05710066}"/>
              </a:ext>
            </a:extLst>
          </p:cNvPr>
          <p:cNvPicPr>
            <a:picLocks noChangeAspect="1"/>
          </p:cNvPicPr>
          <p:nvPr/>
        </p:nvPicPr>
        <p:blipFill>
          <a:blip r:embed="rId3"/>
          <a:stretch>
            <a:fillRect/>
          </a:stretch>
        </p:blipFill>
        <p:spPr>
          <a:xfrm>
            <a:off x="1160060" y="208761"/>
            <a:ext cx="9422944" cy="6147589"/>
          </a:xfrm>
          <a:prstGeom prst="rect">
            <a:avLst/>
          </a:prstGeom>
        </p:spPr>
      </p:pic>
    </p:spTree>
    <p:extLst>
      <p:ext uri="{BB962C8B-B14F-4D97-AF65-F5344CB8AC3E}">
        <p14:creationId xmlns:p14="http://schemas.microsoft.com/office/powerpoint/2010/main" val="2354654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95024C-7106-0D41-6599-C362445EECE8}"/>
              </a:ext>
            </a:extLst>
          </p:cNvPr>
          <p:cNvSpPr>
            <a:spLocks noGrp="1"/>
          </p:cNvSpPr>
          <p:nvPr>
            <p:ph type="sldNum" sz="quarter" idx="12"/>
          </p:nvPr>
        </p:nvSpPr>
        <p:spPr/>
        <p:txBody>
          <a:bodyPr/>
          <a:lstStyle/>
          <a:p>
            <a:fld id="{04C45870-9C67-47D7-9579-C338122DA0AC}" type="slidenum">
              <a:rPr lang="en-AU" smtClean="0"/>
              <a:t>20</a:t>
            </a:fld>
            <a:endParaRPr lang="en-AU"/>
          </a:p>
        </p:txBody>
      </p:sp>
      <p:pic>
        <p:nvPicPr>
          <p:cNvPr id="6" name="Picture 5">
            <a:extLst>
              <a:ext uri="{FF2B5EF4-FFF2-40B4-BE49-F238E27FC236}">
                <a16:creationId xmlns:a16="http://schemas.microsoft.com/office/drawing/2014/main" id="{42955912-A0FC-3058-20C5-39224F548277}"/>
              </a:ext>
            </a:extLst>
          </p:cNvPr>
          <p:cNvPicPr>
            <a:picLocks noChangeAspect="1"/>
          </p:cNvPicPr>
          <p:nvPr/>
        </p:nvPicPr>
        <p:blipFill>
          <a:blip r:embed="rId3"/>
          <a:stretch>
            <a:fillRect/>
          </a:stretch>
        </p:blipFill>
        <p:spPr>
          <a:xfrm>
            <a:off x="776287" y="457200"/>
            <a:ext cx="10639425" cy="5943600"/>
          </a:xfrm>
          <a:prstGeom prst="rect">
            <a:avLst/>
          </a:prstGeom>
        </p:spPr>
      </p:pic>
    </p:spTree>
    <p:extLst>
      <p:ext uri="{BB962C8B-B14F-4D97-AF65-F5344CB8AC3E}">
        <p14:creationId xmlns:p14="http://schemas.microsoft.com/office/powerpoint/2010/main" val="102583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0A33F3-B74D-10A1-4411-C12B58F6992F}"/>
              </a:ext>
            </a:extLst>
          </p:cNvPr>
          <p:cNvSpPr>
            <a:spLocks noGrp="1"/>
          </p:cNvSpPr>
          <p:nvPr>
            <p:ph type="sldNum" sz="quarter" idx="12"/>
          </p:nvPr>
        </p:nvSpPr>
        <p:spPr/>
        <p:txBody>
          <a:bodyPr/>
          <a:lstStyle/>
          <a:p>
            <a:fld id="{04C45870-9C67-47D7-9579-C338122DA0AC}" type="slidenum">
              <a:rPr lang="en-AU" smtClean="0"/>
              <a:t>21</a:t>
            </a:fld>
            <a:endParaRPr lang="en-AU"/>
          </a:p>
        </p:txBody>
      </p:sp>
      <p:pic>
        <p:nvPicPr>
          <p:cNvPr id="5" name="Picture 4">
            <a:extLst>
              <a:ext uri="{FF2B5EF4-FFF2-40B4-BE49-F238E27FC236}">
                <a16:creationId xmlns:a16="http://schemas.microsoft.com/office/drawing/2014/main" id="{078C148A-87B0-003C-C33D-512F678F8A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 y="8"/>
            <a:ext cx="5841234" cy="1910679"/>
          </a:xfrm>
          <a:prstGeom prst="rect">
            <a:avLst/>
          </a:prstGeom>
        </p:spPr>
      </p:pic>
      <p:sp>
        <p:nvSpPr>
          <p:cNvPr id="9" name="TextBox 8">
            <a:extLst>
              <a:ext uri="{FF2B5EF4-FFF2-40B4-BE49-F238E27FC236}">
                <a16:creationId xmlns:a16="http://schemas.microsoft.com/office/drawing/2014/main" id="{C389477C-E1E3-C5D6-9924-DED226858862}"/>
              </a:ext>
            </a:extLst>
          </p:cNvPr>
          <p:cNvSpPr txBox="1"/>
          <p:nvPr/>
        </p:nvSpPr>
        <p:spPr>
          <a:xfrm>
            <a:off x="-62160" y="6281008"/>
            <a:ext cx="12316320" cy="369332"/>
          </a:xfrm>
          <a:prstGeom prst="rect">
            <a:avLst/>
          </a:prstGeom>
          <a:noFill/>
        </p:spPr>
        <p:txBody>
          <a:bodyPr wrap="none" rtlCol="0">
            <a:spAutoFit/>
          </a:bodyPr>
          <a:lstStyle/>
          <a:p>
            <a:r>
              <a:rPr lang="en-AU" dirty="0"/>
              <a:t>https://www.westminster.ac.uk/about-us/our-university/our-teaching/graduate-attributes-at-the-university-of-westminster</a:t>
            </a:r>
          </a:p>
        </p:txBody>
      </p:sp>
      <p:pic>
        <p:nvPicPr>
          <p:cNvPr id="11" name="Picture 10">
            <a:extLst>
              <a:ext uri="{FF2B5EF4-FFF2-40B4-BE49-F238E27FC236}">
                <a16:creationId xmlns:a16="http://schemas.microsoft.com/office/drawing/2014/main" id="{119C46C6-9FAE-8F37-9908-5E4D1B3FD663}"/>
              </a:ext>
            </a:extLst>
          </p:cNvPr>
          <p:cNvPicPr>
            <a:picLocks noChangeAspect="1"/>
          </p:cNvPicPr>
          <p:nvPr/>
        </p:nvPicPr>
        <p:blipFill>
          <a:blip r:embed="rId4"/>
          <a:stretch>
            <a:fillRect/>
          </a:stretch>
        </p:blipFill>
        <p:spPr>
          <a:xfrm>
            <a:off x="467689" y="2616315"/>
            <a:ext cx="6617875" cy="3381566"/>
          </a:xfrm>
          <a:prstGeom prst="rect">
            <a:avLst/>
          </a:prstGeom>
        </p:spPr>
      </p:pic>
      <p:pic>
        <p:nvPicPr>
          <p:cNvPr id="13" name="Picture 12">
            <a:extLst>
              <a:ext uri="{FF2B5EF4-FFF2-40B4-BE49-F238E27FC236}">
                <a16:creationId xmlns:a16="http://schemas.microsoft.com/office/drawing/2014/main" id="{6788DECE-BACF-5058-70B5-C4BD56FD74AB}"/>
              </a:ext>
            </a:extLst>
          </p:cNvPr>
          <p:cNvPicPr>
            <a:picLocks noChangeAspect="1"/>
          </p:cNvPicPr>
          <p:nvPr/>
        </p:nvPicPr>
        <p:blipFill>
          <a:blip r:embed="rId5"/>
          <a:srcRect r="7584"/>
          <a:stretch/>
        </p:blipFill>
        <p:spPr>
          <a:xfrm>
            <a:off x="6025515" y="254124"/>
            <a:ext cx="6246782" cy="3480149"/>
          </a:xfrm>
          <a:prstGeom prst="rect">
            <a:avLst/>
          </a:prstGeom>
        </p:spPr>
      </p:pic>
    </p:spTree>
    <p:extLst>
      <p:ext uri="{BB962C8B-B14F-4D97-AF65-F5344CB8AC3E}">
        <p14:creationId xmlns:p14="http://schemas.microsoft.com/office/powerpoint/2010/main" val="2512367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DFB767-85A7-25CB-E77B-3C5871DBE5BF}"/>
              </a:ext>
            </a:extLst>
          </p:cNvPr>
          <p:cNvSpPr>
            <a:spLocks noGrp="1"/>
          </p:cNvSpPr>
          <p:nvPr>
            <p:ph type="sldNum" sz="quarter" idx="12"/>
          </p:nvPr>
        </p:nvSpPr>
        <p:spPr/>
        <p:txBody>
          <a:bodyPr/>
          <a:lstStyle/>
          <a:p>
            <a:fld id="{04C45870-9C67-47D7-9579-C338122DA0AC}" type="slidenum">
              <a:rPr lang="en-AU" smtClean="0"/>
              <a:t>22</a:t>
            </a:fld>
            <a:endParaRPr lang="en-AU"/>
          </a:p>
        </p:txBody>
      </p:sp>
      <p:pic>
        <p:nvPicPr>
          <p:cNvPr id="4" name="Picture 3" descr="A diagram of a course">
            <a:extLst>
              <a:ext uri="{FF2B5EF4-FFF2-40B4-BE49-F238E27FC236}">
                <a16:creationId xmlns:a16="http://schemas.microsoft.com/office/drawing/2014/main" id="{0B938335-E6A2-E852-52F0-B855A290E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2" y="136525"/>
            <a:ext cx="10694851" cy="6316526"/>
          </a:xfrm>
          <a:prstGeom prst="rect">
            <a:avLst/>
          </a:prstGeom>
        </p:spPr>
      </p:pic>
      <p:grpSp>
        <p:nvGrpSpPr>
          <p:cNvPr id="9" name="Group 8">
            <a:extLst>
              <a:ext uri="{FF2B5EF4-FFF2-40B4-BE49-F238E27FC236}">
                <a16:creationId xmlns:a16="http://schemas.microsoft.com/office/drawing/2014/main" id="{AD33839C-FE85-D3BB-E446-A1464F9F0BB8}"/>
              </a:ext>
            </a:extLst>
          </p:cNvPr>
          <p:cNvGrpSpPr/>
          <p:nvPr/>
        </p:nvGrpSpPr>
        <p:grpSpPr>
          <a:xfrm>
            <a:off x="1802674" y="1541417"/>
            <a:ext cx="9344298" cy="1058092"/>
            <a:chOff x="1802674" y="1541417"/>
            <a:chExt cx="9344298" cy="1058092"/>
          </a:xfrm>
        </p:grpSpPr>
        <p:sp>
          <p:nvSpPr>
            <p:cNvPr id="5" name="Rectangle 4">
              <a:extLst>
                <a:ext uri="{FF2B5EF4-FFF2-40B4-BE49-F238E27FC236}">
                  <a16:creationId xmlns:a16="http://schemas.microsoft.com/office/drawing/2014/main" id="{C9960D49-8A3E-F74F-BDAF-637386148A49}"/>
                </a:ext>
              </a:extLst>
            </p:cNvPr>
            <p:cNvSpPr/>
            <p:nvPr/>
          </p:nvSpPr>
          <p:spPr>
            <a:xfrm>
              <a:off x="1802674" y="1541417"/>
              <a:ext cx="3735977" cy="105809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DCB8F866-7AE1-1B24-5070-2FCC63890377}"/>
                </a:ext>
              </a:extLst>
            </p:cNvPr>
            <p:cNvSpPr txBox="1"/>
            <p:nvPr/>
          </p:nvSpPr>
          <p:spPr>
            <a:xfrm>
              <a:off x="5787813" y="1885797"/>
              <a:ext cx="5359159" cy="369332"/>
            </a:xfrm>
            <a:prstGeom prst="rect">
              <a:avLst/>
            </a:prstGeom>
            <a:noFill/>
          </p:spPr>
          <p:txBody>
            <a:bodyPr wrap="none" rtlCol="0">
              <a:spAutoFit/>
            </a:bodyPr>
            <a:lstStyle/>
            <a:p>
              <a:r>
                <a:rPr lang="en-AU" b="1" dirty="0"/>
                <a:t>Course</a:t>
              </a:r>
              <a:r>
                <a:rPr lang="en-AU" dirty="0"/>
                <a:t> = full degree program lasting several years</a:t>
              </a:r>
            </a:p>
          </p:txBody>
        </p:sp>
      </p:grpSp>
      <p:grpSp>
        <p:nvGrpSpPr>
          <p:cNvPr id="11" name="Group 10">
            <a:extLst>
              <a:ext uri="{FF2B5EF4-FFF2-40B4-BE49-F238E27FC236}">
                <a16:creationId xmlns:a16="http://schemas.microsoft.com/office/drawing/2014/main" id="{9AD3A48F-1F61-8F87-67FA-09BF3A5C72AA}"/>
              </a:ext>
            </a:extLst>
          </p:cNvPr>
          <p:cNvGrpSpPr/>
          <p:nvPr/>
        </p:nvGrpSpPr>
        <p:grpSpPr>
          <a:xfrm>
            <a:off x="3566975" y="2635114"/>
            <a:ext cx="8432625" cy="1477328"/>
            <a:chOff x="3566975" y="2635114"/>
            <a:chExt cx="8432625" cy="1477328"/>
          </a:xfrm>
        </p:grpSpPr>
        <p:sp>
          <p:nvSpPr>
            <p:cNvPr id="6" name="Rectangle 5">
              <a:extLst>
                <a:ext uri="{FF2B5EF4-FFF2-40B4-BE49-F238E27FC236}">
                  <a16:creationId xmlns:a16="http://schemas.microsoft.com/office/drawing/2014/main" id="{742B3C1F-D967-C044-D7A4-9AE26100A05F}"/>
                </a:ext>
              </a:extLst>
            </p:cNvPr>
            <p:cNvSpPr/>
            <p:nvPr/>
          </p:nvSpPr>
          <p:spPr>
            <a:xfrm>
              <a:off x="3566975" y="2765742"/>
              <a:ext cx="3735977" cy="105809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E57A98A9-D006-988E-3C54-15A9CE4D7353}"/>
                </a:ext>
              </a:extLst>
            </p:cNvPr>
            <p:cNvSpPr txBox="1"/>
            <p:nvPr/>
          </p:nvSpPr>
          <p:spPr>
            <a:xfrm>
              <a:off x="8456178" y="2635114"/>
              <a:ext cx="3543422" cy="1477328"/>
            </a:xfrm>
            <a:prstGeom prst="rect">
              <a:avLst/>
            </a:prstGeom>
            <a:noFill/>
          </p:spPr>
          <p:txBody>
            <a:bodyPr wrap="square" rtlCol="0">
              <a:spAutoFit/>
            </a:bodyPr>
            <a:lstStyle/>
            <a:p>
              <a:r>
                <a:rPr lang="en-AU" b="1" dirty="0"/>
                <a:t>Subject </a:t>
              </a:r>
              <a:r>
                <a:rPr lang="en-AU" dirty="0"/>
                <a:t>= single unit of study lasting a single term or semester. Often with one academic with oversight of design and implementation</a:t>
              </a:r>
            </a:p>
          </p:txBody>
        </p:sp>
      </p:grpSp>
      <p:sp>
        <p:nvSpPr>
          <p:cNvPr id="10" name="Rectangle 9">
            <a:extLst>
              <a:ext uri="{FF2B5EF4-FFF2-40B4-BE49-F238E27FC236}">
                <a16:creationId xmlns:a16="http://schemas.microsoft.com/office/drawing/2014/main" id="{57B8D6F8-7F36-5191-B089-7E71B63E1D62}"/>
              </a:ext>
            </a:extLst>
          </p:cNvPr>
          <p:cNvSpPr/>
          <p:nvPr/>
        </p:nvSpPr>
        <p:spPr>
          <a:xfrm>
            <a:off x="1802674" y="1541417"/>
            <a:ext cx="3735977" cy="1058092"/>
          </a:xfrm>
          <a:prstGeom prst="rect">
            <a:avLst/>
          </a:prstGeom>
          <a:noFill/>
          <a:ln w="381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FC09C5CB-A4E7-6764-F6FE-AC4FC9CD6286}"/>
              </a:ext>
            </a:extLst>
          </p:cNvPr>
          <p:cNvSpPr/>
          <p:nvPr/>
        </p:nvSpPr>
        <p:spPr>
          <a:xfrm>
            <a:off x="3566974" y="2765742"/>
            <a:ext cx="3735977" cy="1058092"/>
          </a:xfrm>
          <a:prstGeom prst="rect">
            <a:avLst/>
          </a:prstGeom>
          <a:noFill/>
          <a:ln w="381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5342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A375F-94B7-4768-A0DF-FF30955B5635}"/>
              </a:ext>
            </a:extLst>
          </p:cNvPr>
          <p:cNvSpPr>
            <a:spLocks noGrp="1"/>
          </p:cNvSpPr>
          <p:nvPr>
            <p:ph type="title"/>
          </p:nvPr>
        </p:nvSpPr>
        <p:spPr>
          <a:xfrm>
            <a:off x="838200" y="20733"/>
            <a:ext cx="10515600" cy="1325563"/>
          </a:xfrm>
        </p:spPr>
        <p:txBody>
          <a:bodyPr>
            <a:normAutofit/>
          </a:bodyPr>
          <a:lstStyle/>
          <a:p>
            <a:pPr>
              <a:lnSpc>
                <a:spcPct val="100000"/>
              </a:lnSpc>
            </a:pPr>
            <a:r>
              <a:rPr lang="en-AU" sz="4000" dirty="0"/>
              <a:t>Stem* graduates and society</a:t>
            </a:r>
          </a:p>
        </p:txBody>
      </p:sp>
      <p:sp>
        <p:nvSpPr>
          <p:cNvPr id="4" name="Slide Number Placeholder 3">
            <a:extLst>
              <a:ext uri="{FF2B5EF4-FFF2-40B4-BE49-F238E27FC236}">
                <a16:creationId xmlns:a16="http://schemas.microsoft.com/office/drawing/2014/main" id="{D34E1B21-874E-46C4-967E-91AC7DD1660D}"/>
              </a:ext>
            </a:extLst>
          </p:cNvPr>
          <p:cNvSpPr>
            <a:spLocks noGrp="1"/>
          </p:cNvSpPr>
          <p:nvPr>
            <p:ph type="sldNum" sz="quarter" idx="12"/>
          </p:nvPr>
        </p:nvSpPr>
        <p:spPr/>
        <p:txBody>
          <a:bodyPr/>
          <a:lstStyle/>
          <a:p>
            <a:fld id="{01A74F35-29F4-4738-8AD9-C802BE8DA2DB}" type="slidenum">
              <a:rPr lang="en-AU" smtClean="0"/>
              <a:t>3</a:t>
            </a:fld>
            <a:endParaRPr lang="en-AU" dirty="0"/>
          </a:p>
        </p:txBody>
      </p:sp>
      <p:sp>
        <p:nvSpPr>
          <p:cNvPr id="5" name="Content Placeholder 4">
            <a:extLst>
              <a:ext uri="{FF2B5EF4-FFF2-40B4-BE49-F238E27FC236}">
                <a16:creationId xmlns:a16="http://schemas.microsoft.com/office/drawing/2014/main" id="{746FF1B1-286C-43EE-9805-D074A177BACF}"/>
              </a:ext>
            </a:extLst>
          </p:cNvPr>
          <p:cNvSpPr>
            <a:spLocks noGrp="1"/>
          </p:cNvSpPr>
          <p:nvPr>
            <p:ph sz="half" idx="1"/>
          </p:nvPr>
        </p:nvSpPr>
        <p:spPr>
          <a:xfrm>
            <a:off x="6473952" y="1367029"/>
            <a:ext cx="5567550" cy="4710839"/>
          </a:xfrm>
          <a:solidFill>
            <a:schemeClr val="accent4">
              <a:lumMod val="20000"/>
              <a:lumOff val="80000"/>
            </a:schemeClr>
          </a:solidFill>
        </p:spPr>
        <p:txBody>
          <a:bodyPr>
            <a:normAutofit/>
          </a:bodyPr>
          <a:lstStyle/>
          <a:p>
            <a:pPr marL="457200" lvl="1" indent="0">
              <a:lnSpc>
                <a:spcPct val="120000"/>
              </a:lnSpc>
              <a:spcBef>
                <a:spcPts val="0"/>
              </a:spcBef>
              <a:spcAft>
                <a:spcPts val="600"/>
              </a:spcAft>
              <a:buNone/>
            </a:pPr>
            <a:r>
              <a:rPr lang="en-AU" b="0" i="1" dirty="0">
                <a:solidFill>
                  <a:srgbClr val="4D4D4D"/>
                </a:solidFill>
                <a:effectLst/>
              </a:rPr>
              <a:t>The issue of the UK’s skills gap is long-running. The shortage of people with the necessary STEM skills impedes improvements to productivity, economic growth and the fulfilment of wider policy goals, such as net zero and energy security. If the UK is to achieve its ambition of becoming a ‘science and technology superpower’ by 2030, urgent action is needed</a:t>
            </a:r>
          </a:p>
          <a:p>
            <a:pPr marL="457200" lvl="1" indent="0">
              <a:lnSpc>
                <a:spcPct val="120000"/>
              </a:lnSpc>
              <a:spcBef>
                <a:spcPts val="0"/>
              </a:spcBef>
              <a:spcAft>
                <a:spcPts val="600"/>
              </a:spcAft>
              <a:buNone/>
            </a:pPr>
            <a:r>
              <a:rPr lang="en-AU" sz="1600" i="1" dirty="0">
                <a:solidFill>
                  <a:srgbClr val="4D4D4D"/>
                </a:solidFill>
              </a:rPr>
              <a:t>Published excerpt from a letter rom Baroness Brown of Cambridge to George Freeman MP, Minister of State (Minister for Science, Research and Innovation)</a:t>
            </a:r>
            <a:endParaRPr lang="en-AU" sz="1600" dirty="0"/>
          </a:p>
        </p:txBody>
      </p:sp>
      <p:pic>
        <p:nvPicPr>
          <p:cNvPr id="10" name="Picture 9">
            <a:extLst>
              <a:ext uri="{FF2B5EF4-FFF2-40B4-BE49-F238E27FC236}">
                <a16:creationId xmlns:a16="http://schemas.microsoft.com/office/drawing/2014/main" id="{7BDF0742-9E0B-8D66-103A-604AC81148B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5825" y="1949159"/>
            <a:ext cx="5742302" cy="3546579"/>
          </a:xfrm>
          <a:prstGeom prst="rect">
            <a:avLst/>
          </a:prstGeom>
        </p:spPr>
      </p:pic>
      <p:grpSp>
        <p:nvGrpSpPr>
          <p:cNvPr id="14" name="Group 13">
            <a:extLst>
              <a:ext uri="{FF2B5EF4-FFF2-40B4-BE49-F238E27FC236}">
                <a16:creationId xmlns:a16="http://schemas.microsoft.com/office/drawing/2014/main" id="{87818CF0-4ABD-6548-0D8F-18E7C9669A8A}"/>
              </a:ext>
            </a:extLst>
          </p:cNvPr>
          <p:cNvGrpSpPr/>
          <p:nvPr/>
        </p:nvGrpSpPr>
        <p:grpSpPr>
          <a:xfrm>
            <a:off x="360384" y="6098601"/>
            <a:ext cx="11471231" cy="738664"/>
            <a:chOff x="360384" y="6317394"/>
            <a:chExt cx="11471231" cy="738664"/>
          </a:xfrm>
        </p:grpSpPr>
        <p:sp>
          <p:nvSpPr>
            <p:cNvPr id="2" name="TextBox 1">
              <a:extLst>
                <a:ext uri="{FF2B5EF4-FFF2-40B4-BE49-F238E27FC236}">
                  <a16:creationId xmlns:a16="http://schemas.microsoft.com/office/drawing/2014/main" id="{6865D82E-B0DD-4535-AFF2-C702100F29DB}"/>
                </a:ext>
              </a:extLst>
            </p:cNvPr>
            <p:cNvSpPr txBox="1"/>
            <p:nvPr/>
          </p:nvSpPr>
          <p:spPr>
            <a:xfrm>
              <a:off x="360384" y="6317394"/>
              <a:ext cx="5567550" cy="307777"/>
            </a:xfrm>
            <a:prstGeom prst="rect">
              <a:avLst/>
            </a:prstGeom>
            <a:noFill/>
          </p:spPr>
          <p:txBody>
            <a:bodyPr wrap="none" rtlCol="0">
              <a:spAutoFit/>
            </a:bodyPr>
            <a:lstStyle/>
            <a:p>
              <a:r>
                <a:rPr lang="en-AU" sz="1400" dirty="0">
                  <a:latin typeface="Arial" panose="020B0604020202020204" pitchFamily="34" charset="0"/>
                  <a:cs typeface="Arial" panose="020B0604020202020204" pitchFamily="34" charset="0"/>
                </a:rPr>
                <a:t>*</a:t>
              </a:r>
              <a:r>
                <a:rPr lang="en-AU" sz="1400" b="1" dirty="0">
                  <a:latin typeface="Arial" panose="020B0604020202020204" pitchFamily="34" charset="0"/>
                  <a:cs typeface="Arial" panose="020B0604020202020204" pitchFamily="34" charset="0"/>
                </a:rPr>
                <a:t>S</a:t>
              </a:r>
              <a:r>
                <a:rPr lang="en-AU" sz="1400" dirty="0">
                  <a:latin typeface="Arial" panose="020B0604020202020204" pitchFamily="34" charset="0"/>
                  <a:cs typeface="Arial" panose="020B0604020202020204" pitchFamily="34" charset="0"/>
                </a:rPr>
                <a:t>cience </a:t>
              </a:r>
              <a:r>
                <a:rPr lang="en-AU" sz="1400" b="1" dirty="0">
                  <a:latin typeface="Arial" panose="020B0604020202020204" pitchFamily="34" charset="0"/>
                  <a:cs typeface="Arial" panose="020B0604020202020204" pitchFamily="34" charset="0"/>
                </a:rPr>
                <a:t>T</a:t>
              </a:r>
              <a:r>
                <a:rPr lang="en-AU" sz="1400" dirty="0">
                  <a:latin typeface="Arial" panose="020B0604020202020204" pitchFamily="34" charset="0"/>
                  <a:cs typeface="Arial" panose="020B0604020202020204" pitchFamily="34" charset="0"/>
                </a:rPr>
                <a:t>echnology </a:t>
              </a:r>
              <a:r>
                <a:rPr lang="en-AU" sz="1400" b="1" dirty="0">
                  <a:latin typeface="Arial" panose="020B0604020202020204" pitchFamily="34" charset="0"/>
                  <a:cs typeface="Arial" panose="020B0604020202020204" pitchFamily="34" charset="0"/>
                </a:rPr>
                <a:t>E</a:t>
              </a:r>
              <a:r>
                <a:rPr lang="en-AU" sz="1400" dirty="0">
                  <a:latin typeface="Arial" panose="020B0604020202020204" pitchFamily="34" charset="0"/>
                  <a:cs typeface="Arial" panose="020B0604020202020204" pitchFamily="34" charset="0"/>
                </a:rPr>
                <a:t>ngineering (and the) </a:t>
              </a:r>
              <a:r>
                <a:rPr lang="en-AU" sz="1400" b="1" dirty="0">
                  <a:latin typeface="Arial" panose="020B0604020202020204" pitchFamily="34" charset="0"/>
                  <a:cs typeface="Arial" panose="020B0604020202020204" pitchFamily="34" charset="0"/>
                </a:rPr>
                <a:t>M</a:t>
              </a:r>
              <a:r>
                <a:rPr lang="en-AU" sz="1400" dirty="0">
                  <a:latin typeface="Arial" panose="020B0604020202020204" pitchFamily="34" charset="0"/>
                  <a:cs typeface="Arial" panose="020B0604020202020204" pitchFamily="34" charset="0"/>
                </a:rPr>
                <a:t>athematics (sciences)</a:t>
              </a:r>
            </a:p>
          </p:txBody>
        </p:sp>
        <p:sp>
          <p:nvSpPr>
            <p:cNvPr id="13" name="TextBox 12">
              <a:extLst>
                <a:ext uri="{FF2B5EF4-FFF2-40B4-BE49-F238E27FC236}">
                  <a16:creationId xmlns:a16="http://schemas.microsoft.com/office/drawing/2014/main" id="{04E7FBB1-AC30-825A-F8B0-5149143D95B3}"/>
                </a:ext>
              </a:extLst>
            </p:cNvPr>
            <p:cNvSpPr txBox="1"/>
            <p:nvPr/>
          </p:nvSpPr>
          <p:spPr>
            <a:xfrm>
              <a:off x="6288318" y="6317394"/>
              <a:ext cx="5543297" cy="738664"/>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https://committees.parliament.uk/committee/193/science-and-technology-committee-lords/news/175105/action-needed-across-government-to-secure-a-highskilled-stem-workforce-for-the-uk/</a:t>
              </a:r>
            </a:p>
          </p:txBody>
        </p:sp>
      </p:grpSp>
    </p:spTree>
    <p:extLst>
      <p:ext uri="{BB962C8B-B14F-4D97-AF65-F5344CB8AC3E}">
        <p14:creationId xmlns:p14="http://schemas.microsoft.com/office/powerpoint/2010/main" val="3020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06037C-C9D5-59BF-8701-5B8EEEF829AD}"/>
              </a:ext>
            </a:extLst>
          </p:cNvPr>
          <p:cNvSpPr>
            <a:spLocks noGrp="1"/>
          </p:cNvSpPr>
          <p:nvPr>
            <p:ph type="sldNum" sz="quarter" idx="12"/>
          </p:nvPr>
        </p:nvSpPr>
        <p:spPr/>
        <p:txBody>
          <a:bodyPr/>
          <a:lstStyle/>
          <a:p>
            <a:fld id="{04C45870-9C67-47D7-9579-C338122DA0AC}" type="slidenum">
              <a:rPr lang="en-AU" smtClean="0"/>
              <a:t>4</a:t>
            </a:fld>
            <a:endParaRPr lang="en-AU"/>
          </a:p>
        </p:txBody>
      </p:sp>
      <p:sp>
        <p:nvSpPr>
          <p:cNvPr id="8" name="Oval 7">
            <a:extLst>
              <a:ext uri="{FF2B5EF4-FFF2-40B4-BE49-F238E27FC236}">
                <a16:creationId xmlns:a16="http://schemas.microsoft.com/office/drawing/2014/main" id="{A29B7D19-9245-5AC8-D03E-4C4AFB50EF87}"/>
              </a:ext>
            </a:extLst>
          </p:cNvPr>
          <p:cNvSpPr>
            <a:spLocks noChangeAspect="1"/>
          </p:cNvSpPr>
          <p:nvPr/>
        </p:nvSpPr>
        <p:spPr>
          <a:xfrm>
            <a:off x="5429192" y="-95492"/>
            <a:ext cx="6444360" cy="61620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dirty="0">
              <a:solidFill>
                <a:srgbClr val="FFFF00"/>
              </a:solidFill>
              <a:latin typeface="Arial Black" panose="020B0A04020102020204" pitchFamily="34" charset="0"/>
            </a:endParaRPr>
          </a:p>
          <a:p>
            <a:pPr algn="ctr"/>
            <a:r>
              <a:rPr lang="en-AU" sz="2400" dirty="0">
                <a:solidFill>
                  <a:srgbClr val="FFFF00"/>
                </a:solidFill>
                <a:latin typeface="Arial Black" panose="020B0A04020102020204" pitchFamily="34" charset="0"/>
              </a:rPr>
              <a:t>STEM </a:t>
            </a:r>
          </a:p>
          <a:p>
            <a:pPr algn="ctr"/>
            <a:r>
              <a:rPr lang="en-AU" sz="2400" dirty="0">
                <a:solidFill>
                  <a:srgbClr val="FFFF00"/>
                </a:solidFill>
                <a:latin typeface="Arial Black" panose="020B0A04020102020204" pitchFamily="34" charset="0"/>
              </a:rPr>
              <a:t>EDUCATION IN COLLEGES AND UNIVERSITIES</a:t>
            </a:r>
          </a:p>
        </p:txBody>
      </p:sp>
      <p:grpSp>
        <p:nvGrpSpPr>
          <p:cNvPr id="4" name="Group 3">
            <a:extLst>
              <a:ext uri="{FF2B5EF4-FFF2-40B4-BE49-F238E27FC236}">
                <a16:creationId xmlns:a16="http://schemas.microsoft.com/office/drawing/2014/main" id="{B46DF8AF-EBC8-7FBB-0CD0-BF5D44C66314}"/>
              </a:ext>
            </a:extLst>
          </p:cNvPr>
          <p:cNvGrpSpPr/>
          <p:nvPr/>
        </p:nvGrpSpPr>
        <p:grpSpPr>
          <a:xfrm>
            <a:off x="847162" y="0"/>
            <a:ext cx="6478067" cy="6308317"/>
            <a:chOff x="847162" y="0"/>
            <a:chExt cx="6478067" cy="6308317"/>
          </a:xfrm>
        </p:grpSpPr>
        <p:sp>
          <p:nvSpPr>
            <p:cNvPr id="7" name="Oval 6">
              <a:extLst>
                <a:ext uri="{FF2B5EF4-FFF2-40B4-BE49-F238E27FC236}">
                  <a16:creationId xmlns:a16="http://schemas.microsoft.com/office/drawing/2014/main" id="{0722801D-FC11-7D49-F600-F0D7C107CA18}"/>
                </a:ext>
              </a:extLst>
            </p:cNvPr>
            <p:cNvSpPr>
              <a:spLocks noChangeAspect="1"/>
            </p:cNvSpPr>
            <p:nvPr/>
          </p:nvSpPr>
          <p:spPr>
            <a:xfrm>
              <a:off x="847162" y="0"/>
              <a:ext cx="6444360" cy="630831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cap="all" dirty="0">
                  <a:latin typeface="Arial Black" panose="020B0A04020102020204" pitchFamily="34" charset="0"/>
                </a:rPr>
                <a:t>Civics and </a:t>
              </a:r>
            </a:p>
            <a:p>
              <a:pPr algn="ctr"/>
              <a:r>
                <a:rPr lang="en-AU" sz="2400" cap="all" dirty="0">
                  <a:latin typeface="Arial Black" panose="020B0A04020102020204" pitchFamily="34" charset="0"/>
                </a:rPr>
                <a:t>citizenship </a:t>
              </a:r>
            </a:p>
            <a:p>
              <a:pPr algn="ctr"/>
              <a:r>
                <a:rPr lang="en-AU" sz="2400" cap="all" dirty="0">
                  <a:latin typeface="Arial Black" panose="020B0A04020102020204" pitchFamily="34" charset="0"/>
                </a:rPr>
                <a:t>education</a:t>
              </a:r>
            </a:p>
          </p:txBody>
        </p:sp>
        <p:sp>
          <p:nvSpPr>
            <p:cNvPr id="9" name="Oval 8">
              <a:extLst>
                <a:ext uri="{FF2B5EF4-FFF2-40B4-BE49-F238E27FC236}">
                  <a16:creationId xmlns:a16="http://schemas.microsoft.com/office/drawing/2014/main" id="{B792C477-EE31-976B-BE05-74FB28E45D99}"/>
                </a:ext>
              </a:extLst>
            </p:cNvPr>
            <p:cNvSpPr/>
            <p:nvPr/>
          </p:nvSpPr>
          <p:spPr>
            <a:xfrm>
              <a:off x="5555505" y="1160329"/>
              <a:ext cx="1769724" cy="411446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2" name="Picture 11" descr="Smiling graduate in cap and gown">
            <a:extLst>
              <a:ext uri="{FF2B5EF4-FFF2-40B4-BE49-F238E27FC236}">
                <a16:creationId xmlns:a16="http://schemas.microsoft.com/office/drawing/2014/main" id="{F05EF3DC-4C53-65EE-D31E-5E001485E3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001"/>
          <a:stretch/>
        </p:blipFill>
        <p:spPr>
          <a:xfrm>
            <a:off x="5585731" y="2410206"/>
            <a:ext cx="1572903" cy="1623537"/>
          </a:xfrm>
          <a:prstGeom prst="rect">
            <a:avLst/>
          </a:prstGeom>
        </p:spPr>
      </p:pic>
      <p:sp>
        <p:nvSpPr>
          <p:cNvPr id="10" name="TextBox 9">
            <a:extLst>
              <a:ext uri="{FF2B5EF4-FFF2-40B4-BE49-F238E27FC236}">
                <a16:creationId xmlns:a16="http://schemas.microsoft.com/office/drawing/2014/main" id="{B927C40E-C449-4471-A3AF-69671CED785E}"/>
              </a:ext>
            </a:extLst>
          </p:cNvPr>
          <p:cNvSpPr txBox="1"/>
          <p:nvPr/>
        </p:nvSpPr>
        <p:spPr>
          <a:xfrm>
            <a:off x="318448" y="5231220"/>
            <a:ext cx="11842118" cy="830997"/>
          </a:xfrm>
          <a:prstGeom prst="rect">
            <a:avLst/>
          </a:prstGeom>
          <a:solidFill>
            <a:schemeClr val="accent4">
              <a:lumMod val="20000"/>
              <a:lumOff val="80000"/>
            </a:schemeClr>
          </a:solidFill>
        </p:spPr>
        <p:txBody>
          <a:bodyPr wrap="square" rtlCol="0">
            <a:spAutoFit/>
          </a:bodyPr>
          <a:lstStyle/>
          <a:p>
            <a:r>
              <a:rPr lang="en-AU" sz="2400" dirty="0">
                <a:latin typeface="Arial Black" panose="020B0A04020102020204" pitchFamily="34" charset="0"/>
              </a:rPr>
              <a:t>STEM graduates  </a:t>
            </a:r>
            <a:r>
              <a:rPr lang="en-AU" sz="2400" b="1" dirty="0">
                <a:latin typeface="Arial Black" panose="020B0A04020102020204" pitchFamily="34" charset="0"/>
              </a:rPr>
              <a:t>from our colleges and universities </a:t>
            </a:r>
            <a:r>
              <a:rPr lang="en-AU" sz="2400" b="0" dirty="0">
                <a:latin typeface="Arial Black" panose="020B0A04020102020204" pitchFamily="34" charset="0"/>
              </a:rPr>
              <a:t>will </a:t>
            </a:r>
            <a:r>
              <a:rPr lang="en-AU" sz="2400" dirty="0">
                <a:latin typeface="Arial Black" panose="020B0A04020102020204" pitchFamily="34" charset="0"/>
              </a:rPr>
              <a:t>work for the benefit of society and the health of the planet</a:t>
            </a:r>
          </a:p>
        </p:txBody>
      </p:sp>
    </p:spTree>
    <p:extLst>
      <p:ext uri="{BB962C8B-B14F-4D97-AF65-F5344CB8AC3E}">
        <p14:creationId xmlns:p14="http://schemas.microsoft.com/office/powerpoint/2010/main" val="382526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D5EA-0A92-D085-01D8-7EB26CCB3EC9}"/>
              </a:ext>
            </a:extLst>
          </p:cNvPr>
          <p:cNvSpPr>
            <a:spLocks noGrp="1"/>
          </p:cNvSpPr>
          <p:nvPr>
            <p:ph type="title"/>
          </p:nvPr>
        </p:nvSpPr>
        <p:spPr>
          <a:xfrm>
            <a:off x="1676400" y="98235"/>
            <a:ext cx="10515600" cy="1325563"/>
          </a:xfrm>
        </p:spPr>
        <p:txBody>
          <a:bodyPr>
            <a:normAutofit/>
          </a:bodyPr>
          <a:lstStyle/>
          <a:p>
            <a:r>
              <a:rPr lang="en-AU" sz="3600" dirty="0"/>
              <a:t>Responsibilities of citizenship</a:t>
            </a:r>
          </a:p>
        </p:txBody>
      </p:sp>
      <p:sp>
        <p:nvSpPr>
          <p:cNvPr id="9" name="Slide Number Placeholder 8">
            <a:extLst>
              <a:ext uri="{FF2B5EF4-FFF2-40B4-BE49-F238E27FC236}">
                <a16:creationId xmlns:a16="http://schemas.microsoft.com/office/drawing/2014/main" id="{F7712DA2-6120-443E-A8FC-C868F9E4BD38}"/>
              </a:ext>
            </a:extLst>
          </p:cNvPr>
          <p:cNvSpPr>
            <a:spLocks noGrp="1"/>
          </p:cNvSpPr>
          <p:nvPr>
            <p:ph type="sldNum" sz="quarter" idx="12"/>
          </p:nvPr>
        </p:nvSpPr>
        <p:spPr>
          <a:ln>
            <a:noFill/>
          </a:ln>
        </p:spPr>
        <p:txBody>
          <a:bodyPr/>
          <a:lstStyle/>
          <a:p>
            <a:fld id="{01A74F35-29F4-4738-8AD9-C802BE8DA2DB}" type="slidenum">
              <a:rPr lang="en-AU" smtClean="0">
                <a:solidFill>
                  <a:schemeClr val="tx1"/>
                </a:solidFill>
              </a:rPr>
              <a:t>5</a:t>
            </a:fld>
            <a:endParaRPr lang="en-AU" dirty="0">
              <a:solidFill>
                <a:schemeClr val="tx1"/>
              </a:solidFill>
            </a:endParaRPr>
          </a:p>
        </p:txBody>
      </p:sp>
      <p:sp>
        <p:nvSpPr>
          <p:cNvPr id="4" name="Content Placeholder 3">
            <a:extLst>
              <a:ext uri="{FF2B5EF4-FFF2-40B4-BE49-F238E27FC236}">
                <a16:creationId xmlns:a16="http://schemas.microsoft.com/office/drawing/2014/main" id="{41DE2349-33D8-4385-9E1D-4D4606E8744F}"/>
              </a:ext>
            </a:extLst>
          </p:cNvPr>
          <p:cNvSpPr>
            <a:spLocks noGrp="1"/>
          </p:cNvSpPr>
          <p:nvPr>
            <p:ph sz="half" idx="4294967295"/>
          </p:nvPr>
        </p:nvSpPr>
        <p:spPr>
          <a:xfrm>
            <a:off x="0" y="5967413"/>
            <a:ext cx="11663363" cy="560387"/>
          </a:xfrm>
          <a:ln>
            <a:noFill/>
          </a:ln>
        </p:spPr>
        <p:txBody>
          <a:bodyPr>
            <a:normAutofit/>
          </a:bodyPr>
          <a:lstStyle/>
          <a:p>
            <a:pPr marL="0" indent="0">
              <a:buNone/>
            </a:pPr>
            <a:r>
              <a:rPr lang="en-AU" sz="1600" dirty="0"/>
              <a:t>John Dewey, </a:t>
            </a:r>
            <a:r>
              <a:rPr lang="en-AU" sz="1600" b="1" dirty="0"/>
              <a:t>T.H. Marshall</a:t>
            </a:r>
            <a:r>
              <a:rPr lang="en-AU" sz="1600" dirty="0"/>
              <a:t>, Terence McLaughlin, Walter Parker, John Cogan &amp; Patricia Kubow, </a:t>
            </a:r>
            <a:r>
              <a:rPr lang="de-DE" sz="1600" dirty="0"/>
              <a:t>Joel Westheimer &amp; Joseph Kahne, </a:t>
            </a:r>
            <a:r>
              <a:rPr lang="en-AU" sz="1600" dirty="0"/>
              <a:t>Karena Menzie-Ballantyne, and Joan Dejaeghere &amp; Libby Tudball </a:t>
            </a:r>
          </a:p>
        </p:txBody>
      </p:sp>
      <p:pic>
        <p:nvPicPr>
          <p:cNvPr id="5" name="Picture 4">
            <a:extLst>
              <a:ext uri="{FF2B5EF4-FFF2-40B4-BE49-F238E27FC236}">
                <a16:creationId xmlns:a16="http://schemas.microsoft.com/office/drawing/2014/main" id="{2352655C-4C46-1CC8-DC76-ABB7E31273FF}"/>
              </a:ext>
            </a:extLst>
          </p:cNvPr>
          <p:cNvPicPr>
            <a:picLocks noChangeAspect="1"/>
          </p:cNvPicPr>
          <p:nvPr/>
        </p:nvPicPr>
        <p:blipFill>
          <a:blip r:embed="rId3"/>
          <a:stretch>
            <a:fillRect/>
          </a:stretch>
        </p:blipFill>
        <p:spPr>
          <a:xfrm>
            <a:off x="258008" y="118342"/>
            <a:ext cx="1927052" cy="1104062"/>
          </a:xfrm>
          <a:prstGeom prst="rect">
            <a:avLst/>
          </a:prstGeom>
        </p:spPr>
      </p:pic>
      <p:pic>
        <p:nvPicPr>
          <p:cNvPr id="10" name="Picture 9">
            <a:extLst>
              <a:ext uri="{FF2B5EF4-FFF2-40B4-BE49-F238E27FC236}">
                <a16:creationId xmlns:a16="http://schemas.microsoft.com/office/drawing/2014/main" id="{519AABFC-397B-AA0D-CDA4-BB4E48F07431}"/>
              </a:ext>
            </a:extLst>
          </p:cNvPr>
          <p:cNvPicPr>
            <a:picLocks noChangeAspect="1"/>
          </p:cNvPicPr>
          <p:nvPr/>
        </p:nvPicPr>
        <p:blipFill>
          <a:blip r:embed="rId4"/>
          <a:stretch>
            <a:fillRect/>
          </a:stretch>
        </p:blipFill>
        <p:spPr>
          <a:xfrm>
            <a:off x="298201" y="1697586"/>
            <a:ext cx="11595597" cy="3462828"/>
          </a:xfrm>
          <a:prstGeom prst="rect">
            <a:avLst/>
          </a:prstGeom>
        </p:spPr>
      </p:pic>
      <p:sp>
        <p:nvSpPr>
          <p:cNvPr id="6" name="Rectangle: Rounded Corners 5">
            <a:extLst>
              <a:ext uri="{FF2B5EF4-FFF2-40B4-BE49-F238E27FC236}">
                <a16:creationId xmlns:a16="http://schemas.microsoft.com/office/drawing/2014/main" id="{B51B1BC9-BAF1-4A55-56A8-E7B9F001A6E2}"/>
              </a:ext>
            </a:extLst>
          </p:cNvPr>
          <p:cNvSpPr/>
          <p:nvPr/>
        </p:nvSpPr>
        <p:spPr>
          <a:xfrm>
            <a:off x="4132612" y="3357748"/>
            <a:ext cx="3538847" cy="194220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8937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2185A-FDCF-D7AC-8781-E0B398A6CC85}"/>
              </a:ext>
            </a:extLst>
          </p:cNvPr>
          <p:cNvSpPr>
            <a:spLocks noGrp="1"/>
          </p:cNvSpPr>
          <p:nvPr>
            <p:ph type="sldNum" sz="quarter" idx="12"/>
          </p:nvPr>
        </p:nvSpPr>
        <p:spPr/>
        <p:txBody>
          <a:bodyPr/>
          <a:lstStyle/>
          <a:p>
            <a:fld id="{04C45870-9C67-47D7-9579-C338122DA0AC}" type="slidenum">
              <a:rPr lang="en-AU" smtClean="0"/>
              <a:t>6</a:t>
            </a:fld>
            <a:endParaRPr lang="en-AU"/>
          </a:p>
        </p:txBody>
      </p:sp>
      <p:pic>
        <p:nvPicPr>
          <p:cNvPr id="4" name="Picture 3">
            <a:extLst>
              <a:ext uri="{FF2B5EF4-FFF2-40B4-BE49-F238E27FC236}">
                <a16:creationId xmlns:a16="http://schemas.microsoft.com/office/drawing/2014/main" id="{DFCEFC4E-509F-DAF0-113F-C65646C7D32C}"/>
              </a:ext>
            </a:extLst>
          </p:cNvPr>
          <p:cNvPicPr>
            <a:picLocks noChangeAspect="1"/>
          </p:cNvPicPr>
          <p:nvPr/>
        </p:nvPicPr>
        <p:blipFill>
          <a:blip r:embed="rId3"/>
          <a:stretch>
            <a:fillRect/>
          </a:stretch>
        </p:blipFill>
        <p:spPr>
          <a:xfrm>
            <a:off x="-192445" y="136525"/>
            <a:ext cx="11957590" cy="5624830"/>
          </a:xfrm>
          <a:prstGeom prst="rect">
            <a:avLst/>
          </a:prstGeom>
        </p:spPr>
      </p:pic>
      <p:sp>
        <p:nvSpPr>
          <p:cNvPr id="5" name="TextBox 4">
            <a:extLst>
              <a:ext uri="{FF2B5EF4-FFF2-40B4-BE49-F238E27FC236}">
                <a16:creationId xmlns:a16="http://schemas.microsoft.com/office/drawing/2014/main" id="{6C5A9CD1-0191-8866-0894-F159FAA4303C}"/>
              </a:ext>
            </a:extLst>
          </p:cNvPr>
          <p:cNvSpPr txBox="1"/>
          <p:nvPr/>
        </p:nvSpPr>
        <p:spPr>
          <a:xfrm>
            <a:off x="3448594" y="6356350"/>
            <a:ext cx="1800558" cy="369332"/>
          </a:xfrm>
          <a:prstGeom prst="rect">
            <a:avLst/>
          </a:prstGeom>
          <a:noFill/>
        </p:spPr>
        <p:txBody>
          <a:bodyPr wrap="none" rtlCol="0">
            <a:spAutoFit/>
          </a:bodyPr>
          <a:lstStyle/>
          <a:p>
            <a:r>
              <a:rPr lang="en-AU" dirty="0"/>
              <a:t>www.menti.com</a:t>
            </a:r>
          </a:p>
        </p:txBody>
      </p:sp>
      <p:sp>
        <p:nvSpPr>
          <p:cNvPr id="6" name="Rectangle 5">
            <a:extLst>
              <a:ext uri="{FF2B5EF4-FFF2-40B4-BE49-F238E27FC236}">
                <a16:creationId xmlns:a16="http://schemas.microsoft.com/office/drawing/2014/main" id="{3C88773B-C416-6A41-793E-596D3A697CFD}"/>
              </a:ext>
            </a:extLst>
          </p:cNvPr>
          <p:cNvSpPr/>
          <p:nvPr/>
        </p:nvSpPr>
        <p:spPr>
          <a:xfrm>
            <a:off x="5786350" y="365760"/>
            <a:ext cx="2024743" cy="4702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6186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7712DA2-6120-443E-A8FC-C868F9E4BD38}"/>
              </a:ext>
            </a:extLst>
          </p:cNvPr>
          <p:cNvSpPr>
            <a:spLocks noGrp="1"/>
          </p:cNvSpPr>
          <p:nvPr>
            <p:ph type="sldNum" sz="quarter" idx="12"/>
          </p:nvPr>
        </p:nvSpPr>
        <p:spPr>
          <a:ln>
            <a:noFill/>
          </a:ln>
        </p:spPr>
        <p:txBody>
          <a:bodyPr/>
          <a:lstStyle/>
          <a:p>
            <a:fld id="{01A74F35-29F4-4738-8AD9-C802BE8DA2DB}" type="slidenum">
              <a:rPr lang="en-AU" smtClean="0">
                <a:solidFill>
                  <a:schemeClr val="tx1"/>
                </a:solidFill>
              </a:rPr>
              <a:t>7</a:t>
            </a:fld>
            <a:endParaRPr lang="en-AU" dirty="0">
              <a:solidFill>
                <a:schemeClr val="tx1"/>
              </a:solidFill>
            </a:endParaRPr>
          </a:p>
        </p:txBody>
      </p:sp>
      <p:sp>
        <p:nvSpPr>
          <p:cNvPr id="4" name="Content Placeholder 3">
            <a:extLst>
              <a:ext uri="{FF2B5EF4-FFF2-40B4-BE49-F238E27FC236}">
                <a16:creationId xmlns:a16="http://schemas.microsoft.com/office/drawing/2014/main" id="{41DE2349-33D8-4385-9E1D-4D4606E8744F}"/>
              </a:ext>
            </a:extLst>
          </p:cNvPr>
          <p:cNvSpPr>
            <a:spLocks noGrp="1"/>
          </p:cNvSpPr>
          <p:nvPr>
            <p:ph sz="half" idx="1"/>
          </p:nvPr>
        </p:nvSpPr>
        <p:spPr>
          <a:xfrm>
            <a:off x="168926" y="6284787"/>
            <a:ext cx="11662856" cy="559063"/>
          </a:xfrm>
          <a:solidFill>
            <a:schemeClr val="accent4">
              <a:lumMod val="20000"/>
              <a:lumOff val="80000"/>
            </a:schemeClr>
          </a:solidFill>
          <a:ln>
            <a:noFill/>
          </a:ln>
        </p:spPr>
        <p:txBody>
          <a:bodyPr>
            <a:normAutofit/>
          </a:bodyPr>
          <a:lstStyle/>
          <a:p>
            <a:pPr marL="0" indent="0">
              <a:buNone/>
            </a:pPr>
            <a:r>
              <a:rPr lang="en-AU" sz="1600" dirty="0"/>
              <a:t>John Dewey, T.H. Marshall, Terence McLaughlin, Walter Parker, John Cogan &amp; Patricia Kubow, </a:t>
            </a:r>
            <a:r>
              <a:rPr lang="de-DE" sz="1600" b="1" dirty="0"/>
              <a:t>Joel Westheimer &amp; Joseph Kahne</a:t>
            </a:r>
            <a:r>
              <a:rPr lang="de-DE" sz="1600" dirty="0"/>
              <a:t>, </a:t>
            </a:r>
            <a:r>
              <a:rPr lang="en-AU" sz="1600" dirty="0"/>
              <a:t>Karena Menzie-Ballantyne, and Joan Dejaeghere &amp; Libby Tudball </a:t>
            </a:r>
          </a:p>
        </p:txBody>
      </p:sp>
      <p:grpSp>
        <p:nvGrpSpPr>
          <p:cNvPr id="14" name="Group 13">
            <a:extLst>
              <a:ext uri="{FF2B5EF4-FFF2-40B4-BE49-F238E27FC236}">
                <a16:creationId xmlns:a16="http://schemas.microsoft.com/office/drawing/2014/main" id="{BD7C40F6-6D15-17EE-87DB-C87C286FC08B}"/>
              </a:ext>
            </a:extLst>
          </p:cNvPr>
          <p:cNvGrpSpPr/>
          <p:nvPr/>
        </p:nvGrpSpPr>
        <p:grpSpPr>
          <a:xfrm>
            <a:off x="222918" y="587365"/>
            <a:ext cx="11834970" cy="2677656"/>
            <a:chOff x="222918" y="1240699"/>
            <a:chExt cx="11834970" cy="2677656"/>
          </a:xfrm>
        </p:grpSpPr>
        <p:pic>
          <p:nvPicPr>
            <p:cNvPr id="5" name="Picture 4">
              <a:extLst>
                <a:ext uri="{FF2B5EF4-FFF2-40B4-BE49-F238E27FC236}">
                  <a16:creationId xmlns:a16="http://schemas.microsoft.com/office/drawing/2014/main" id="{A861F902-5E1D-9ED8-4540-72BEF5A0021E}"/>
                </a:ext>
              </a:extLst>
            </p:cNvPr>
            <p:cNvPicPr>
              <a:picLocks noChangeAspect="1"/>
            </p:cNvPicPr>
            <p:nvPr/>
          </p:nvPicPr>
          <p:blipFill>
            <a:blip r:embed="rId3"/>
            <a:stretch>
              <a:fillRect/>
            </a:stretch>
          </p:blipFill>
          <p:spPr>
            <a:xfrm>
              <a:off x="3955250" y="1643760"/>
              <a:ext cx="4966290" cy="481626"/>
            </a:xfrm>
            <a:prstGeom prst="rect">
              <a:avLst/>
            </a:prstGeom>
          </p:spPr>
        </p:pic>
        <p:grpSp>
          <p:nvGrpSpPr>
            <p:cNvPr id="13" name="Group 12">
              <a:extLst>
                <a:ext uri="{FF2B5EF4-FFF2-40B4-BE49-F238E27FC236}">
                  <a16:creationId xmlns:a16="http://schemas.microsoft.com/office/drawing/2014/main" id="{CC5EB606-D347-63AE-8998-3B4CE0BBFF8E}"/>
                </a:ext>
              </a:extLst>
            </p:cNvPr>
            <p:cNvGrpSpPr/>
            <p:nvPr/>
          </p:nvGrpSpPr>
          <p:grpSpPr>
            <a:xfrm>
              <a:off x="222918" y="1240699"/>
              <a:ext cx="11834970" cy="2677656"/>
              <a:chOff x="222918" y="1240699"/>
              <a:chExt cx="11834970" cy="2677656"/>
            </a:xfrm>
          </p:grpSpPr>
          <p:sp>
            <p:nvSpPr>
              <p:cNvPr id="3" name="TextBox 2">
                <a:extLst>
                  <a:ext uri="{FF2B5EF4-FFF2-40B4-BE49-F238E27FC236}">
                    <a16:creationId xmlns:a16="http://schemas.microsoft.com/office/drawing/2014/main" id="{FF903C00-1F3A-422D-99C4-320338DE06F7}"/>
                  </a:ext>
                </a:extLst>
              </p:cNvPr>
              <p:cNvSpPr txBox="1"/>
              <p:nvPr/>
            </p:nvSpPr>
            <p:spPr>
              <a:xfrm>
                <a:off x="222918" y="1240699"/>
                <a:ext cx="3616036" cy="1569660"/>
              </a:xfrm>
              <a:prstGeom prst="rect">
                <a:avLst/>
              </a:prstGeom>
              <a:solidFill>
                <a:schemeClr val="accent4">
                  <a:lumMod val="20000"/>
                  <a:lumOff val="80000"/>
                </a:schemeClr>
              </a:solidFill>
              <a:ln>
                <a:solidFill>
                  <a:schemeClr val="tx1"/>
                </a:solidFill>
              </a:ln>
            </p:spPr>
            <p:txBody>
              <a:bodyPr wrap="square" rtlCol="0">
                <a:spAutoFit/>
              </a:bodyPr>
              <a:lstStyle/>
              <a:p>
                <a:r>
                  <a:rPr lang="en-AU" sz="2400" b="1" dirty="0">
                    <a:latin typeface="Arial" panose="020B0604020202020204" pitchFamily="34" charset="0"/>
                    <a:cs typeface="Arial" panose="020B0604020202020204" pitchFamily="34" charset="0"/>
                  </a:rPr>
                  <a:t>Personally responsible</a:t>
                </a: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Obeys laws</a:t>
                </a: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Adheres to societal norms</a:t>
                </a:r>
              </a:p>
            </p:txBody>
          </p:sp>
          <p:sp>
            <p:nvSpPr>
              <p:cNvPr id="17" name="TextBox 16">
                <a:extLst>
                  <a:ext uri="{FF2B5EF4-FFF2-40B4-BE49-F238E27FC236}">
                    <a16:creationId xmlns:a16="http://schemas.microsoft.com/office/drawing/2014/main" id="{98D8E9C0-E974-4E5B-BD89-C9330EA0B3EE}"/>
                  </a:ext>
                </a:extLst>
              </p:cNvPr>
              <p:cNvSpPr txBox="1"/>
              <p:nvPr/>
            </p:nvSpPr>
            <p:spPr>
              <a:xfrm>
                <a:off x="8707017" y="1240699"/>
                <a:ext cx="3350871" cy="2677656"/>
              </a:xfrm>
              <a:prstGeom prst="rect">
                <a:avLst/>
              </a:prstGeom>
              <a:solidFill>
                <a:schemeClr val="accent4">
                  <a:lumMod val="20000"/>
                  <a:lumOff val="80000"/>
                </a:schemeClr>
              </a:solidFill>
              <a:ln>
                <a:solidFill>
                  <a:schemeClr val="tx1"/>
                </a:solidFill>
              </a:ln>
            </p:spPr>
            <p:txBody>
              <a:bodyPr wrap="square" rtlCol="0">
                <a:spAutoFit/>
              </a:bodyPr>
              <a:lstStyle/>
              <a:p>
                <a:r>
                  <a:rPr lang="en-AU" sz="2400" b="1" dirty="0">
                    <a:latin typeface="Arial" panose="020B0604020202020204" pitchFamily="34" charset="0"/>
                    <a:cs typeface="Arial" panose="020B0604020202020204" pitchFamily="34" charset="0"/>
                  </a:rPr>
                  <a:t>Justice-oriented</a:t>
                </a: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Investigates societal issues</a:t>
                </a: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Social justice advocate</a:t>
                </a: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Advocate for the environment</a:t>
                </a:r>
              </a:p>
            </p:txBody>
          </p:sp>
          <p:sp>
            <p:nvSpPr>
              <p:cNvPr id="16" name="TextBox 15">
                <a:extLst>
                  <a:ext uri="{FF2B5EF4-FFF2-40B4-BE49-F238E27FC236}">
                    <a16:creationId xmlns:a16="http://schemas.microsoft.com/office/drawing/2014/main" id="{D5DE28D9-C124-4542-AC1F-8D0AFBCFC22B}"/>
                  </a:ext>
                </a:extLst>
              </p:cNvPr>
              <p:cNvSpPr txBox="1"/>
              <p:nvPr/>
            </p:nvSpPr>
            <p:spPr>
              <a:xfrm>
                <a:off x="4517293" y="1240699"/>
                <a:ext cx="3192228" cy="1200329"/>
              </a:xfrm>
              <a:prstGeom prst="rect">
                <a:avLst/>
              </a:prstGeom>
              <a:solidFill>
                <a:schemeClr val="accent4">
                  <a:lumMod val="20000"/>
                  <a:lumOff val="80000"/>
                </a:schemeClr>
              </a:solidFill>
              <a:ln>
                <a:solidFill>
                  <a:schemeClr val="tx1"/>
                </a:solidFill>
              </a:ln>
            </p:spPr>
            <p:txBody>
              <a:bodyPr wrap="square" rtlCol="0">
                <a:spAutoFit/>
              </a:bodyPr>
              <a:lstStyle/>
              <a:p>
                <a:r>
                  <a:rPr lang="en-AU" sz="2400" b="1" dirty="0">
                    <a:latin typeface="Arial" panose="020B0604020202020204" pitchFamily="34" charset="0"/>
                    <a:cs typeface="Arial" panose="020B0604020202020204" pitchFamily="34" charset="0"/>
                  </a:rPr>
                  <a:t>Participatory</a:t>
                </a: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Engaged with the community</a:t>
                </a:r>
              </a:p>
            </p:txBody>
          </p:sp>
        </p:grpSp>
      </p:grpSp>
      <p:sp>
        <p:nvSpPr>
          <p:cNvPr id="18" name="Title 1">
            <a:extLst>
              <a:ext uri="{FF2B5EF4-FFF2-40B4-BE49-F238E27FC236}">
                <a16:creationId xmlns:a16="http://schemas.microsoft.com/office/drawing/2014/main" id="{62BE6537-1356-8491-1270-0FF68F5032BB}"/>
              </a:ext>
            </a:extLst>
          </p:cNvPr>
          <p:cNvSpPr txBox="1">
            <a:spLocks/>
          </p:cNvSpPr>
          <p:nvPr/>
        </p:nvSpPr>
        <p:spPr>
          <a:xfrm>
            <a:off x="168926" y="14151"/>
            <a:ext cx="11662856" cy="559063"/>
          </a:xfrm>
          <a:prstGeom prst="rect">
            <a:avLst/>
          </a:prstGeom>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latin typeface="Arial Black" panose="020B0A04020102020204" pitchFamily="34" charset="0"/>
                <a:ea typeface="+mj-ea"/>
                <a:cs typeface="+mj-cs"/>
              </a:defRPr>
            </a:lvl1pPr>
          </a:lstStyle>
          <a:p>
            <a:r>
              <a:rPr lang="en-AU" sz="3200" dirty="0">
                <a:latin typeface="Arial Black"/>
              </a:rPr>
              <a:t>Visions of social responsibility</a:t>
            </a:r>
          </a:p>
        </p:txBody>
      </p:sp>
      <p:grpSp>
        <p:nvGrpSpPr>
          <p:cNvPr id="15" name="Group 14">
            <a:extLst>
              <a:ext uri="{FF2B5EF4-FFF2-40B4-BE49-F238E27FC236}">
                <a16:creationId xmlns:a16="http://schemas.microsoft.com/office/drawing/2014/main" id="{423092DF-0943-E1B7-3E1C-6AEE9B326652}"/>
              </a:ext>
            </a:extLst>
          </p:cNvPr>
          <p:cNvGrpSpPr/>
          <p:nvPr/>
        </p:nvGrpSpPr>
        <p:grpSpPr>
          <a:xfrm>
            <a:off x="168926" y="3279172"/>
            <a:ext cx="11762607" cy="2991464"/>
            <a:chOff x="168926" y="3199180"/>
            <a:chExt cx="11762607" cy="2991464"/>
          </a:xfrm>
        </p:grpSpPr>
        <p:pic>
          <p:nvPicPr>
            <p:cNvPr id="6" name="Picture 5" descr="Hands holding a box with food">
              <a:extLst>
                <a:ext uri="{FF2B5EF4-FFF2-40B4-BE49-F238E27FC236}">
                  <a16:creationId xmlns:a16="http://schemas.microsoft.com/office/drawing/2014/main" id="{28ABFF05-231A-B1ED-1FB9-5A7D79E021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8926" y="3199180"/>
              <a:ext cx="3657600" cy="2437790"/>
            </a:xfrm>
            <a:prstGeom prst="rect">
              <a:avLst/>
            </a:prstGeom>
          </p:spPr>
        </p:pic>
        <p:pic>
          <p:nvPicPr>
            <p:cNvPr id="10" name="Picture 9" descr="Young male and female volunteers organising a food drive">
              <a:extLst>
                <a:ext uri="{FF2B5EF4-FFF2-40B4-BE49-F238E27FC236}">
                  <a16:creationId xmlns:a16="http://schemas.microsoft.com/office/drawing/2014/main" id="{401948CA-307E-10D5-75C5-731C3D1A1B5F}"/>
                </a:ext>
              </a:extLst>
            </p:cNvPr>
            <p:cNvPicPr>
              <a:picLocks noChangeAspect="1"/>
            </p:cNvPicPr>
            <p:nvPr/>
          </p:nvPicPr>
          <p:blipFill>
            <a:blip r:embed="rId5">
              <a:extLst>
                <a:ext uri="{28A0092B-C50C-407E-A947-70E740481C1C}">
                  <a14:useLocalDpi xmlns:a14="http://schemas.microsoft.com/office/drawing/2010/main" val="0"/>
                </a:ext>
              </a:extLst>
            </a:blip>
            <a:srcRect r="15493" b="-1059"/>
            <a:stretch/>
          </p:blipFill>
          <p:spPr>
            <a:xfrm>
              <a:off x="4378857" y="3199180"/>
              <a:ext cx="3657600" cy="2460373"/>
            </a:xfrm>
            <a:prstGeom prst="rect">
              <a:avLst/>
            </a:prstGeom>
          </p:spPr>
        </p:pic>
        <p:pic>
          <p:nvPicPr>
            <p:cNvPr id="12" name="Picture 11" descr="A person holding a sign&#10;&#10;Description automatically generated">
              <a:extLst>
                <a:ext uri="{FF2B5EF4-FFF2-40B4-BE49-F238E27FC236}">
                  <a16:creationId xmlns:a16="http://schemas.microsoft.com/office/drawing/2014/main" id="{3B01E561-9487-1760-1BB5-ED3F59DD077E}"/>
                </a:ext>
              </a:extLst>
            </p:cNvPr>
            <p:cNvPicPr>
              <a:picLocks noChangeAspect="1"/>
            </p:cNvPicPr>
            <p:nvPr/>
          </p:nvPicPr>
          <p:blipFill>
            <a:blip r:embed="rId6">
              <a:extLst>
                <a:ext uri="{28A0092B-C50C-407E-A947-70E740481C1C}">
                  <a14:useLocalDpi xmlns:a14="http://schemas.microsoft.com/office/drawing/2010/main" val="0"/>
                </a:ext>
              </a:extLst>
            </a:blip>
            <a:srcRect t="16826" r="-1082"/>
            <a:stretch/>
          </p:blipFill>
          <p:spPr>
            <a:xfrm>
              <a:off x="9023108" y="3199180"/>
              <a:ext cx="2908425" cy="2991464"/>
            </a:xfrm>
            <a:prstGeom prst="rect">
              <a:avLst/>
            </a:prstGeom>
          </p:spPr>
        </p:pic>
      </p:grpSp>
      <p:sp>
        <p:nvSpPr>
          <p:cNvPr id="19" name="TextBox 18">
            <a:extLst>
              <a:ext uri="{FF2B5EF4-FFF2-40B4-BE49-F238E27FC236}">
                <a16:creationId xmlns:a16="http://schemas.microsoft.com/office/drawing/2014/main" id="{89FF3A83-1DE7-67B8-7416-47311B86A452}"/>
              </a:ext>
            </a:extLst>
          </p:cNvPr>
          <p:cNvSpPr txBox="1"/>
          <p:nvPr/>
        </p:nvSpPr>
        <p:spPr>
          <a:xfrm>
            <a:off x="406811" y="3870895"/>
            <a:ext cx="11378377" cy="1384995"/>
          </a:xfrm>
          <a:prstGeom prst="rect">
            <a:avLst/>
          </a:prstGeom>
          <a:solidFill>
            <a:srgbClr val="FFD966">
              <a:alpha val="50196"/>
            </a:srgbClr>
          </a:solidFill>
          <a:ln>
            <a:solidFill>
              <a:srgbClr val="000000">
                <a:alpha val="56863"/>
              </a:srgbClr>
            </a:solidFill>
          </a:ln>
        </p:spPr>
        <p:txBody>
          <a:bodyPr wrap="square" rtlCol="0">
            <a:spAutoFit/>
          </a:bodyPr>
          <a:lstStyle/>
          <a:p>
            <a:r>
              <a:rPr lang="en-AU" sz="2800" b="1" dirty="0">
                <a:latin typeface="Arial Black" panose="020B0A04020102020204" pitchFamily="34" charset="0"/>
              </a:rPr>
              <a:t>The different visions of socially responsible citizenship are understood as the outcome of different ways that citizenship education could be undertaken</a:t>
            </a:r>
            <a:endParaRPr lang="en-AU" sz="2800" dirty="0">
              <a:latin typeface="Arial Black" panose="020B0A04020102020204" pitchFamily="34" charset="0"/>
            </a:endParaRPr>
          </a:p>
        </p:txBody>
      </p:sp>
    </p:spTree>
    <p:extLst>
      <p:ext uri="{BB962C8B-B14F-4D97-AF65-F5344CB8AC3E}">
        <p14:creationId xmlns:p14="http://schemas.microsoft.com/office/powerpoint/2010/main" val="34114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A5926-096A-9281-181F-C16029F06B3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0B1EE3-50C2-D096-4DAF-3FCFBD2C32CA}"/>
              </a:ext>
            </a:extLst>
          </p:cNvPr>
          <p:cNvSpPr>
            <a:spLocks noGrp="1"/>
          </p:cNvSpPr>
          <p:nvPr>
            <p:ph type="title"/>
          </p:nvPr>
        </p:nvSpPr>
        <p:spPr/>
        <p:txBody>
          <a:bodyPr/>
          <a:lstStyle/>
          <a:p>
            <a:r>
              <a:rPr lang="en-AU" dirty="0"/>
              <a:t>Socially responsible stem graduates</a:t>
            </a:r>
          </a:p>
        </p:txBody>
      </p:sp>
      <p:sp>
        <p:nvSpPr>
          <p:cNvPr id="4" name="Slide Number Placeholder 3">
            <a:extLst>
              <a:ext uri="{FF2B5EF4-FFF2-40B4-BE49-F238E27FC236}">
                <a16:creationId xmlns:a16="http://schemas.microsoft.com/office/drawing/2014/main" id="{EB6AEB2C-4327-B257-6555-713C40811622}"/>
              </a:ext>
            </a:extLst>
          </p:cNvPr>
          <p:cNvSpPr>
            <a:spLocks noGrp="1"/>
          </p:cNvSpPr>
          <p:nvPr>
            <p:ph type="sldNum" sz="quarter" idx="12"/>
          </p:nvPr>
        </p:nvSpPr>
        <p:spPr/>
        <p:txBody>
          <a:bodyPr/>
          <a:lstStyle/>
          <a:p>
            <a:fld id="{01A74F35-29F4-4738-8AD9-C802BE8DA2DB}" type="slidenum">
              <a:rPr lang="en-AU" smtClean="0"/>
              <a:t>8</a:t>
            </a:fld>
            <a:endParaRPr lang="en-AU" dirty="0"/>
          </a:p>
        </p:txBody>
      </p:sp>
      <p:sp>
        <p:nvSpPr>
          <p:cNvPr id="12" name="TextBox 11">
            <a:extLst>
              <a:ext uri="{FF2B5EF4-FFF2-40B4-BE49-F238E27FC236}">
                <a16:creationId xmlns:a16="http://schemas.microsoft.com/office/drawing/2014/main" id="{DDD53D34-8F87-BEBA-7C93-3E04C6480CF0}"/>
              </a:ext>
            </a:extLst>
          </p:cNvPr>
          <p:cNvSpPr txBox="1"/>
          <p:nvPr/>
        </p:nvSpPr>
        <p:spPr>
          <a:xfrm>
            <a:off x="175730" y="2127713"/>
            <a:ext cx="3616036" cy="1077218"/>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Personally </a:t>
            </a:r>
          </a:p>
          <a:p>
            <a:r>
              <a:rPr lang="en-AU" sz="3200" b="1" dirty="0">
                <a:latin typeface="Arial" panose="020B0604020202020204" pitchFamily="34" charset="0"/>
                <a:cs typeface="Arial" panose="020B0604020202020204" pitchFamily="34" charset="0"/>
              </a:rPr>
              <a:t>responsible</a:t>
            </a:r>
          </a:p>
        </p:txBody>
      </p:sp>
      <p:sp>
        <p:nvSpPr>
          <p:cNvPr id="13" name="TextBox 12">
            <a:extLst>
              <a:ext uri="{FF2B5EF4-FFF2-40B4-BE49-F238E27FC236}">
                <a16:creationId xmlns:a16="http://schemas.microsoft.com/office/drawing/2014/main" id="{8B861132-CEF0-7C86-DEF2-8F76CEC06ECC}"/>
              </a:ext>
            </a:extLst>
          </p:cNvPr>
          <p:cNvSpPr txBox="1"/>
          <p:nvPr/>
        </p:nvSpPr>
        <p:spPr>
          <a:xfrm>
            <a:off x="4355540" y="2127713"/>
            <a:ext cx="3192228"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Participatory</a:t>
            </a:r>
          </a:p>
        </p:txBody>
      </p:sp>
      <p:sp>
        <p:nvSpPr>
          <p:cNvPr id="14" name="TextBox 13">
            <a:extLst>
              <a:ext uri="{FF2B5EF4-FFF2-40B4-BE49-F238E27FC236}">
                <a16:creationId xmlns:a16="http://schemas.microsoft.com/office/drawing/2014/main" id="{CD311D69-74A5-EDA4-D41F-57625C1CBEF9}"/>
              </a:ext>
            </a:extLst>
          </p:cNvPr>
          <p:cNvSpPr txBox="1"/>
          <p:nvPr/>
        </p:nvSpPr>
        <p:spPr>
          <a:xfrm>
            <a:off x="8675317" y="2127713"/>
            <a:ext cx="3365593" cy="584775"/>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Justice-oriented</a:t>
            </a:r>
          </a:p>
        </p:txBody>
      </p:sp>
      <p:pic>
        <p:nvPicPr>
          <p:cNvPr id="15" name="Picture 14">
            <a:extLst>
              <a:ext uri="{FF2B5EF4-FFF2-40B4-BE49-F238E27FC236}">
                <a16:creationId xmlns:a16="http://schemas.microsoft.com/office/drawing/2014/main" id="{550EE0AE-C9D9-1D51-9729-DD54FCB9C52C}"/>
              </a:ext>
            </a:extLst>
          </p:cNvPr>
          <p:cNvPicPr>
            <a:picLocks noChangeAspect="1"/>
          </p:cNvPicPr>
          <p:nvPr/>
        </p:nvPicPr>
        <p:blipFill rotWithShape="1">
          <a:blip r:embed="rId3"/>
          <a:srcRect l="47402" t="21870" r="6562" b="8923"/>
          <a:stretch/>
        </p:blipFill>
        <p:spPr>
          <a:xfrm>
            <a:off x="-68769" y="3258783"/>
            <a:ext cx="3192228" cy="3599217"/>
          </a:xfrm>
          <a:prstGeom prst="rect">
            <a:avLst/>
          </a:prstGeom>
        </p:spPr>
      </p:pic>
      <p:pic>
        <p:nvPicPr>
          <p:cNvPr id="16" name="Picture 15">
            <a:extLst>
              <a:ext uri="{FF2B5EF4-FFF2-40B4-BE49-F238E27FC236}">
                <a16:creationId xmlns:a16="http://schemas.microsoft.com/office/drawing/2014/main" id="{CA526A03-89CA-6E68-799D-8D464200D164}"/>
              </a:ext>
            </a:extLst>
          </p:cNvPr>
          <p:cNvPicPr>
            <a:picLocks noChangeAspect="1"/>
          </p:cNvPicPr>
          <p:nvPr/>
        </p:nvPicPr>
        <p:blipFill>
          <a:blip r:embed="rId4"/>
          <a:stretch>
            <a:fillRect/>
          </a:stretch>
        </p:blipFill>
        <p:spPr>
          <a:xfrm>
            <a:off x="3508985" y="3601108"/>
            <a:ext cx="4885338" cy="3256892"/>
          </a:xfrm>
          <a:prstGeom prst="rect">
            <a:avLst/>
          </a:prstGeom>
        </p:spPr>
      </p:pic>
      <p:pic>
        <p:nvPicPr>
          <p:cNvPr id="2" name="Picture 1">
            <a:extLst>
              <a:ext uri="{FF2B5EF4-FFF2-40B4-BE49-F238E27FC236}">
                <a16:creationId xmlns:a16="http://schemas.microsoft.com/office/drawing/2014/main" id="{90B134B1-1979-2D53-18C3-91B403B5D0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10600" y="3598558"/>
            <a:ext cx="3541586" cy="3259442"/>
          </a:xfrm>
          <a:prstGeom prst="rect">
            <a:avLst/>
          </a:prstGeom>
        </p:spPr>
      </p:pic>
    </p:spTree>
    <p:extLst>
      <p:ext uri="{BB962C8B-B14F-4D97-AF65-F5344CB8AC3E}">
        <p14:creationId xmlns:p14="http://schemas.microsoft.com/office/powerpoint/2010/main" val="316005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F5C4F3-0970-510D-6CAB-CDC5CF41A2C7}"/>
              </a:ext>
            </a:extLst>
          </p:cNvPr>
          <p:cNvSpPr/>
          <p:nvPr/>
        </p:nvSpPr>
        <p:spPr>
          <a:xfrm>
            <a:off x="609600" y="2810931"/>
            <a:ext cx="4696178" cy="3843867"/>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5D508DC-3AC6-47DE-A556-DCB877DB06A7}"/>
              </a:ext>
            </a:extLst>
          </p:cNvPr>
          <p:cNvSpPr>
            <a:spLocks noGrp="1"/>
          </p:cNvSpPr>
          <p:nvPr>
            <p:ph type="title"/>
          </p:nvPr>
        </p:nvSpPr>
        <p:spPr>
          <a:xfrm>
            <a:off x="165463" y="279823"/>
            <a:ext cx="11428226" cy="443144"/>
          </a:xfrm>
        </p:spPr>
        <p:txBody>
          <a:bodyPr>
            <a:noAutofit/>
          </a:bodyPr>
          <a:lstStyle/>
          <a:p>
            <a:r>
              <a:rPr lang="en-AU" b="1" dirty="0"/>
              <a:t>research questions</a:t>
            </a:r>
          </a:p>
        </p:txBody>
      </p:sp>
      <p:sp>
        <p:nvSpPr>
          <p:cNvPr id="10" name="Content Placeholder 9">
            <a:extLst>
              <a:ext uri="{FF2B5EF4-FFF2-40B4-BE49-F238E27FC236}">
                <a16:creationId xmlns:a16="http://schemas.microsoft.com/office/drawing/2014/main" id="{AC71FE29-0F22-4885-88C1-DE33B0C49244}"/>
              </a:ext>
            </a:extLst>
          </p:cNvPr>
          <p:cNvSpPr>
            <a:spLocks noGrp="1"/>
          </p:cNvSpPr>
          <p:nvPr>
            <p:ph sz="half" idx="1"/>
          </p:nvPr>
        </p:nvSpPr>
        <p:spPr>
          <a:xfrm>
            <a:off x="165461" y="895831"/>
            <a:ext cx="11519857" cy="926168"/>
          </a:xfrm>
        </p:spPr>
        <p:txBody>
          <a:bodyPr vert="horz" wrap="square" lIns="91440" tIns="45720" rIns="91440" bIns="45720" rtlCol="0" anchor="t">
            <a:noAutofit/>
          </a:bodyPr>
          <a:lstStyle/>
          <a:p>
            <a:pPr marL="514350" indent="-514350">
              <a:lnSpc>
                <a:spcPct val="100000"/>
              </a:lnSpc>
              <a:spcBef>
                <a:spcPts val="0"/>
              </a:spcBef>
              <a:buFont typeface="+mj-lt"/>
              <a:buAutoNum type="arabicPeriod"/>
            </a:pPr>
            <a:r>
              <a:rPr lang="en-AU" sz="2400" dirty="0"/>
              <a:t>What do </a:t>
            </a:r>
            <a:r>
              <a:rPr lang="en-AU" sz="2400" dirty="0" err="1"/>
              <a:t>SteMS</a:t>
            </a:r>
            <a:r>
              <a:rPr lang="en-AU" sz="2400" dirty="0"/>
              <a:t>* academics in Australia and New Zealand think about teaching social responsibility?</a:t>
            </a:r>
            <a:endParaRPr lang="en-AU" sz="2400" dirty="0">
              <a:hlinkClick r:id="rId3"/>
            </a:endParaRPr>
          </a:p>
          <a:p>
            <a:pPr marL="0" indent="0">
              <a:lnSpc>
                <a:spcPct val="100000"/>
              </a:lnSpc>
              <a:buNone/>
            </a:pPr>
            <a:endParaRPr lang="en-AU" sz="2400" dirty="0"/>
          </a:p>
        </p:txBody>
      </p:sp>
      <p:sp>
        <p:nvSpPr>
          <p:cNvPr id="6" name="Slide Number Placeholder 5">
            <a:extLst>
              <a:ext uri="{FF2B5EF4-FFF2-40B4-BE49-F238E27FC236}">
                <a16:creationId xmlns:a16="http://schemas.microsoft.com/office/drawing/2014/main" id="{49EE8EBE-D523-46D9-8B63-BD0AF545F9B6}"/>
              </a:ext>
            </a:extLst>
          </p:cNvPr>
          <p:cNvSpPr>
            <a:spLocks noGrp="1"/>
          </p:cNvSpPr>
          <p:nvPr>
            <p:ph type="sldNum" sz="quarter" idx="12"/>
          </p:nvPr>
        </p:nvSpPr>
        <p:spPr/>
        <p:txBody>
          <a:bodyPr/>
          <a:lstStyle/>
          <a:p>
            <a:fld id="{01A74F35-29F4-4738-8AD9-C802BE8DA2DB}" type="slidenum">
              <a:rPr lang="en-AU" smtClean="0"/>
              <a:t>9</a:t>
            </a:fld>
            <a:endParaRPr lang="en-AU"/>
          </a:p>
        </p:txBody>
      </p:sp>
      <p:sp>
        <p:nvSpPr>
          <p:cNvPr id="2" name="Rectangle 1">
            <a:extLst>
              <a:ext uri="{FF2B5EF4-FFF2-40B4-BE49-F238E27FC236}">
                <a16:creationId xmlns:a16="http://schemas.microsoft.com/office/drawing/2014/main" id="{7BAE4E10-02B5-480A-A5D6-79689208DB2C}"/>
              </a:ext>
            </a:extLst>
          </p:cNvPr>
          <p:cNvSpPr/>
          <p:nvPr/>
        </p:nvSpPr>
        <p:spPr>
          <a:xfrm>
            <a:off x="165463" y="1798305"/>
            <a:ext cx="11519858" cy="1440000"/>
          </a:xfrm>
          <a:prstGeom prst="rect">
            <a:avLst/>
          </a:prstGeom>
        </p:spPr>
        <p:txBody>
          <a:bodyPr wrap="square">
            <a:noAutofit/>
          </a:bodyPr>
          <a:lstStyle/>
          <a:p>
            <a:pPr marL="514350" indent="-514350">
              <a:buFont typeface="+mj-lt"/>
              <a:buAutoNum type="arabicPeriod" startAt="2"/>
            </a:pPr>
            <a:r>
              <a:rPr lang="en-AU" sz="2400" dirty="0">
                <a:latin typeface="Arial" panose="020B0604020202020204" pitchFamily="34" charset="0"/>
                <a:cs typeface="Arial" panose="020B0604020202020204" pitchFamily="34" charset="0"/>
              </a:rPr>
              <a:t>How have SteMS academics in Australia and New Zealand embedded social responsibility in their teaching?</a:t>
            </a:r>
          </a:p>
        </p:txBody>
      </p:sp>
      <p:pic>
        <p:nvPicPr>
          <p:cNvPr id="7" name="Picture 6">
            <a:extLst>
              <a:ext uri="{FF2B5EF4-FFF2-40B4-BE49-F238E27FC236}">
                <a16:creationId xmlns:a16="http://schemas.microsoft.com/office/drawing/2014/main" id="{023C5EE1-B890-46E7-AC7D-3EAA5D94A9F7}"/>
              </a:ext>
            </a:extLst>
          </p:cNvPr>
          <p:cNvPicPr>
            <a:picLocks noChangeAspect="1"/>
          </p:cNvPicPr>
          <p:nvPr/>
        </p:nvPicPr>
        <p:blipFill>
          <a:blip r:embed="rId4"/>
          <a:stretch>
            <a:fillRect/>
          </a:stretch>
        </p:blipFill>
        <p:spPr>
          <a:xfrm>
            <a:off x="816649" y="2942047"/>
            <a:ext cx="4329877" cy="3619082"/>
          </a:xfrm>
          <a:prstGeom prst="rect">
            <a:avLst/>
          </a:prstGeom>
        </p:spPr>
      </p:pic>
      <p:pic>
        <p:nvPicPr>
          <p:cNvPr id="11" name="Picture 10" descr="A person talking to a person on a computer&#10;&#10;Description automatically generated">
            <a:extLst>
              <a:ext uri="{FF2B5EF4-FFF2-40B4-BE49-F238E27FC236}">
                <a16:creationId xmlns:a16="http://schemas.microsoft.com/office/drawing/2014/main" id="{B24F1D74-D6F6-3EE2-8541-82ADBFA968CA}"/>
              </a:ext>
            </a:extLst>
          </p:cNvPr>
          <p:cNvPicPr>
            <a:picLocks noChangeAspect="1"/>
          </p:cNvPicPr>
          <p:nvPr/>
        </p:nvPicPr>
        <p:blipFill>
          <a:blip r:embed="rId5" cstate="screen">
            <a:extLst>
              <a:ext uri="{28A0092B-C50C-407E-A947-70E740481C1C}">
                <a14:useLocalDpi xmlns:a14="http://schemas.microsoft.com/office/drawing/2010/main"/>
              </a:ext>
            </a:extLst>
          </a:blip>
          <a:srcRect b="-2709"/>
          <a:stretch/>
        </p:blipFill>
        <p:spPr>
          <a:xfrm>
            <a:off x="6106617" y="2903217"/>
            <a:ext cx="4544895" cy="3674960"/>
          </a:xfrm>
          <a:prstGeom prst="rect">
            <a:avLst/>
          </a:prstGeom>
        </p:spPr>
      </p:pic>
      <p:sp>
        <p:nvSpPr>
          <p:cNvPr id="3" name="TextBox 2">
            <a:extLst>
              <a:ext uri="{FF2B5EF4-FFF2-40B4-BE49-F238E27FC236}">
                <a16:creationId xmlns:a16="http://schemas.microsoft.com/office/drawing/2014/main" id="{66C1E8C1-7544-F360-3822-D6FEE716E652}"/>
              </a:ext>
            </a:extLst>
          </p:cNvPr>
          <p:cNvSpPr txBox="1"/>
          <p:nvPr/>
        </p:nvSpPr>
        <p:spPr>
          <a:xfrm>
            <a:off x="8105422" y="6538912"/>
            <a:ext cx="3985643" cy="369332"/>
          </a:xfrm>
          <a:prstGeom prst="rect">
            <a:avLst/>
          </a:prstGeom>
          <a:noFill/>
        </p:spPr>
        <p:txBody>
          <a:bodyPr wrap="none" rtlCol="0">
            <a:spAutoFit/>
          </a:bodyPr>
          <a:lstStyle/>
          <a:p>
            <a:r>
              <a:rPr lang="en-AU" dirty="0"/>
              <a:t>*Science and the Mathematical Sciences</a:t>
            </a:r>
          </a:p>
        </p:txBody>
      </p:sp>
    </p:spTree>
    <p:extLst>
      <p:ext uri="{BB962C8B-B14F-4D97-AF65-F5344CB8AC3E}">
        <p14:creationId xmlns:p14="http://schemas.microsoft.com/office/powerpoint/2010/main" val="9516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EAA 2024_240306.potx" id="{82474EA5-80BE-4E35-80B0-4EC99E472837}" vid="{6A214DED-CC8D-4599-8CC0-BC9116CED3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EAA 2024_240306.potx" id="{82474EA5-80BE-4E35-80B0-4EC99E472837}" vid="{F2F7B922-B85B-420C-9C26-E726E694D2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8b4dc0-7bf7-4144-a97c-41e6ab239b9c">
      <Terms xmlns="http://schemas.microsoft.com/office/infopath/2007/PartnerControls"/>
    </lcf76f155ced4ddcb4097134ff3c332f>
    <TaxCatchAll xmlns="51c2a777-3ee8-46ba-a2b3-2c540f6945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EC17629AC09F48B14E3E8B38E392F0" ma:contentTypeVersion="14" ma:contentTypeDescription="Create a new document." ma:contentTypeScope="" ma:versionID="3f2a46ea478c6efd568bbcc3f8b990b5">
  <xsd:schema xmlns:xsd="http://www.w3.org/2001/XMLSchema" xmlns:xs="http://www.w3.org/2001/XMLSchema" xmlns:p="http://schemas.microsoft.com/office/2006/metadata/properties" xmlns:ns2="318b4dc0-7bf7-4144-a97c-41e6ab239b9c" xmlns:ns3="51c2a777-3ee8-46ba-a2b3-2c540f6945f5" targetNamespace="http://schemas.microsoft.com/office/2006/metadata/properties" ma:root="true" ma:fieldsID="59ab534a69fec9d377d3f1ca21f0fa95" ns2:_="" ns3:_="">
    <xsd:import namespace="318b4dc0-7bf7-4144-a97c-41e6ab239b9c"/>
    <xsd:import namespace="51c2a777-3ee8-46ba-a2b3-2c540f6945f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b4dc0-7bf7-4144-a97c-41e6ab239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fef7914-8384-4319-8444-378afdf4f65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c2a777-3ee8-46ba-a2b3-2c540f6945f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bb981ed-76ed-4817-9427-685f91d343a3}" ma:internalName="TaxCatchAll" ma:showField="CatchAllData" ma:web="51c2a777-3ee8-46ba-a2b3-2c540f6945f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298159-1E6C-41BF-BF25-98BA836B3DA3}">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office/infopath/2007/PartnerControls"/>
    <ds:schemaRef ds:uri="51c2a777-3ee8-46ba-a2b3-2c540f6945f5"/>
    <ds:schemaRef ds:uri="http://purl.org/dc/dcmitype/"/>
    <ds:schemaRef ds:uri="318b4dc0-7bf7-4144-a97c-41e6ab239b9c"/>
    <ds:schemaRef ds:uri="http://www.w3.org/XML/1998/namespace"/>
    <ds:schemaRef ds:uri="http://purl.org/dc/terms/"/>
  </ds:schemaRefs>
</ds:datastoreItem>
</file>

<file path=customXml/itemProps2.xml><?xml version="1.0" encoding="utf-8"?>
<ds:datastoreItem xmlns:ds="http://schemas.openxmlformats.org/officeDocument/2006/customXml" ds:itemID="{72A0BA4B-C77B-4965-BF3F-3063D5C7F12E}">
  <ds:schemaRefs>
    <ds:schemaRef ds:uri="http://schemas.microsoft.com/sharepoint/v3/contenttype/forms"/>
  </ds:schemaRefs>
</ds:datastoreItem>
</file>

<file path=customXml/itemProps3.xml><?xml version="1.0" encoding="utf-8"?>
<ds:datastoreItem xmlns:ds="http://schemas.openxmlformats.org/officeDocument/2006/customXml" ds:itemID="{F7199CE5-E9C4-4B76-91B2-13BD246CC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8b4dc0-7bf7-4144-a97c-41e6ab239b9c"/>
    <ds:schemaRef ds:uri="51c2a777-3ee8-46ba-a2b3-2c540f6945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1464</TotalTime>
  <Words>2520</Words>
  <Application>Microsoft Office PowerPoint</Application>
  <PresentationFormat>Widescreen</PresentationFormat>
  <Paragraphs>176</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Aptos</vt:lpstr>
      <vt:lpstr>Arial</vt:lpstr>
      <vt:lpstr>Arial Black</vt:lpstr>
      <vt:lpstr>Wingdings</vt:lpstr>
      <vt:lpstr>Office Theme</vt:lpstr>
      <vt:lpstr>Office Theme</vt:lpstr>
      <vt:lpstr>Office Theme</vt:lpstr>
      <vt:lpstr>Academic perceptions of a socially responsible STEM graduate</vt:lpstr>
      <vt:lpstr>PowerPoint Presentation</vt:lpstr>
      <vt:lpstr>Stem* graduates and society</vt:lpstr>
      <vt:lpstr>PowerPoint Presentation</vt:lpstr>
      <vt:lpstr>Responsibilities of citizenship</vt:lpstr>
      <vt:lpstr>PowerPoint Presentation</vt:lpstr>
      <vt:lpstr>PowerPoint Presentation</vt:lpstr>
      <vt:lpstr>Socially responsible stem graduates</vt:lpstr>
      <vt:lpstr>research questions</vt:lpstr>
      <vt:lpstr>Survey details</vt:lpstr>
      <vt:lpstr>Socially responsible stem graduates</vt:lpstr>
      <vt:lpstr>PowerPoint Presentation</vt:lpstr>
      <vt:lpstr>PowerPoint Presentation</vt:lpstr>
      <vt:lpstr>other findings</vt:lpstr>
      <vt:lpstr>Students as co-creators</vt:lpstr>
      <vt:lpstr>Coming to the UK</vt:lpstr>
      <vt:lpstr>References*</vt:lpstr>
      <vt:lpstr>Extra slides if needed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CCE: Socially Responsibility in Post-secondary Science Curricula</dc:title>
  <dc:creator>Keith Heggart</dc:creator>
  <cp:lastModifiedBy>David Van Reyk</cp:lastModifiedBy>
  <cp:revision>64</cp:revision>
  <cp:lastPrinted>2024-04-02T02:15:09Z</cp:lastPrinted>
  <dcterms:created xsi:type="dcterms:W3CDTF">2024-03-07T23:37:18Z</dcterms:created>
  <dcterms:modified xsi:type="dcterms:W3CDTF">2025-02-09T07:18:20Z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2023-09-01T07:03:53Z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4e26fdaf-3d20-4be7-90e6-64e240ef6df9</vt:lpwstr>
  </property>
  <property fmtid="{D5CDD505-2E9C-101B-9397-08002B2CF9AE}" pid="8" name="MSIP_Label_51a6c3db-1667-4f49-995a-8b9973972958_ContentBits">
    <vt:lpwstr>0</vt:lpwstr>
  </property>
  <property fmtid="{D5CDD505-2E9C-101B-9397-08002B2CF9AE}" pid="9" name="ContentTypeId">
    <vt:lpwstr>0x0101009DEC17629AC09F48B14E3E8B38E392F0</vt:lpwstr>
  </property>
  <property fmtid="{D5CDD505-2E9C-101B-9397-08002B2CF9AE}" pid="10" name="MediaServiceImageTags">
    <vt:lpwstr/>
  </property>
</Properties>
</file>