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sldIdLst>
    <p:sldId id="257" r:id="rId3"/>
    <p:sldId id="258" r:id="rId4"/>
    <p:sldId id="263" r:id="rId5"/>
    <p:sldId id="264" r:id="rId6"/>
    <p:sldId id="281" r:id="rId7"/>
    <p:sldId id="282" r:id="rId8"/>
    <p:sldId id="283" r:id="rId9"/>
    <p:sldId id="278" r:id="rId10"/>
    <p:sldId id="279" r:id="rId11"/>
    <p:sldId id="280" r:id="rId12"/>
    <p:sldId id="260" r:id="rId13"/>
    <p:sldId id="262" r:id="rId14"/>
    <p:sldId id="261" r:id="rId15"/>
    <p:sldId id="284" r:id="rId16"/>
    <p:sldId id="276" r:id="rId17"/>
    <p:sldId id="277" r:id="rId18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172"/>
    <a:srgbClr val="F9F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DC2039-AFB0-4238-860E-CE69147449E2}" v="7" dt="2025-03-03T10:16:12.9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ndini Das" userId="S::nd1r21@soton.ac.uk::c860e460-00e5-4421-8e49-53dcebf3204f" providerId="AD" clId="Web-{98033167-25A5-8590-3AF6-CC83B4E01037}"/>
    <pc:docChg chg="modSld">
      <pc:chgData name="Nandini Das" userId="S::nd1r21@soton.ac.uk::c860e460-00e5-4421-8e49-53dcebf3204f" providerId="AD" clId="Web-{98033167-25A5-8590-3AF6-CC83B4E01037}" dt="2025-02-27T09:43:26.537" v="12" actId="1076"/>
      <pc:docMkLst>
        <pc:docMk/>
      </pc:docMkLst>
      <pc:sldChg chg="addSp delSp">
        <pc:chgData name="Nandini Das" userId="S::nd1r21@soton.ac.uk::c860e460-00e5-4421-8e49-53dcebf3204f" providerId="AD" clId="Web-{98033167-25A5-8590-3AF6-CC83B4E01037}" dt="2025-02-27T09:43:20.146" v="10"/>
        <pc:sldMkLst>
          <pc:docMk/>
          <pc:sldMk cId="961155053" sldId="278"/>
        </pc:sldMkLst>
        <pc:spChg chg="add del">
          <ac:chgData name="Nandini Das" userId="S::nd1r21@soton.ac.uk::c860e460-00e5-4421-8e49-53dcebf3204f" providerId="AD" clId="Web-{98033167-25A5-8590-3AF6-CC83B4E01037}" dt="2025-02-27T09:43:20.146" v="10"/>
          <ac:spMkLst>
            <pc:docMk/>
            <pc:sldMk cId="961155053" sldId="278"/>
            <ac:spMk id="9" creationId="{75570279-689D-F037-6AB1-04915CE653A9}"/>
          </ac:spMkLst>
        </pc:spChg>
        <pc:spChg chg="add">
          <ac:chgData name="Nandini Das" userId="S::nd1r21@soton.ac.uk::c860e460-00e5-4421-8e49-53dcebf3204f" providerId="AD" clId="Web-{98033167-25A5-8590-3AF6-CC83B4E01037}" dt="2025-02-27T09:23:35.592" v="1"/>
          <ac:spMkLst>
            <pc:docMk/>
            <pc:sldMk cId="961155053" sldId="278"/>
            <ac:spMk id="18" creationId="{75570279-689D-F037-6AB1-04915CE653A9}"/>
          </ac:spMkLst>
        </pc:spChg>
      </pc:sldChg>
      <pc:sldChg chg="delSp modSp">
        <pc:chgData name="Nandini Das" userId="S::nd1r21@soton.ac.uk::c860e460-00e5-4421-8e49-53dcebf3204f" providerId="AD" clId="Web-{98033167-25A5-8590-3AF6-CC83B4E01037}" dt="2025-02-27T09:32:16.489" v="7" actId="20577"/>
        <pc:sldMkLst>
          <pc:docMk/>
          <pc:sldMk cId="216159163" sldId="279"/>
        </pc:sldMkLst>
        <pc:spChg chg="mod">
          <ac:chgData name="Nandini Das" userId="S::nd1r21@soton.ac.uk::c860e460-00e5-4421-8e49-53dcebf3204f" providerId="AD" clId="Web-{98033167-25A5-8590-3AF6-CC83B4E01037}" dt="2025-02-27T09:32:16.489" v="7" actId="20577"/>
          <ac:spMkLst>
            <pc:docMk/>
            <pc:sldMk cId="216159163" sldId="279"/>
            <ac:spMk id="11" creationId="{592A71C4-03B1-1315-264C-D48EC2DC8482}"/>
          </ac:spMkLst>
        </pc:spChg>
      </pc:sldChg>
      <pc:sldChg chg="addSp delSp modSp">
        <pc:chgData name="Nandini Das" userId="S::nd1r21@soton.ac.uk::c860e460-00e5-4421-8e49-53dcebf3204f" providerId="AD" clId="Web-{98033167-25A5-8590-3AF6-CC83B4E01037}" dt="2025-02-27T09:43:26.537" v="12" actId="1076"/>
        <pc:sldMkLst>
          <pc:docMk/>
          <pc:sldMk cId="2546459410" sldId="280"/>
        </pc:sldMkLst>
        <pc:spChg chg="add del mod">
          <ac:chgData name="Nandini Das" userId="S::nd1r21@soton.ac.uk::c860e460-00e5-4421-8e49-53dcebf3204f" providerId="AD" clId="Web-{98033167-25A5-8590-3AF6-CC83B4E01037}" dt="2025-02-27T09:43:26.537" v="12" actId="1076"/>
          <ac:spMkLst>
            <pc:docMk/>
            <pc:sldMk cId="2546459410" sldId="280"/>
            <ac:spMk id="9" creationId="{75570279-689D-F037-6AB1-04915CE653A9}"/>
          </ac:spMkLst>
        </pc:spChg>
      </pc:sldChg>
    </pc:docChg>
  </pc:docChgLst>
  <pc:docChgLst>
    <pc:chgData name="Maisha Islam" userId="92d1f432-f870-4b4b-8955-3b907399bc86" providerId="ADAL" clId="{1EDC2039-AFB0-4238-860E-CE69147449E2}"/>
    <pc:docChg chg="undo custSel addSld delSld modSld">
      <pc:chgData name="Maisha Islam" userId="92d1f432-f870-4b4b-8955-3b907399bc86" providerId="ADAL" clId="{1EDC2039-AFB0-4238-860E-CE69147449E2}" dt="2025-03-03T10:18:27.125" v="646" actId="1076"/>
      <pc:docMkLst>
        <pc:docMk/>
      </pc:docMkLst>
      <pc:sldChg chg="modSp mod">
        <pc:chgData name="Maisha Islam" userId="92d1f432-f870-4b4b-8955-3b907399bc86" providerId="ADAL" clId="{1EDC2039-AFB0-4238-860E-CE69147449E2}" dt="2025-02-13T13:17:34.287" v="87" actId="20577"/>
        <pc:sldMkLst>
          <pc:docMk/>
          <pc:sldMk cId="51144040" sldId="257"/>
        </pc:sldMkLst>
        <pc:spChg chg="mod">
          <ac:chgData name="Maisha Islam" userId="92d1f432-f870-4b4b-8955-3b907399bc86" providerId="ADAL" clId="{1EDC2039-AFB0-4238-860E-CE69147449E2}" dt="2025-02-13T13:15:18.271" v="2"/>
          <ac:spMkLst>
            <pc:docMk/>
            <pc:sldMk cId="51144040" sldId="257"/>
            <ac:spMk id="12" creationId="{C8C75FB2-CF5F-499F-B1A1-62BA9ADE8017}"/>
          </ac:spMkLst>
        </pc:spChg>
        <pc:spChg chg="mod">
          <ac:chgData name="Maisha Islam" userId="92d1f432-f870-4b4b-8955-3b907399bc86" providerId="ADAL" clId="{1EDC2039-AFB0-4238-860E-CE69147449E2}" dt="2025-02-13T13:17:34.287" v="87" actId="20577"/>
          <ac:spMkLst>
            <pc:docMk/>
            <pc:sldMk cId="51144040" sldId="257"/>
            <ac:spMk id="14" creationId="{1F67F35F-7DF5-FBA7-AE08-EA71A64D2190}"/>
          </ac:spMkLst>
        </pc:spChg>
      </pc:sldChg>
      <pc:sldChg chg="modSp mod">
        <pc:chgData name="Maisha Islam" userId="92d1f432-f870-4b4b-8955-3b907399bc86" providerId="ADAL" clId="{1EDC2039-AFB0-4238-860E-CE69147449E2}" dt="2025-03-03T10:16:38.335" v="641" actId="20577"/>
        <pc:sldMkLst>
          <pc:docMk/>
          <pc:sldMk cId="637667552" sldId="258"/>
        </pc:sldMkLst>
        <pc:spChg chg="mod">
          <ac:chgData name="Maisha Islam" userId="92d1f432-f870-4b4b-8955-3b907399bc86" providerId="ADAL" clId="{1EDC2039-AFB0-4238-860E-CE69147449E2}" dt="2025-03-03T10:16:38.335" v="641" actId="20577"/>
          <ac:spMkLst>
            <pc:docMk/>
            <pc:sldMk cId="637667552" sldId="258"/>
            <ac:spMk id="3" creationId="{7622BC34-B7F0-E0C5-5B93-85273C4B9B94}"/>
          </ac:spMkLst>
        </pc:spChg>
      </pc:sldChg>
      <pc:sldChg chg="addSp modSp mod">
        <pc:chgData name="Maisha Islam" userId="92d1f432-f870-4b4b-8955-3b907399bc86" providerId="ADAL" clId="{1EDC2039-AFB0-4238-860E-CE69147449E2}" dt="2025-03-03T10:18:27.125" v="646" actId="1076"/>
        <pc:sldMkLst>
          <pc:docMk/>
          <pc:sldMk cId="24412633" sldId="261"/>
        </pc:sldMkLst>
        <pc:spChg chg="mod">
          <ac:chgData name="Maisha Islam" userId="92d1f432-f870-4b4b-8955-3b907399bc86" providerId="ADAL" clId="{1EDC2039-AFB0-4238-860E-CE69147449E2}" dt="2025-02-13T13:36:54.716" v="479" actId="1076"/>
          <ac:spMkLst>
            <pc:docMk/>
            <pc:sldMk cId="24412633" sldId="261"/>
            <ac:spMk id="2" creationId="{C9D40312-4460-1481-5CAB-59D18821DF0F}"/>
          </ac:spMkLst>
        </pc:spChg>
        <pc:spChg chg="mod">
          <ac:chgData name="Maisha Islam" userId="92d1f432-f870-4b4b-8955-3b907399bc86" providerId="ADAL" clId="{1EDC2039-AFB0-4238-860E-CE69147449E2}" dt="2025-02-13T13:37:00.558" v="481" actId="14100"/>
          <ac:spMkLst>
            <pc:docMk/>
            <pc:sldMk cId="24412633" sldId="261"/>
            <ac:spMk id="3" creationId="{32F49A12-0ABE-8CAD-E0EB-69F58807B9D6}"/>
          </ac:spMkLst>
        </pc:spChg>
        <pc:spChg chg="mod">
          <ac:chgData name="Maisha Islam" userId="92d1f432-f870-4b4b-8955-3b907399bc86" providerId="ADAL" clId="{1EDC2039-AFB0-4238-860E-CE69147449E2}" dt="2025-02-13T13:36:48.777" v="477" actId="1076"/>
          <ac:spMkLst>
            <pc:docMk/>
            <pc:sldMk cId="24412633" sldId="261"/>
            <ac:spMk id="4" creationId="{61D73990-C3FA-5D8B-B50D-074D9F070018}"/>
          </ac:spMkLst>
        </pc:spChg>
        <pc:spChg chg="mod">
          <ac:chgData name="Maisha Islam" userId="92d1f432-f870-4b4b-8955-3b907399bc86" providerId="ADAL" clId="{1EDC2039-AFB0-4238-860E-CE69147449E2}" dt="2025-02-13T13:37:03.082" v="482" actId="1076"/>
          <ac:spMkLst>
            <pc:docMk/>
            <pc:sldMk cId="24412633" sldId="261"/>
            <ac:spMk id="7" creationId="{D3449C13-DA16-794B-3B74-E60F09AE0B0D}"/>
          </ac:spMkLst>
        </pc:spChg>
        <pc:picChg chg="mod">
          <ac:chgData name="Maisha Islam" userId="92d1f432-f870-4b4b-8955-3b907399bc86" providerId="ADAL" clId="{1EDC2039-AFB0-4238-860E-CE69147449E2}" dt="2025-03-03T10:17:24.447" v="642" actId="1076"/>
          <ac:picMkLst>
            <pc:docMk/>
            <pc:sldMk cId="24412633" sldId="261"/>
            <ac:picMk id="5" creationId="{230705B1-6AC0-183E-B86A-906DD9326242}"/>
          </ac:picMkLst>
        </pc:picChg>
        <pc:picChg chg="add mod modCrop">
          <ac:chgData name="Maisha Islam" userId="92d1f432-f870-4b4b-8955-3b907399bc86" providerId="ADAL" clId="{1EDC2039-AFB0-4238-860E-CE69147449E2}" dt="2025-03-03T10:18:27.125" v="646" actId="1076"/>
          <ac:picMkLst>
            <pc:docMk/>
            <pc:sldMk cId="24412633" sldId="261"/>
            <ac:picMk id="8" creationId="{3C749C3E-077B-CCCF-18AC-17BF899878F6}"/>
          </ac:picMkLst>
        </pc:picChg>
      </pc:sldChg>
      <pc:sldChg chg="modSp mod">
        <pc:chgData name="Maisha Islam" userId="92d1f432-f870-4b4b-8955-3b907399bc86" providerId="ADAL" clId="{1EDC2039-AFB0-4238-860E-CE69147449E2}" dt="2025-02-13T13:36:44.184" v="476" actId="1076"/>
        <pc:sldMkLst>
          <pc:docMk/>
          <pc:sldMk cId="3279302291" sldId="262"/>
        </pc:sldMkLst>
        <pc:spChg chg="mod">
          <ac:chgData name="Maisha Islam" userId="92d1f432-f870-4b4b-8955-3b907399bc86" providerId="ADAL" clId="{1EDC2039-AFB0-4238-860E-CE69147449E2}" dt="2025-02-13T13:36:44.184" v="476" actId="1076"/>
          <ac:spMkLst>
            <pc:docMk/>
            <pc:sldMk cId="3279302291" sldId="262"/>
            <ac:spMk id="6" creationId="{FA160717-C822-A34B-2AAF-0A7E8A81EA4B}"/>
          </ac:spMkLst>
        </pc:spChg>
      </pc:sldChg>
      <pc:sldChg chg="addSp delSp modSp mod">
        <pc:chgData name="Maisha Islam" userId="92d1f432-f870-4b4b-8955-3b907399bc86" providerId="ADAL" clId="{1EDC2039-AFB0-4238-860E-CE69147449E2}" dt="2025-03-03T10:16:27" v="631" actId="20577"/>
        <pc:sldMkLst>
          <pc:docMk/>
          <pc:sldMk cId="2617467244" sldId="263"/>
        </pc:sldMkLst>
        <pc:spChg chg="mod">
          <ac:chgData name="Maisha Islam" userId="92d1f432-f870-4b4b-8955-3b907399bc86" providerId="ADAL" clId="{1EDC2039-AFB0-4238-860E-CE69147449E2}" dt="2025-02-13T13:35:54.847" v="469" actId="1076"/>
          <ac:spMkLst>
            <pc:docMk/>
            <pc:sldMk cId="2617467244" sldId="263"/>
            <ac:spMk id="2" creationId="{A4F8C2BF-0ED9-5D90-E270-44942E12EC67}"/>
          </ac:spMkLst>
        </pc:spChg>
        <pc:spChg chg="add mod">
          <ac:chgData name="Maisha Islam" userId="92d1f432-f870-4b4b-8955-3b907399bc86" providerId="ADAL" clId="{1EDC2039-AFB0-4238-860E-CE69147449E2}" dt="2025-03-03T10:16:27" v="631" actId="20577"/>
          <ac:spMkLst>
            <pc:docMk/>
            <pc:sldMk cId="2617467244" sldId="263"/>
            <ac:spMk id="3" creationId="{32C84A14-FD70-EE53-4D3F-53FAD80532D7}"/>
          </ac:spMkLst>
        </pc:spChg>
        <pc:spChg chg="add del mod">
          <ac:chgData name="Maisha Islam" userId="92d1f432-f870-4b4b-8955-3b907399bc86" providerId="ADAL" clId="{1EDC2039-AFB0-4238-860E-CE69147449E2}" dt="2025-02-13T13:36:02.086" v="471" actId="1076"/>
          <ac:spMkLst>
            <pc:docMk/>
            <pc:sldMk cId="2617467244" sldId="263"/>
            <ac:spMk id="4" creationId="{6B8018E9-2B33-E6EB-1851-8054FA5C3D82}"/>
          </ac:spMkLst>
        </pc:spChg>
        <pc:spChg chg="add mod">
          <ac:chgData name="Maisha Islam" userId="92d1f432-f870-4b4b-8955-3b907399bc86" providerId="ADAL" clId="{1EDC2039-AFB0-4238-860E-CE69147449E2}" dt="2025-03-03T10:15:29.369" v="619" actId="1076"/>
          <ac:spMkLst>
            <pc:docMk/>
            <pc:sldMk cId="2617467244" sldId="263"/>
            <ac:spMk id="5" creationId="{17EA0DB5-8971-9386-3284-959ED383CF97}"/>
          </ac:spMkLst>
        </pc:spChg>
        <pc:spChg chg="add mod">
          <ac:chgData name="Maisha Islam" userId="92d1f432-f870-4b4b-8955-3b907399bc86" providerId="ADAL" clId="{1EDC2039-AFB0-4238-860E-CE69147449E2}" dt="2025-02-13T13:35:56.041" v="470"/>
          <ac:spMkLst>
            <pc:docMk/>
            <pc:sldMk cId="2617467244" sldId="263"/>
            <ac:spMk id="8" creationId="{3DFED584-92AE-3A47-516A-A6A037D6415D}"/>
          </ac:spMkLst>
        </pc:spChg>
        <pc:spChg chg="add mod">
          <ac:chgData name="Maisha Islam" userId="92d1f432-f870-4b4b-8955-3b907399bc86" providerId="ADAL" clId="{1EDC2039-AFB0-4238-860E-CE69147449E2}" dt="2025-02-13T13:35:56.041" v="470"/>
          <ac:spMkLst>
            <pc:docMk/>
            <pc:sldMk cId="2617467244" sldId="263"/>
            <ac:spMk id="10" creationId="{5B8DB802-BC90-DB25-48A8-28D9922B3959}"/>
          </ac:spMkLst>
        </pc:spChg>
        <pc:spChg chg="add mod">
          <ac:chgData name="Maisha Islam" userId="92d1f432-f870-4b4b-8955-3b907399bc86" providerId="ADAL" clId="{1EDC2039-AFB0-4238-860E-CE69147449E2}" dt="2025-03-03T10:15:45.241" v="626" actId="1035"/>
          <ac:spMkLst>
            <pc:docMk/>
            <pc:sldMk cId="2617467244" sldId="263"/>
            <ac:spMk id="11" creationId="{8B4088DA-CB54-0FA1-91ED-76761AECB141}"/>
          </ac:spMkLst>
        </pc:spChg>
      </pc:sldChg>
      <pc:sldChg chg="modSp mod">
        <pc:chgData name="Maisha Islam" userId="92d1f432-f870-4b4b-8955-3b907399bc86" providerId="ADAL" clId="{1EDC2039-AFB0-4238-860E-CE69147449E2}" dt="2025-02-13T13:36:11.143" v="472" actId="1076"/>
        <pc:sldMkLst>
          <pc:docMk/>
          <pc:sldMk cId="4005613691" sldId="264"/>
        </pc:sldMkLst>
        <pc:spChg chg="mod">
          <ac:chgData name="Maisha Islam" userId="92d1f432-f870-4b4b-8955-3b907399bc86" providerId="ADAL" clId="{1EDC2039-AFB0-4238-860E-CE69147449E2}" dt="2025-02-13T13:36:11.143" v="472" actId="1076"/>
          <ac:spMkLst>
            <pc:docMk/>
            <pc:sldMk cId="4005613691" sldId="264"/>
            <ac:spMk id="4" creationId="{6B8018E9-2B33-E6EB-1851-8054FA5C3D82}"/>
          </ac:spMkLst>
        </pc:spChg>
      </pc:sldChg>
      <pc:sldChg chg="del">
        <pc:chgData name="Maisha Islam" userId="92d1f432-f870-4b4b-8955-3b907399bc86" providerId="ADAL" clId="{1EDC2039-AFB0-4238-860E-CE69147449E2}" dt="2025-02-13T13:27:08.336" v="460" actId="47"/>
        <pc:sldMkLst>
          <pc:docMk/>
          <pc:sldMk cId="2778037541" sldId="275"/>
        </pc:sldMkLst>
      </pc:sldChg>
      <pc:sldChg chg="modSp mod">
        <pc:chgData name="Maisha Islam" userId="92d1f432-f870-4b4b-8955-3b907399bc86" providerId="ADAL" clId="{1EDC2039-AFB0-4238-860E-CE69147449E2}" dt="2025-02-14T10:39:20.759" v="525" actId="1076"/>
        <pc:sldMkLst>
          <pc:docMk/>
          <pc:sldMk cId="3637347001" sldId="276"/>
        </pc:sldMkLst>
        <pc:spChg chg="mod">
          <ac:chgData name="Maisha Islam" userId="92d1f432-f870-4b4b-8955-3b907399bc86" providerId="ADAL" clId="{1EDC2039-AFB0-4238-860E-CE69147449E2}" dt="2025-02-14T10:39:13.712" v="523" actId="1076"/>
          <ac:spMkLst>
            <pc:docMk/>
            <pc:sldMk cId="3637347001" sldId="276"/>
            <ac:spMk id="4" creationId="{61D73990-C3FA-5D8B-B50D-074D9F070018}"/>
          </ac:spMkLst>
        </pc:spChg>
        <pc:picChg chg="mod">
          <ac:chgData name="Maisha Islam" userId="92d1f432-f870-4b4b-8955-3b907399bc86" providerId="ADAL" clId="{1EDC2039-AFB0-4238-860E-CE69147449E2}" dt="2025-02-14T10:39:17.546" v="524" actId="1076"/>
          <ac:picMkLst>
            <pc:docMk/>
            <pc:sldMk cId="3637347001" sldId="276"/>
            <ac:picMk id="5" creationId="{1403C18D-3E88-C422-B435-E5689408BC53}"/>
          </ac:picMkLst>
        </pc:picChg>
        <pc:picChg chg="mod">
          <ac:chgData name="Maisha Islam" userId="92d1f432-f870-4b4b-8955-3b907399bc86" providerId="ADAL" clId="{1EDC2039-AFB0-4238-860E-CE69147449E2}" dt="2025-02-14T10:39:20.759" v="525" actId="1076"/>
          <ac:picMkLst>
            <pc:docMk/>
            <pc:sldMk cId="3637347001" sldId="276"/>
            <ac:picMk id="8" creationId="{1AC99383-59A8-9E2B-99B9-F13AA7129F79}"/>
          </ac:picMkLst>
        </pc:picChg>
      </pc:sldChg>
      <pc:sldChg chg="modSp mod">
        <pc:chgData name="Maisha Islam" userId="92d1f432-f870-4b4b-8955-3b907399bc86" providerId="ADAL" clId="{1EDC2039-AFB0-4238-860E-CE69147449E2}" dt="2025-02-13T13:36:27.326" v="473" actId="1076"/>
        <pc:sldMkLst>
          <pc:docMk/>
          <pc:sldMk cId="961155053" sldId="278"/>
        </pc:sldMkLst>
        <pc:spChg chg="mod">
          <ac:chgData name="Maisha Islam" userId="92d1f432-f870-4b4b-8955-3b907399bc86" providerId="ADAL" clId="{1EDC2039-AFB0-4238-860E-CE69147449E2}" dt="2025-02-13T13:36:27.326" v="473" actId="1076"/>
          <ac:spMkLst>
            <pc:docMk/>
            <pc:sldMk cId="961155053" sldId="278"/>
            <ac:spMk id="9" creationId="{75570279-689D-F037-6AB1-04915CE653A9}"/>
          </ac:spMkLst>
        </pc:spChg>
      </pc:sldChg>
      <pc:sldChg chg="modSp mod">
        <pc:chgData name="Maisha Islam" userId="92d1f432-f870-4b4b-8955-3b907399bc86" providerId="ADAL" clId="{1EDC2039-AFB0-4238-860E-CE69147449E2}" dt="2025-02-13T13:37:45.808" v="492" actId="20577"/>
        <pc:sldMkLst>
          <pc:docMk/>
          <pc:sldMk cId="2546459410" sldId="280"/>
        </pc:sldMkLst>
        <pc:spChg chg="mod">
          <ac:chgData name="Maisha Islam" userId="92d1f432-f870-4b4b-8955-3b907399bc86" providerId="ADAL" clId="{1EDC2039-AFB0-4238-860E-CE69147449E2}" dt="2025-02-13T13:37:29.069" v="487" actId="1076"/>
          <ac:spMkLst>
            <pc:docMk/>
            <pc:sldMk cId="2546459410" sldId="280"/>
            <ac:spMk id="3" creationId="{45DC4A84-51BB-96DE-9F9A-BAB3304F0BBF}"/>
          </ac:spMkLst>
        </pc:spChg>
        <pc:spChg chg="mod">
          <ac:chgData name="Maisha Islam" userId="92d1f432-f870-4b4b-8955-3b907399bc86" providerId="ADAL" clId="{1EDC2039-AFB0-4238-860E-CE69147449E2}" dt="2025-02-13T13:36:32.649" v="474" actId="1076"/>
          <ac:spMkLst>
            <pc:docMk/>
            <pc:sldMk cId="2546459410" sldId="280"/>
            <ac:spMk id="9" creationId="{75570279-689D-F037-6AB1-04915CE653A9}"/>
          </ac:spMkLst>
        </pc:spChg>
        <pc:spChg chg="mod">
          <ac:chgData name="Maisha Islam" userId="92d1f432-f870-4b4b-8955-3b907399bc86" providerId="ADAL" clId="{1EDC2039-AFB0-4238-860E-CE69147449E2}" dt="2025-02-13T13:37:45.808" v="492" actId="20577"/>
          <ac:spMkLst>
            <pc:docMk/>
            <pc:sldMk cId="2546459410" sldId="280"/>
            <ac:spMk id="11" creationId="{592A71C4-03B1-1315-264C-D48EC2DC8482}"/>
          </ac:spMkLst>
        </pc:spChg>
      </pc:sldChg>
      <pc:sldChg chg="addSp modSp new mod">
        <pc:chgData name="Maisha Islam" userId="92d1f432-f870-4b4b-8955-3b907399bc86" providerId="ADAL" clId="{1EDC2039-AFB0-4238-860E-CE69147449E2}" dt="2025-02-14T10:39:03.327" v="522" actId="20577"/>
        <pc:sldMkLst>
          <pc:docMk/>
          <pc:sldMk cId="104177304" sldId="284"/>
        </pc:sldMkLst>
        <pc:spChg chg="add mod">
          <ac:chgData name="Maisha Islam" userId="92d1f432-f870-4b4b-8955-3b907399bc86" providerId="ADAL" clId="{1EDC2039-AFB0-4238-860E-CE69147449E2}" dt="2025-02-14T10:39:03.327" v="522" actId="20577"/>
          <ac:spMkLst>
            <pc:docMk/>
            <pc:sldMk cId="104177304" sldId="284"/>
            <ac:spMk id="2" creationId="{4BCF72FD-5602-B5D6-C40E-F301634B7798}"/>
          </ac:spMkLst>
        </pc:spChg>
        <pc:spChg chg="add mod">
          <ac:chgData name="Maisha Islam" userId="92d1f432-f870-4b4b-8955-3b907399bc86" providerId="ADAL" clId="{1EDC2039-AFB0-4238-860E-CE69147449E2}" dt="2025-02-13T13:25:25.193" v="324" actId="113"/>
          <ac:spMkLst>
            <pc:docMk/>
            <pc:sldMk cId="104177304" sldId="284"/>
            <ac:spMk id="3" creationId="{FA353217-01FF-2E1D-0669-649BE9925969}"/>
          </ac:spMkLst>
        </pc:spChg>
        <pc:spChg chg="add mod">
          <ac:chgData name="Maisha Islam" userId="92d1f432-f870-4b4b-8955-3b907399bc86" providerId="ADAL" clId="{1EDC2039-AFB0-4238-860E-CE69147449E2}" dt="2025-02-13T13:21:59.580" v="199" actId="113"/>
          <ac:spMkLst>
            <pc:docMk/>
            <pc:sldMk cId="104177304" sldId="284"/>
            <ac:spMk id="5" creationId="{4C4687CE-8FF7-A918-1C48-24B10BF38CF4}"/>
          </ac:spMkLst>
        </pc:spChg>
        <pc:spChg chg="add mod">
          <ac:chgData name="Maisha Islam" userId="92d1f432-f870-4b4b-8955-3b907399bc86" providerId="ADAL" clId="{1EDC2039-AFB0-4238-860E-CE69147449E2}" dt="2025-02-13T13:38:54.651" v="507" actId="20577"/>
          <ac:spMkLst>
            <pc:docMk/>
            <pc:sldMk cId="104177304" sldId="284"/>
            <ac:spMk id="6" creationId="{D5BA8BFF-5A94-4B5D-DE82-77DCEF1F3B53}"/>
          </ac:spMkLst>
        </pc:spChg>
        <pc:spChg chg="add mod">
          <ac:chgData name="Maisha Islam" userId="92d1f432-f870-4b4b-8955-3b907399bc86" providerId="ADAL" clId="{1EDC2039-AFB0-4238-860E-CE69147449E2}" dt="2025-02-14T10:38:41.507" v="514" actId="20577"/>
          <ac:spMkLst>
            <pc:docMk/>
            <pc:sldMk cId="104177304" sldId="284"/>
            <ac:spMk id="7" creationId="{EC22B08B-46FA-BB03-0272-CE44570294D4}"/>
          </ac:spMkLst>
        </pc:spChg>
      </pc:sldChg>
    </pc:docChg>
  </pc:docChgLst>
  <pc:docChgLst>
    <pc:chgData name="Fabien Littel" userId="S::fsl1n22@soton.ac.uk::262ecde2-3121-4498-bf84-1e667950f78c" providerId="AD" clId="Web-{4B27700A-26EA-4682-0D71-795B446CA1F8}"/>
    <pc:docChg chg="modSld">
      <pc:chgData name="Fabien Littel" userId="S::fsl1n22@soton.ac.uk::262ecde2-3121-4498-bf84-1e667950f78c" providerId="AD" clId="Web-{4B27700A-26EA-4682-0D71-795B446CA1F8}" dt="2025-02-13T13:51:52.583" v="0" actId="20577"/>
      <pc:docMkLst>
        <pc:docMk/>
      </pc:docMkLst>
      <pc:sldChg chg="modSp">
        <pc:chgData name="Fabien Littel" userId="S::fsl1n22@soton.ac.uk::262ecde2-3121-4498-bf84-1e667950f78c" providerId="AD" clId="Web-{4B27700A-26EA-4682-0D71-795B446CA1F8}" dt="2025-02-13T13:51:52.583" v="0" actId="20577"/>
        <pc:sldMkLst>
          <pc:docMk/>
          <pc:sldMk cId="104177304" sldId="284"/>
        </pc:sldMkLst>
        <pc:spChg chg="mod">
          <ac:chgData name="Fabien Littel" userId="S::fsl1n22@soton.ac.uk::262ecde2-3121-4498-bf84-1e667950f78c" providerId="AD" clId="Web-{4B27700A-26EA-4682-0D71-795B446CA1F8}" dt="2025-02-13T13:51:52.583" v="0" actId="20577"/>
          <ac:spMkLst>
            <pc:docMk/>
            <pc:sldMk cId="104177304" sldId="284"/>
            <ac:spMk id="5" creationId="{4C4687CE-8FF7-A918-1C48-24B10BF38CF4}"/>
          </ac:spMkLst>
        </pc:spChg>
      </pc:sldChg>
    </pc:docChg>
  </pc:docChgLst>
  <pc:docChgLst>
    <pc:chgData name="Fabien Littel" userId="S::fsl1n22@soton.ac.uk::262ecde2-3121-4498-bf84-1e667950f78c" providerId="AD" clId="Web-{14B92258-C4EA-67FA-AB7A-9771803857A5}"/>
    <pc:docChg chg="modSld">
      <pc:chgData name="Fabien Littel" userId="S::fsl1n22@soton.ac.uk::262ecde2-3121-4498-bf84-1e667950f78c" providerId="AD" clId="Web-{14B92258-C4EA-67FA-AB7A-9771803857A5}" dt="2025-02-27T09:36:37.429" v="1" actId="20577"/>
      <pc:docMkLst>
        <pc:docMk/>
      </pc:docMkLst>
      <pc:sldChg chg="modSp">
        <pc:chgData name="Fabien Littel" userId="S::fsl1n22@soton.ac.uk::262ecde2-3121-4498-bf84-1e667950f78c" providerId="AD" clId="Web-{14B92258-C4EA-67FA-AB7A-9771803857A5}" dt="2025-02-27T09:36:37.429" v="1" actId="20577"/>
        <pc:sldMkLst>
          <pc:docMk/>
          <pc:sldMk cId="3593885116" sldId="260"/>
        </pc:sldMkLst>
        <pc:spChg chg="mod">
          <ac:chgData name="Fabien Littel" userId="S::fsl1n22@soton.ac.uk::262ecde2-3121-4498-bf84-1e667950f78c" providerId="AD" clId="Web-{14B92258-C4EA-67FA-AB7A-9771803857A5}" dt="2025-02-27T09:36:37.429" v="1" actId="20577"/>
          <ac:spMkLst>
            <pc:docMk/>
            <pc:sldMk cId="3593885116" sldId="260"/>
            <ac:spMk id="3" creationId="{98C651D9-60E3-40B9-08D9-B634A286414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3D83F5-A0DD-4DA7-9B75-C4554CFDDBFD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A4B8824-3BF4-4661-BE61-666A859C3D63}">
      <dgm:prSet phldrT="[Text]"/>
      <dgm:spPr>
        <a:solidFill>
          <a:srgbClr val="EAE172"/>
        </a:solidFill>
      </dgm:spPr>
      <dgm:t>
        <a:bodyPr/>
        <a:lstStyle/>
        <a:p>
          <a:r>
            <a:rPr lang="en-GB">
              <a:latin typeface="Source Sans Pro" panose="020B0503030403020204" pitchFamily="34" charset="0"/>
              <a:ea typeface="Source Sans Pro" panose="020B0503030403020204" pitchFamily="34" charset="0"/>
            </a:rPr>
            <a:t>Cycle 1</a:t>
          </a:r>
        </a:p>
      </dgm:t>
    </dgm:pt>
    <dgm:pt modelId="{D00FEBA2-9F90-490A-B9BC-74485CCAA103}" type="parTrans" cxnId="{C6D4A047-DD8C-4DC2-935A-F29F179A14C1}">
      <dgm:prSet/>
      <dgm:spPr/>
      <dgm:t>
        <a:bodyPr/>
        <a:lstStyle/>
        <a:p>
          <a:endParaRPr lang="en-GB"/>
        </a:p>
      </dgm:t>
    </dgm:pt>
    <dgm:pt modelId="{2F8AEDC1-C1B0-4CBD-B4CB-772475B9CC88}" type="sibTrans" cxnId="{C6D4A047-DD8C-4DC2-935A-F29F179A14C1}">
      <dgm:prSet/>
      <dgm:spPr/>
      <dgm:t>
        <a:bodyPr/>
        <a:lstStyle/>
        <a:p>
          <a:endParaRPr lang="en-GB"/>
        </a:p>
      </dgm:t>
    </dgm:pt>
    <dgm:pt modelId="{0589FCD8-378A-4492-86BC-37EDAF5BA170}">
      <dgm:prSet phldrT="[Text]" custT="1"/>
      <dgm:spPr/>
      <dgm:t>
        <a:bodyPr/>
        <a:lstStyle/>
        <a:p>
          <a:r>
            <a:rPr lang="en-GB" sz="175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rPr>
            <a:t>Recruitment and wider experiences of current </a:t>
          </a:r>
          <a:r>
            <a:rPr lang="en-GB" sz="1750" b="1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rPr>
            <a:t>UK-domiciled Black and Asian </a:t>
          </a:r>
          <a:r>
            <a:rPr lang="en-GB" sz="175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rPr>
            <a:t>PGR students.</a:t>
          </a:r>
          <a:endParaRPr lang="en-GB" sz="175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23F8ECC2-7795-4FB4-9825-AFCD91077299}" type="parTrans" cxnId="{2229C49F-FBA4-42A6-BCC9-C5A93BE41FB9}">
      <dgm:prSet/>
      <dgm:spPr/>
      <dgm:t>
        <a:bodyPr/>
        <a:lstStyle/>
        <a:p>
          <a:endParaRPr lang="en-GB"/>
        </a:p>
      </dgm:t>
    </dgm:pt>
    <dgm:pt modelId="{68870E14-B0E1-4C68-A4D9-E647C2789006}" type="sibTrans" cxnId="{2229C49F-FBA4-42A6-BCC9-C5A93BE41FB9}">
      <dgm:prSet/>
      <dgm:spPr/>
      <dgm:t>
        <a:bodyPr/>
        <a:lstStyle/>
        <a:p>
          <a:endParaRPr lang="en-GB"/>
        </a:p>
      </dgm:t>
    </dgm:pt>
    <dgm:pt modelId="{9837C05A-F4CA-4C09-8CB7-8AE967028E30}">
      <dgm:prSet phldrT="[Text]" custT="1"/>
      <dgm:spPr/>
      <dgm:t>
        <a:bodyPr/>
        <a:lstStyle/>
        <a:p>
          <a:r>
            <a:rPr lang="en-GB" sz="175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rPr>
            <a:t>Recruitment experience of prospective doctoral students from </a:t>
          </a:r>
          <a:r>
            <a:rPr lang="en-GB" sz="1750" b="1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rPr>
            <a:t>underrepresented backgrounds.</a:t>
          </a:r>
          <a:endParaRPr lang="en-GB" sz="175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9F6C2D8A-0490-4F7E-808E-7A41256517FE}" type="parTrans" cxnId="{020B0567-0643-49BC-A82B-E971F0D18358}">
      <dgm:prSet/>
      <dgm:spPr/>
      <dgm:t>
        <a:bodyPr/>
        <a:lstStyle/>
        <a:p>
          <a:endParaRPr lang="en-GB"/>
        </a:p>
      </dgm:t>
    </dgm:pt>
    <dgm:pt modelId="{8B4B9882-2035-44FA-8798-26F434F94F72}" type="sibTrans" cxnId="{020B0567-0643-49BC-A82B-E971F0D18358}">
      <dgm:prSet/>
      <dgm:spPr/>
      <dgm:t>
        <a:bodyPr/>
        <a:lstStyle/>
        <a:p>
          <a:endParaRPr lang="en-GB"/>
        </a:p>
      </dgm:t>
    </dgm:pt>
    <dgm:pt modelId="{327ADB34-A60F-43A5-BCF0-EBFFC1F094CA}">
      <dgm:prSet phldrT="[Text]"/>
      <dgm:spPr>
        <a:solidFill>
          <a:srgbClr val="EAE172"/>
        </a:solidFill>
      </dgm:spPr>
      <dgm:t>
        <a:bodyPr/>
        <a:lstStyle/>
        <a:p>
          <a:r>
            <a:rPr lang="en-GB">
              <a:latin typeface="Source Sans Pro" panose="020B0503030403020204" pitchFamily="34" charset="0"/>
              <a:ea typeface="Source Sans Pro" panose="020B0503030403020204" pitchFamily="34" charset="0"/>
            </a:rPr>
            <a:t>Cycle 2</a:t>
          </a:r>
        </a:p>
      </dgm:t>
    </dgm:pt>
    <dgm:pt modelId="{C0D39121-3991-4499-AD49-395DBD32FA1D}" type="parTrans" cxnId="{D0B9B7A1-C1BF-4A92-991A-58850B63909E}">
      <dgm:prSet/>
      <dgm:spPr/>
      <dgm:t>
        <a:bodyPr/>
        <a:lstStyle/>
        <a:p>
          <a:endParaRPr lang="en-GB"/>
        </a:p>
      </dgm:t>
    </dgm:pt>
    <dgm:pt modelId="{3847F72C-FD3B-4D2C-BB22-2213008727D2}" type="sibTrans" cxnId="{D0B9B7A1-C1BF-4A92-991A-58850B63909E}">
      <dgm:prSet/>
      <dgm:spPr/>
      <dgm:t>
        <a:bodyPr/>
        <a:lstStyle/>
        <a:p>
          <a:endParaRPr lang="en-GB"/>
        </a:p>
      </dgm:t>
    </dgm:pt>
    <dgm:pt modelId="{76273713-A4F4-4729-9EB5-225DFA5E4E2C}">
      <dgm:prSet phldrT="[Text]"/>
      <dgm:spPr/>
      <dgm:t>
        <a:bodyPr/>
        <a:lstStyle/>
        <a:p>
          <a:r>
            <a:rPr lang="en-GB">
              <a:latin typeface="Source Sans Pro" panose="020B0503030403020204" pitchFamily="34" charset="0"/>
              <a:ea typeface="Source Sans Pro" panose="020B0503030403020204" pitchFamily="34" charset="0"/>
            </a:rPr>
            <a:t>Understanding and developing an inclusive, collaborative, and supportive </a:t>
          </a:r>
          <a:r>
            <a:rPr lang="en-GB" b="1">
              <a:latin typeface="Source Sans Pro" panose="020B0503030403020204" pitchFamily="34" charset="0"/>
              <a:ea typeface="Source Sans Pro" panose="020B0503030403020204" pitchFamily="34" charset="0"/>
            </a:rPr>
            <a:t>research culture </a:t>
          </a:r>
          <a:r>
            <a:rPr lang="en-GB">
              <a:latin typeface="Source Sans Pro" panose="020B0503030403020204" pitchFamily="34" charset="0"/>
              <a:ea typeface="Source Sans Pro" panose="020B0503030403020204" pitchFamily="34" charset="0"/>
            </a:rPr>
            <a:t>for PGR students.</a:t>
          </a:r>
        </a:p>
      </dgm:t>
    </dgm:pt>
    <dgm:pt modelId="{B0408E40-A713-426C-B4F3-BCA51EE7B941}" type="parTrans" cxnId="{55811B86-617C-4D4C-A31C-2FA61F4C5D9D}">
      <dgm:prSet/>
      <dgm:spPr/>
      <dgm:t>
        <a:bodyPr/>
        <a:lstStyle/>
        <a:p>
          <a:endParaRPr lang="en-GB"/>
        </a:p>
      </dgm:t>
    </dgm:pt>
    <dgm:pt modelId="{19E42A93-EEBF-4565-A1B0-4DA8A76C1DA9}" type="sibTrans" cxnId="{55811B86-617C-4D4C-A31C-2FA61F4C5D9D}">
      <dgm:prSet/>
      <dgm:spPr/>
      <dgm:t>
        <a:bodyPr/>
        <a:lstStyle/>
        <a:p>
          <a:endParaRPr lang="en-GB"/>
        </a:p>
      </dgm:t>
    </dgm:pt>
    <dgm:pt modelId="{7ACE74B6-0482-4FFD-BEC6-3F5D965C7496}">
      <dgm:prSet phldrT="[Text]"/>
      <dgm:spPr/>
      <dgm:t>
        <a:bodyPr/>
        <a:lstStyle/>
        <a:p>
          <a:r>
            <a:rPr lang="en-GB">
              <a:latin typeface="Source Sans Pro" panose="020B0503030403020204" pitchFamily="34" charset="0"/>
              <a:ea typeface="Source Sans Pro" panose="020B0503030403020204" pitchFamily="34" charset="0"/>
            </a:rPr>
            <a:t>Cycle 3</a:t>
          </a:r>
        </a:p>
      </dgm:t>
    </dgm:pt>
    <dgm:pt modelId="{D49AE07B-C90C-4A7A-A9F9-1B1D1C8ED7FF}" type="parTrans" cxnId="{C7D43F55-37C8-404C-A0BF-C1C8F55D9902}">
      <dgm:prSet/>
      <dgm:spPr/>
      <dgm:t>
        <a:bodyPr/>
        <a:lstStyle/>
        <a:p>
          <a:endParaRPr lang="en-GB"/>
        </a:p>
      </dgm:t>
    </dgm:pt>
    <dgm:pt modelId="{4022E5CD-AEB5-41BE-90FB-704446771855}" type="sibTrans" cxnId="{C7D43F55-37C8-404C-A0BF-C1C8F55D9902}">
      <dgm:prSet/>
      <dgm:spPr/>
      <dgm:t>
        <a:bodyPr/>
        <a:lstStyle/>
        <a:p>
          <a:endParaRPr lang="en-GB"/>
        </a:p>
      </dgm:t>
    </dgm:pt>
    <dgm:pt modelId="{869EE142-1F9D-416D-922D-2B414EAFA56D}">
      <dgm:prSet phldrT="[Text]"/>
      <dgm:spPr/>
      <dgm:t>
        <a:bodyPr/>
        <a:lstStyle/>
        <a:p>
          <a:r>
            <a:rPr lang="en-GB">
              <a:latin typeface="Source Sans Pro" panose="020B0503030403020204" pitchFamily="34" charset="0"/>
              <a:ea typeface="Source Sans Pro" panose="020B0503030403020204" pitchFamily="34" charset="0"/>
            </a:rPr>
            <a:t>Research Culture (focus on </a:t>
          </a:r>
          <a:r>
            <a:rPr lang="en-GB" b="1">
              <a:latin typeface="Source Sans Pro" panose="020B0503030403020204" pitchFamily="34" charset="0"/>
              <a:ea typeface="Source Sans Pro" panose="020B0503030403020204" pitchFamily="34" charset="0"/>
            </a:rPr>
            <a:t>community</a:t>
          </a:r>
          <a:r>
            <a:rPr lang="en-GB">
              <a:latin typeface="Source Sans Pro" panose="020B0503030403020204" pitchFamily="34" charset="0"/>
              <a:ea typeface="Source Sans Pro" panose="020B0503030403020204" pitchFamily="34" charset="0"/>
            </a:rPr>
            <a:t>).</a:t>
          </a:r>
        </a:p>
      </dgm:t>
    </dgm:pt>
    <dgm:pt modelId="{4A4167FA-D95C-4947-9E47-A5A945888CF5}" type="parTrans" cxnId="{7073F802-C0A2-498C-B1CD-7D553A85457A}">
      <dgm:prSet/>
      <dgm:spPr/>
      <dgm:t>
        <a:bodyPr/>
        <a:lstStyle/>
        <a:p>
          <a:endParaRPr lang="en-GB"/>
        </a:p>
      </dgm:t>
    </dgm:pt>
    <dgm:pt modelId="{14D729DC-FB40-4C5B-AAF4-1936EC47AAFA}" type="sibTrans" cxnId="{7073F802-C0A2-498C-B1CD-7D553A85457A}">
      <dgm:prSet/>
      <dgm:spPr/>
      <dgm:t>
        <a:bodyPr/>
        <a:lstStyle/>
        <a:p>
          <a:endParaRPr lang="en-GB"/>
        </a:p>
      </dgm:t>
    </dgm:pt>
    <dgm:pt modelId="{E8F6E98B-16C8-4DED-81F5-0D358C289789}">
      <dgm:prSet phldrT="[Text]"/>
      <dgm:spPr/>
      <dgm:t>
        <a:bodyPr/>
        <a:lstStyle/>
        <a:p>
          <a:r>
            <a:rPr lang="en-GB" b="1">
              <a:latin typeface="Source Sans Pro" panose="020B0503030403020204" pitchFamily="34" charset="0"/>
              <a:ea typeface="Source Sans Pro" panose="020B0503030403020204" pitchFamily="34" charset="0"/>
            </a:rPr>
            <a:t>Pipeline</a:t>
          </a:r>
          <a:r>
            <a:rPr lang="en-GB">
              <a:latin typeface="Source Sans Pro" panose="020B0503030403020204" pitchFamily="34" charset="0"/>
              <a:ea typeface="Source Sans Pro" panose="020B0503030403020204" pitchFamily="34" charset="0"/>
            </a:rPr>
            <a:t> into PGR.</a:t>
          </a:r>
        </a:p>
      </dgm:t>
    </dgm:pt>
    <dgm:pt modelId="{79ACC843-8FAC-4FF6-833B-C3811B15E2D4}" type="parTrans" cxnId="{669C547E-A6CF-4CCD-AF47-09999B4590B8}">
      <dgm:prSet/>
      <dgm:spPr/>
      <dgm:t>
        <a:bodyPr/>
        <a:lstStyle/>
        <a:p>
          <a:endParaRPr lang="en-GB"/>
        </a:p>
      </dgm:t>
    </dgm:pt>
    <dgm:pt modelId="{80078E4D-E0FB-4CD1-BC56-2EB1D60A9935}" type="sibTrans" cxnId="{669C547E-A6CF-4CCD-AF47-09999B4590B8}">
      <dgm:prSet/>
      <dgm:spPr/>
      <dgm:t>
        <a:bodyPr/>
        <a:lstStyle/>
        <a:p>
          <a:endParaRPr lang="en-GB"/>
        </a:p>
      </dgm:t>
    </dgm:pt>
    <dgm:pt modelId="{889A64BF-3855-4D86-9251-17F910F602EA}">
      <dgm:prSet phldrT="[Text]" custT="1"/>
      <dgm:spPr/>
      <dgm:t>
        <a:bodyPr/>
        <a:lstStyle/>
        <a:p>
          <a:endParaRPr lang="en-GB" sz="175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2420349F-DFD3-4CF0-A6BC-040C603EB9BB}" type="parTrans" cxnId="{FC37E435-CBEC-4A56-9FEA-FE29848595D1}">
      <dgm:prSet/>
      <dgm:spPr/>
      <dgm:t>
        <a:bodyPr/>
        <a:lstStyle/>
        <a:p>
          <a:endParaRPr lang="en-GB"/>
        </a:p>
      </dgm:t>
    </dgm:pt>
    <dgm:pt modelId="{14550D10-1435-46A4-84FE-DDA42C6308C7}" type="sibTrans" cxnId="{FC37E435-CBEC-4A56-9FEA-FE29848595D1}">
      <dgm:prSet/>
      <dgm:spPr/>
      <dgm:t>
        <a:bodyPr/>
        <a:lstStyle/>
        <a:p>
          <a:endParaRPr lang="en-GB"/>
        </a:p>
      </dgm:t>
    </dgm:pt>
    <dgm:pt modelId="{25C303BA-F0EE-4217-A19C-B589FDF6E2C1}">
      <dgm:prSet phldrT="[Text]"/>
      <dgm:spPr/>
      <dgm:t>
        <a:bodyPr/>
        <a:lstStyle/>
        <a:p>
          <a:r>
            <a:rPr lang="en-GB">
              <a:latin typeface="Source Sans Pro" panose="020B0503030403020204" pitchFamily="34" charset="0"/>
              <a:ea typeface="Source Sans Pro" panose="020B0503030403020204" pitchFamily="34" charset="0"/>
            </a:rPr>
            <a:t>PGR </a:t>
          </a:r>
          <a:r>
            <a:rPr lang="en-GB" b="1">
              <a:latin typeface="Source Sans Pro" panose="020B0503030403020204" pitchFamily="34" charset="0"/>
              <a:ea typeface="Source Sans Pro" panose="020B0503030403020204" pitchFamily="34" charset="0"/>
            </a:rPr>
            <a:t>Professional</a:t>
          </a:r>
          <a:r>
            <a:rPr lang="en-GB">
              <a:latin typeface="Source Sans Pro" panose="020B0503030403020204" pitchFamily="34" charset="0"/>
              <a:ea typeface="Source Sans Pro" panose="020B0503030403020204" pitchFamily="34" charset="0"/>
            </a:rPr>
            <a:t> </a:t>
          </a:r>
          <a:r>
            <a:rPr lang="en-GB" b="1">
              <a:latin typeface="Source Sans Pro" panose="020B0503030403020204" pitchFamily="34" charset="0"/>
              <a:ea typeface="Source Sans Pro" panose="020B0503030403020204" pitchFamily="34" charset="0"/>
            </a:rPr>
            <a:t>Development</a:t>
          </a:r>
          <a:r>
            <a:rPr lang="en-GB">
              <a:latin typeface="Source Sans Pro" panose="020B0503030403020204" pitchFamily="34" charset="0"/>
              <a:ea typeface="Source Sans Pro" panose="020B0503030403020204" pitchFamily="34" charset="0"/>
            </a:rPr>
            <a:t>.</a:t>
          </a:r>
        </a:p>
      </dgm:t>
    </dgm:pt>
    <dgm:pt modelId="{65DE36DE-DE99-430B-8E22-F5E7EE004975}" type="parTrans" cxnId="{BC955BAF-9691-42B4-9B84-838DD56D86E9}">
      <dgm:prSet/>
      <dgm:spPr/>
      <dgm:t>
        <a:bodyPr/>
        <a:lstStyle/>
        <a:p>
          <a:endParaRPr lang="en-GB"/>
        </a:p>
      </dgm:t>
    </dgm:pt>
    <dgm:pt modelId="{0639E26E-98A4-40B7-A443-2F46829E195F}" type="sibTrans" cxnId="{BC955BAF-9691-42B4-9B84-838DD56D86E9}">
      <dgm:prSet/>
      <dgm:spPr/>
      <dgm:t>
        <a:bodyPr/>
        <a:lstStyle/>
        <a:p>
          <a:endParaRPr lang="en-GB"/>
        </a:p>
      </dgm:t>
    </dgm:pt>
    <dgm:pt modelId="{2F410025-6128-48A2-BCB1-936DF83DFC2F}" type="pres">
      <dgm:prSet presAssocID="{393D83F5-A0DD-4DA7-9B75-C4554CFDDBFD}" presName="Name0" presStyleCnt="0">
        <dgm:presLayoutVars>
          <dgm:dir/>
          <dgm:animLvl val="lvl"/>
          <dgm:resizeHandles val="exact"/>
        </dgm:presLayoutVars>
      </dgm:prSet>
      <dgm:spPr/>
    </dgm:pt>
    <dgm:pt modelId="{B8FAF8E8-882E-4B08-B1E1-F4FE0400BC3A}" type="pres">
      <dgm:prSet presAssocID="{393D83F5-A0DD-4DA7-9B75-C4554CFDDBFD}" presName="tSp" presStyleCnt="0"/>
      <dgm:spPr/>
    </dgm:pt>
    <dgm:pt modelId="{A47875C8-E6EB-457B-8E76-F795EEE324FC}" type="pres">
      <dgm:prSet presAssocID="{393D83F5-A0DD-4DA7-9B75-C4554CFDDBFD}" presName="bSp" presStyleCnt="0"/>
      <dgm:spPr/>
    </dgm:pt>
    <dgm:pt modelId="{BB79963F-657B-42AF-80C8-26A698AA100F}" type="pres">
      <dgm:prSet presAssocID="{393D83F5-A0DD-4DA7-9B75-C4554CFDDBFD}" presName="process" presStyleCnt="0"/>
      <dgm:spPr/>
    </dgm:pt>
    <dgm:pt modelId="{674A17B9-B2F9-4B00-A527-3A78B3130890}" type="pres">
      <dgm:prSet presAssocID="{FA4B8824-3BF4-4661-BE61-666A859C3D63}" presName="composite1" presStyleCnt="0"/>
      <dgm:spPr/>
    </dgm:pt>
    <dgm:pt modelId="{DC656E21-B74B-4F4B-AEAF-AF9D0283FA5E}" type="pres">
      <dgm:prSet presAssocID="{FA4B8824-3BF4-4661-BE61-666A859C3D63}" presName="dummyNode1" presStyleLbl="node1" presStyleIdx="0" presStyleCnt="3"/>
      <dgm:spPr/>
    </dgm:pt>
    <dgm:pt modelId="{756C703F-C037-4943-8C1B-AF63EE670000}" type="pres">
      <dgm:prSet presAssocID="{FA4B8824-3BF4-4661-BE61-666A859C3D63}" presName="childNode1" presStyleLbl="bgAcc1" presStyleIdx="0" presStyleCnt="3" custScaleY="123151" custLinFactNeighborX="-50" custLinFactNeighborY="-29570">
        <dgm:presLayoutVars>
          <dgm:bulletEnabled val="1"/>
        </dgm:presLayoutVars>
      </dgm:prSet>
      <dgm:spPr/>
    </dgm:pt>
    <dgm:pt modelId="{DB536562-2C72-4779-9192-E4E5F75C2D6D}" type="pres">
      <dgm:prSet presAssocID="{FA4B8824-3BF4-4661-BE61-666A859C3D63}" presName="childNode1tx" presStyleLbl="bgAcc1" presStyleIdx="0" presStyleCnt="3">
        <dgm:presLayoutVars>
          <dgm:bulletEnabled val="1"/>
        </dgm:presLayoutVars>
      </dgm:prSet>
      <dgm:spPr/>
    </dgm:pt>
    <dgm:pt modelId="{F5E72A48-9611-408D-8E54-A08CBDDB6033}" type="pres">
      <dgm:prSet presAssocID="{FA4B8824-3BF4-4661-BE61-666A859C3D63}" presName="parentNode1" presStyleLbl="node1" presStyleIdx="0" presStyleCnt="3" custLinFactNeighborX="7189" custLinFactNeighborY="-13321">
        <dgm:presLayoutVars>
          <dgm:chMax val="1"/>
          <dgm:bulletEnabled val="1"/>
        </dgm:presLayoutVars>
      </dgm:prSet>
      <dgm:spPr/>
    </dgm:pt>
    <dgm:pt modelId="{9ED54AF0-6F67-46CD-92AF-B207018B9680}" type="pres">
      <dgm:prSet presAssocID="{FA4B8824-3BF4-4661-BE61-666A859C3D63}" presName="connSite1" presStyleCnt="0"/>
      <dgm:spPr/>
    </dgm:pt>
    <dgm:pt modelId="{1F7B5E54-90BE-424E-9459-B5789DD9D881}" type="pres">
      <dgm:prSet presAssocID="{2F8AEDC1-C1B0-4CBD-B4CB-772475B9CC88}" presName="Name9" presStyleLbl="sibTrans2D1" presStyleIdx="0" presStyleCnt="2"/>
      <dgm:spPr/>
    </dgm:pt>
    <dgm:pt modelId="{BDAB1E95-C10D-4334-B8FC-A5C4A15A8C0A}" type="pres">
      <dgm:prSet presAssocID="{327ADB34-A60F-43A5-BCF0-EBFFC1F094CA}" presName="composite2" presStyleCnt="0"/>
      <dgm:spPr/>
    </dgm:pt>
    <dgm:pt modelId="{CB72A61B-F40F-4E4E-8073-9C76D4DC9F48}" type="pres">
      <dgm:prSet presAssocID="{327ADB34-A60F-43A5-BCF0-EBFFC1F094CA}" presName="dummyNode2" presStyleLbl="node1" presStyleIdx="0" presStyleCnt="3"/>
      <dgm:spPr/>
    </dgm:pt>
    <dgm:pt modelId="{15AE7666-2A06-4298-8FDA-8D6C8BBCAE9F}" type="pres">
      <dgm:prSet presAssocID="{327ADB34-A60F-43A5-BCF0-EBFFC1F094CA}" presName="childNode2" presStyleLbl="bgAcc1" presStyleIdx="1" presStyleCnt="3" custScaleY="108139">
        <dgm:presLayoutVars>
          <dgm:bulletEnabled val="1"/>
        </dgm:presLayoutVars>
      </dgm:prSet>
      <dgm:spPr/>
    </dgm:pt>
    <dgm:pt modelId="{DE30B518-B5EA-4F45-BC75-1005D6FD4F42}" type="pres">
      <dgm:prSet presAssocID="{327ADB34-A60F-43A5-BCF0-EBFFC1F094CA}" presName="childNode2tx" presStyleLbl="bgAcc1" presStyleIdx="1" presStyleCnt="3">
        <dgm:presLayoutVars>
          <dgm:bulletEnabled val="1"/>
        </dgm:presLayoutVars>
      </dgm:prSet>
      <dgm:spPr/>
    </dgm:pt>
    <dgm:pt modelId="{C554633A-D605-41E8-9146-AF1BD44012D5}" type="pres">
      <dgm:prSet presAssocID="{327ADB34-A60F-43A5-BCF0-EBFFC1F094CA}" presName="parentNode2" presStyleLbl="node1" presStyleIdx="1" presStyleCnt="3" custLinFactNeighborX="1257" custLinFactNeighborY="-2229">
        <dgm:presLayoutVars>
          <dgm:chMax val="0"/>
          <dgm:bulletEnabled val="1"/>
        </dgm:presLayoutVars>
      </dgm:prSet>
      <dgm:spPr/>
    </dgm:pt>
    <dgm:pt modelId="{20DC82F0-45BB-4C97-917A-26A54F39FC3F}" type="pres">
      <dgm:prSet presAssocID="{327ADB34-A60F-43A5-BCF0-EBFFC1F094CA}" presName="connSite2" presStyleCnt="0"/>
      <dgm:spPr/>
    </dgm:pt>
    <dgm:pt modelId="{2B34DF19-F1D5-4E6F-AF07-3041CF76A850}" type="pres">
      <dgm:prSet presAssocID="{3847F72C-FD3B-4D2C-BB22-2213008727D2}" presName="Name18" presStyleLbl="sibTrans2D1" presStyleIdx="1" presStyleCnt="2"/>
      <dgm:spPr/>
    </dgm:pt>
    <dgm:pt modelId="{F5BB8E62-8021-40D1-9781-21ED4E526D24}" type="pres">
      <dgm:prSet presAssocID="{7ACE74B6-0482-4FFD-BEC6-3F5D965C7496}" presName="composite1" presStyleCnt="0"/>
      <dgm:spPr/>
    </dgm:pt>
    <dgm:pt modelId="{BCFDE869-AC0B-405B-BC0B-F07D689EF716}" type="pres">
      <dgm:prSet presAssocID="{7ACE74B6-0482-4FFD-BEC6-3F5D965C7496}" presName="dummyNode1" presStyleLbl="node1" presStyleIdx="1" presStyleCnt="3"/>
      <dgm:spPr/>
    </dgm:pt>
    <dgm:pt modelId="{7394D43F-E943-481D-9B6B-405EB72F4B71}" type="pres">
      <dgm:prSet presAssocID="{7ACE74B6-0482-4FFD-BEC6-3F5D965C7496}" presName="childNode1" presStyleLbl="bgAcc1" presStyleIdx="2" presStyleCnt="3">
        <dgm:presLayoutVars>
          <dgm:bulletEnabled val="1"/>
        </dgm:presLayoutVars>
      </dgm:prSet>
      <dgm:spPr/>
    </dgm:pt>
    <dgm:pt modelId="{CD27A6A6-8DF3-4A15-8E83-D0CBC9B6B8B0}" type="pres">
      <dgm:prSet presAssocID="{7ACE74B6-0482-4FFD-BEC6-3F5D965C7496}" presName="childNode1tx" presStyleLbl="bgAcc1" presStyleIdx="2" presStyleCnt="3">
        <dgm:presLayoutVars>
          <dgm:bulletEnabled val="1"/>
        </dgm:presLayoutVars>
      </dgm:prSet>
      <dgm:spPr/>
    </dgm:pt>
    <dgm:pt modelId="{E049484C-F325-4EBF-9898-0D2CFAA4833E}" type="pres">
      <dgm:prSet presAssocID="{7ACE74B6-0482-4FFD-BEC6-3F5D965C7496}" presName="parentNode1" presStyleLbl="node1" presStyleIdx="2" presStyleCnt="3" custLinFactNeighborX="-2271" custLinFactNeighborY="-12370">
        <dgm:presLayoutVars>
          <dgm:chMax val="1"/>
          <dgm:bulletEnabled val="1"/>
        </dgm:presLayoutVars>
      </dgm:prSet>
      <dgm:spPr/>
    </dgm:pt>
    <dgm:pt modelId="{DB5264BC-6CBD-42F1-8EA2-F83BE74113D1}" type="pres">
      <dgm:prSet presAssocID="{7ACE74B6-0482-4FFD-BEC6-3F5D965C7496}" presName="connSite1" presStyleCnt="0"/>
      <dgm:spPr/>
    </dgm:pt>
  </dgm:ptLst>
  <dgm:cxnLst>
    <dgm:cxn modelId="{7073F802-C0A2-498C-B1CD-7D553A85457A}" srcId="{7ACE74B6-0482-4FFD-BEC6-3F5D965C7496}" destId="{869EE142-1F9D-416D-922D-2B414EAFA56D}" srcOrd="0" destOrd="0" parTransId="{4A4167FA-D95C-4947-9E47-A5A945888CF5}" sibTransId="{14D729DC-FB40-4C5B-AAF4-1936EC47AAFA}"/>
    <dgm:cxn modelId="{BF931612-35A6-480F-98F1-D23499CCAF86}" type="presOf" srcId="{25C303BA-F0EE-4217-A19C-B589FDF6E2C1}" destId="{CD27A6A6-8DF3-4A15-8E83-D0CBC9B6B8B0}" srcOrd="1" destOrd="2" presId="urn:microsoft.com/office/officeart/2005/8/layout/hProcess4"/>
    <dgm:cxn modelId="{29566223-A2DE-45FD-8BB8-5FD4D46BA9E7}" type="presOf" srcId="{2F8AEDC1-C1B0-4CBD-B4CB-772475B9CC88}" destId="{1F7B5E54-90BE-424E-9459-B5789DD9D881}" srcOrd="0" destOrd="0" presId="urn:microsoft.com/office/officeart/2005/8/layout/hProcess4"/>
    <dgm:cxn modelId="{84CD1130-EDBA-43E2-9082-7313797F6506}" type="presOf" srcId="{0589FCD8-378A-4492-86BC-37EDAF5BA170}" destId="{756C703F-C037-4943-8C1B-AF63EE670000}" srcOrd="0" destOrd="0" presId="urn:microsoft.com/office/officeart/2005/8/layout/hProcess4"/>
    <dgm:cxn modelId="{80072032-B18D-4457-A35A-CF110E367821}" type="presOf" srcId="{9837C05A-F4CA-4C09-8CB7-8AE967028E30}" destId="{DB536562-2C72-4779-9192-E4E5F75C2D6D}" srcOrd="1" destOrd="2" presId="urn:microsoft.com/office/officeart/2005/8/layout/hProcess4"/>
    <dgm:cxn modelId="{FC37E435-CBEC-4A56-9FEA-FE29848595D1}" srcId="{FA4B8824-3BF4-4661-BE61-666A859C3D63}" destId="{889A64BF-3855-4D86-9251-17F910F602EA}" srcOrd="1" destOrd="0" parTransId="{2420349F-DFD3-4CF0-A6BC-040C603EB9BB}" sibTransId="{14550D10-1435-46A4-84FE-DDA42C6308C7}"/>
    <dgm:cxn modelId="{22C5FD35-32FC-4785-A89E-60E5C1AF54FF}" type="presOf" srcId="{889A64BF-3855-4D86-9251-17F910F602EA}" destId="{DB536562-2C72-4779-9192-E4E5F75C2D6D}" srcOrd="1" destOrd="1" presId="urn:microsoft.com/office/officeart/2005/8/layout/hProcess4"/>
    <dgm:cxn modelId="{471D693F-4380-4298-8A2D-F72D9CCBDAD4}" type="presOf" srcId="{E8F6E98B-16C8-4DED-81F5-0D358C289789}" destId="{7394D43F-E943-481D-9B6B-405EB72F4B71}" srcOrd="0" destOrd="1" presId="urn:microsoft.com/office/officeart/2005/8/layout/hProcess4"/>
    <dgm:cxn modelId="{020B0567-0643-49BC-A82B-E971F0D18358}" srcId="{FA4B8824-3BF4-4661-BE61-666A859C3D63}" destId="{9837C05A-F4CA-4C09-8CB7-8AE967028E30}" srcOrd="2" destOrd="0" parTransId="{9F6C2D8A-0490-4F7E-808E-7A41256517FE}" sibTransId="{8B4B9882-2035-44FA-8798-26F434F94F72}"/>
    <dgm:cxn modelId="{C6D4A047-DD8C-4DC2-935A-F29F179A14C1}" srcId="{393D83F5-A0DD-4DA7-9B75-C4554CFDDBFD}" destId="{FA4B8824-3BF4-4661-BE61-666A859C3D63}" srcOrd="0" destOrd="0" parTransId="{D00FEBA2-9F90-490A-B9BC-74485CCAA103}" sibTransId="{2F8AEDC1-C1B0-4CBD-B4CB-772475B9CC88}"/>
    <dgm:cxn modelId="{D0BEE74B-D62B-458F-AD48-3B0138D8F336}" type="presOf" srcId="{889A64BF-3855-4D86-9251-17F910F602EA}" destId="{756C703F-C037-4943-8C1B-AF63EE670000}" srcOrd="0" destOrd="1" presId="urn:microsoft.com/office/officeart/2005/8/layout/hProcess4"/>
    <dgm:cxn modelId="{CD9D7E6D-36E2-44DC-8BDC-58215C3E5B06}" type="presOf" srcId="{869EE142-1F9D-416D-922D-2B414EAFA56D}" destId="{7394D43F-E943-481D-9B6B-405EB72F4B71}" srcOrd="0" destOrd="0" presId="urn:microsoft.com/office/officeart/2005/8/layout/hProcess4"/>
    <dgm:cxn modelId="{C7D43F55-37C8-404C-A0BF-C1C8F55D9902}" srcId="{393D83F5-A0DD-4DA7-9B75-C4554CFDDBFD}" destId="{7ACE74B6-0482-4FFD-BEC6-3F5D965C7496}" srcOrd="2" destOrd="0" parTransId="{D49AE07B-C90C-4A7A-A9F9-1B1D1C8ED7FF}" sibTransId="{4022E5CD-AEB5-41BE-90FB-704446771855}"/>
    <dgm:cxn modelId="{669C547E-A6CF-4CCD-AF47-09999B4590B8}" srcId="{7ACE74B6-0482-4FFD-BEC6-3F5D965C7496}" destId="{E8F6E98B-16C8-4DED-81F5-0D358C289789}" srcOrd="1" destOrd="0" parTransId="{79ACC843-8FAC-4FF6-833B-C3811B15E2D4}" sibTransId="{80078E4D-E0FB-4CD1-BC56-2EB1D60A9935}"/>
    <dgm:cxn modelId="{55811B86-617C-4D4C-A31C-2FA61F4C5D9D}" srcId="{327ADB34-A60F-43A5-BCF0-EBFFC1F094CA}" destId="{76273713-A4F4-4729-9EB5-225DFA5E4E2C}" srcOrd="0" destOrd="0" parTransId="{B0408E40-A713-426C-B4F3-BCA51EE7B941}" sibTransId="{19E42A93-EEBF-4565-A1B0-4DA8A76C1DA9}"/>
    <dgm:cxn modelId="{32F3DC8A-FCBD-4473-A51E-7E071AF8FD84}" type="presOf" srcId="{3847F72C-FD3B-4D2C-BB22-2213008727D2}" destId="{2B34DF19-F1D5-4E6F-AF07-3041CF76A850}" srcOrd="0" destOrd="0" presId="urn:microsoft.com/office/officeart/2005/8/layout/hProcess4"/>
    <dgm:cxn modelId="{EBE73D97-BF2E-45A7-981C-0637EB62B4E8}" type="presOf" srcId="{E8F6E98B-16C8-4DED-81F5-0D358C289789}" destId="{CD27A6A6-8DF3-4A15-8E83-D0CBC9B6B8B0}" srcOrd="1" destOrd="1" presId="urn:microsoft.com/office/officeart/2005/8/layout/hProcess4"/>
    <dgm:cxn modelId="{9EC7DB97-0EB3-4D7B-AC22-4DA7E202881E}" type="presOf" srcId="{0589FCD8-378A-4492-86BC-37EDAF5BA170}" destId="{DB536562-2C72-4779-9192-E4E5F75C2D6D}" srcOrd="1" destOrd="0" presId="urn:microsoft.com/office/officeart/2005/8/layout/hProcess4"/>
    <dgm:cxn modelId="{704E939D-493A-48FE-808B-E217E0FD1C58}" type="presOf" srcId="{327ADB34-A60F-43A5-BCF0-EBFFC1F094CA}" destId="{C554633A-D605-41E8-9146-AF1BD44012D5}" srcOrd="0" destOrd="0" presId="urn:microsoft.com/office/officeart/2005/8/layout/hProcess4"/>
    <dgm:cxn modelId="{2229C49F-FBA4-42A6-BCC9-C5A93BE41FB9}" srcId="{FA4B8824-3BF4-4661-BE61-666A859C3D63}" destId="{0589FCD8-378A-4492-86BC-37EDAF5BA170}" srcOrd="0" destOrd="0" parTransId="{23F8ECC2-7795-4FB4-9825-AFCD91077299}" sibTransId="{68870E14-B0E1-4C68-A4D9-E647C2789006}"/>
    <dgm:cxn modelId="{D0B9B7A1-C1BF-4A92-991A-58850B63909E}" srcId="{393D83F5-A0DD-4DA7-9B75-C4554CFDDBFD}" destId="{327ADB34-A60F-43A5-BCF0-EBFFC1F094CA}" srcOrd="1" destOrd="0" parTransId="{C0D39121-3991-4499-AD49-395DBD32FA1D}" sibTransId="{3847F72C-FD3B-4D2C-BB22-2213008727D2}"/>
    <dgm:cxn modelId="{BC955BAF-9691-42B4-9B84-838DD56D86E9}" srcId="{7ACE74B6-0482-4FFD-BEC6-3F5D965C7496}" destId="{25C303BA-F0EE-4217-A19C-B589FDF6E2C1}" srcOrd="2" destOrd="0" parTransId="{65DE36DE-DE99-430B-8E22-F5E7EE004975}" sibTransId="{0639E26E-98A4-40B7-A443-2F46829E195F}"/>
    <dgm:cxn modelId="{700D86B0-3B01-4B16-930E-94E85BD002A5}" type="presOf" srcId="{393D83F5-A0DD-4DA7-9B75-C4554CFDDBFD}" destId="{2F410025-6128-48A2-BCB1-936DF83DFC2F}" srcOrd="0" destOrd="0" presId="urn:microsoft.com/office/officeart/2005/8/layout/hProcess4"/>
    <dgm:cxn modelId="{501AC0B3-43DE-4B5B-8708-24A9648755F6}" type="presOf" srcId="{9837C05A-F4CA-4C09-8CB7-8AE967028E30}" destId="{756C703F-C037-4943-8C1B-AF63EE670000}" srcOrd="0" destOrd="2" presId="urn:microsoft.com/office/officeart/2005/8/layout/hProcess4"/>
    <dgm:cxn modelId="{BB5BE5B3-E971-43E8-8CEE-FC04865422F5}" type="presOf" srcId="{76273713-A4F4-4729-9EB5-225DFA5E4E2C}" destId="{15AE7666-2A06-4298-8FDA-8D6C8BBCAE9F}" srcOrd="0" destOrd="0" presId="urn:microsoft.com/office/officeart/2005/8/layout/hProcess4"/>
    <dgm:cxn modelId="{7901C0CA-C1B7-4A2A-AC41-A3BE3B1A224F}" type="presOf" srcId="{869EE142-1F9D-416D-922D-2B414EAFA56D}" destId="{CD27A6A6-8DF3-4A15-8E83-D0CBC9B6B8B0}" srcOrd="1" destOrd="0" presId="urn:microsoft.com/office/officeart/2005/8/layout/hProcess4"/>
    <dgm:cxn modelId="{4BDE69D4-4C28-4FC6-AD3F-E71EE0907DB3}" type="presOf" srcId="{25C303BA-F0EE-4217-A19C-B589FDF6E2C1}" destId="{7394D43F-E943-481D-9B6B-405EB72F4B71}" srcOrd="0" destOrd="2" presId="urn:microsoft.com/office/officeart/2005/8/layout/hProcess4"/>
    <dgm:cxn modelId="{3C219EE0-E1AF-4203-A401-54ED2510D18A}" type="presOf" srcId="{7ACE74B6-0482-4FFD-BEC6-3F5D965C7496}" destId="{E049484C-F325-4EBF-9898-0D2CFAA4833E}" srcOrd="0" destOrd="0" presId="urn:microsoft.com/office/officeart/2005/8/layout/hProcess4"/>
    <dgm:cxn modelId="{A3DF02E1-4B22-4B19-B81C-28F646E93117}" type="presOf" srcId="{FA4B8824-3BF4-4661-BE61-666A859C3D63}" destId="{F5E72A48-9611-408D-8E54-A08CBDDB6033}" srcOrd="0" destOrd="0" presId="urn:microsoft.com/office/officeart/2005/8/layout/hProcess4"/>
    <dgm:cxn modelId="{BF3B96FB-8C09-4727-81D5-A26E722A19FD}" type="presOf" srcId="{76273713-A4F4-4729-9EB5-225DFA5E4E2C}" destId="{DE30B518-B5EA-4F45-BC75-1005D6FD4F42}" srcOrd="1" destOrd="0" presId="urn:microsoft.com/office/officeart/2005/8/layout/hProcess4"/>
    <dgm:cxn modelId="{B698A777-4373-40D4-BE0F-4879C16EB2FB}" type="presParOf" srcId="{2F410025-6128-48A2-BCB1-936DF83DFC2F}" destId="{B8FAF8E8-882E-4B08-B1E1-F4FE0400BC3A}" srcOrd="0" destOrd="0" presId="urn:microsoft.com/office/officeart/2005/8/layout/hProcess4"/>
    <dgm:cxn modelId="{0F166632-2043-40B5-8A8B-42C33AFB0E8C}" type="presParOf" srcId="{2F410025-6128-48A2-BCB1-936DF83DFC2F}" destId="{A47875C8-E6EB-457B-8E76-F795EEE324FC}" srcOrd="1" destOrd="0" presId="urn:microsoft.com/office/officeart/2005/8/layout/hProcess4"/>
    <dgm:cxn modelId="{02A3522F-D854-4AE7-89E3-26BA8BC263F1}" type="presParOf" srcId="{2F410025-6128-48A2-BCB1-936DF83DFC2F}" destId="{BB79963F-657B-42AF-80C8-26A698AA100F}" srcOrd="2" destOrd="0" presId="urn:microsoft.com/office/officeart/2005/8/layout/hProcess4"/>
    <dgm:cxn modelId="{7A1CF807-0AD0-4213-A5C2-39A4329A77FC}" type="presParOf" srcId="{BB79963F-657B-42AF-80C8-26A698AA100F}" destId="{674A17B9-B2F9-4B00-A527-3A78B3130890}" srcOrd="0" destOrd="0" presId="urn:microsoft.com/office/officeart/2005/8/layout/hProcess4"/>
    <dgm:cxn modelId="{6C3775AD-3B11-4E1D-8B61-9C83D5513869}" type="presParOf" srcId="{674A17B9-B2F9-4B00-A527-3A78B3130890}" destId="{DC656E21-B74B-4F4B-AEAF-AF9D0283FA5E}" srcOrd="0" destOrd="0" presId="urn:microsoft.com/office/officeart/2005/8/layout/hProcess4"/>
    <dgm:cxn modelId="{77D77500-14BB-4361-AE36-CA8D453ABCE3}" type="presParOf" srcId="{674A17B9-B2F9-4B00-A527-3A78B3130890}" destId="{756C703F-C037-4943-8C1B-AF63EE670000}" srcOrd="1" destOrd="0" presId="urn:microsoft.com/office/officeart/2005/8/layout/hProcess4"/>
    <dgm:cxn modelId="{4BCADEEE-87C6-48AF-AA54-8F1BEC9D08FB}" type="presParOf" srcId="{674A17B9-B2F9-4B00-A527-3A78B3130890}" destId="{DB536562-2C72-4779-9192-E4E5F75C2D6D}" srcOrd="2" destOrd="0" presId="urn:microsoft.com/office/officeart/2005/8/layout/hProcess4"/>
    <dgm:cxn modelId="{9F00DADB-E400-4F98-9DF1-50563A944F5B}" type="presParOf" srcId="{674A17B9-B2F9-4B00-A527-3A78B3130890}" destId="{F5E72A48-9611-408D-8E54-A08CBDDB6033}" srcOrd="3" destOrd="0" presId="urn:microsoft.com/office/officeart/2005/8/layout/hProcess4"/>
    <dgm:cxn modelId="{EC224F86-1508-4010-9D63-9D751A83915D}" type="presParOf" srcId="{674A17B9-B2F9-4B00-A527-3A78B3130890}" destId="{9ED54AF0-6F67-46CD-92AF-B207018B9680}" srcOrd="4" destOrd="0" presId="urn:microsoft.com/office/officeart/2005/8/layout/hProcess4"/>
    <dgm:cxn modelId="{566975CB-3F06-43E1-B85D-910945BC636A}" type="presParOf" srcId="{BB79963F-657B-42AF-80C8-26A698AA100F}" destId="{1F7B5E54-90BE-424E-9459-B5789DD9D881}" srcOrd="1" destOrd="0" presId="urn:microsoft.com/office/officeart/2005/8/layout/hProcess4"/>
    <dgm:cxn modelId="{E7C11A1F-D524-416B-8EC1-7221B4698A1E}" type="presParOf" srcId="{BB79963F-657B-42AF-80C8-26A698AA100F}" destId="{BDAB1E95-C10D-4334-B8FC-A5C4A15A8C0A}" srcOrd="2" destOrd="0" presId="urn:microsoft.com/office/officeart/2005/8/layout/hProcess4"/>
    <dgm:cxn modelId="{B7D7D212-57C5-42BE-96A6-6C3192582476}" type="presParOf" srcId="{BDAB1E95-C10D-4334-B8FC-A5C4A15A8C0A}" destId="{CB72A61B-F40F-4E4E-8073-9C76D4DC9F48}" srcOrd="0" destOrd="0" presId="urn:microsoft.com/office/officeart/2005/8/layout/hProcess4"/>
    <dgm:cxn modelId="{F902211D-58FC-4169-A419-B65A78CFABFF}" type="presParOf" srcId="{BDAB1E95-C10D-4334-B8FC-A5C4A15A8C0A}" destId="{15AE7666-2A06-4298-8FDA-8D6C8BBCAE9F}" srcOrd="1" destOrd="0" presId="urn:microsoft.com/office/officeart/2005/8/layout/hProcess4"/>
    <dgm:cxn modelId="{78A1A6FB-D1B7-4468-9D8E-05D93659109A}" type="presParOf" srcId="{BDAB1E95-C10D-4334-B8FC-A5C4A15A8C0A}" destId="{DE30B518-B5EA-4F45-BC75-1005D6FD4F42}" srcOrd="2" destOrd="0" presId="urn:microsoft.com/office/officeart/2005/8/layout/hProcess4"/>
    <dgm:cxn modelId="{2B108B80-A7BD-41FA-A1FE-6C44EFA7D60C}" type="presParOf" srcId="{BDAB1E95-C10D-4334-B8FC-A5C4A15A8C0A}" destId="{C554633A-D605-41E8-9146-AF1BD44012D5}" srcOrd="3" destOrd="0" presId="urn:microsoft.com/office/officeart/2005/8/layout/hProcess4"/>
    <dgm:cxn modelId="{6E3E42C5-7029-4F6C-B55D-7B74798AE89C}" type="presParOf" srcId="{BDAB1E95-C10D-4334-B8FC-A5C4A15A8C0A}" destId="{20DC82F0-45BB-4C97-917A-26A54F39FC3F}" srcOrd="4" destOrd="0" presId="urn:microsoft.com/office/officeart/2005/8/layout/hProcess4"/>
    <dgm:cxn modelId="{517756D9-5A20-40F5-BD36-676AB82911B3}" type="presParOf" srcId="{BB79963F-657B-42AF-80C8-26A698AA100F}" destId="{2B34DF19-F1D5-4E6F-AF07-3041CF76A850}" srcOrd="3" destOrd="0" presId="urn:microsoft.com/office/officeart/2005/8/layout/hProcess4"/>
    <dgm:cxn modelId="{E5FE2B94-9D43-4B23-9296-FDBCA4531167}" type="presParOf" srcId="{BB79963F-657B-42AF-80C8-26A698AA100F}" destId="{F5BB8E62-8021-40D1-9781-21ED4E526D24}" srcOrd="4" destOrd="0" presId="urn:microsoft.com/office/officeart/2005/8/layout/hProcess4"/>
    <dgm:cxn modelId="{9CCD7377-E179-46AF-9096-83D5C550212B}" type="presParOf" srcId="{F5BB8E62-8021-40D1-9781-21ED4E526D24}" destId="{BCFDE869-AC0B-405B-BC0B-F07D689EF716}" srcOrd="0" destOrd="0" presId="urn:microsoft.com/office/officeart/2005/8/layout/hProcess4"/>
    <dgm:cxn modelId="{CFAED9C9-9E73-4C62-AA5A-69A2C2CBB134}" type="presParOf" srcId="{F5BB8E62-8021-40D1-9781-21ED4E526D24}" destId="{7394D43F-E943-481D-9B6B-405EB72F4B71}" srcOrd="1" destOrd="0" presId="urn:microsoft.com/office/officeart/2005/8/layout/hProcess4"/>
    <dgm:cxn modelId="{F90366EF-0B6C-4061-88DA-88CC2326B341}" type="presParOf" srcId="{F5BB8E62-8021-40D1-9781-21ED4E526D24}" destId="{CD27A6A6-8DF3-4A15-8E83-D0CBC9B6B8B0}" srcOrd="2" destOrd="0" presId="urn:microsoft.com/office/officeart/2005/8/layout/hProcess4"/>
    <dgm:cxn modelId="{913B9C3D-762B-4B5F-87FC-54D072ABE0E0}" type="presParOf" srcId="{F5BB8E62-8021-40D1-9781-21ED4E526D24}" destId="{E049484C-F325-4EBF-9898-0D2CFAA4833E}" srcOrd="3" destOrd="0" presId="urn:microsoft.com/office/officeart/2005/8/layout/hProcess4"/>
    <dgm:cxn modelId="{B0CCD995-C3E8-4A2D-B98D-DA8510E0C2FF}" type="presParOf" srcId="{F5BB8E62-8021-40D1-9781-21ED4E526D24}" destId="{DB5264BC-6CBD-42F1-8EA2-F83BE74113D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92200B-1734-43B4-AA4E-D5C292E3F7DC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0117FC75-B21E-4274-B5C9-C7D7F41EFDAB}">
      <dgm:prSet phldr="0"/>
      <dgm:spPr/>
      <dgm:t>
        <a:bodyPr/>
        <a:lstStyle/>
        <a:p>
          <a:pPr rtl="0"/>
          <a:r>
            <a:rPr lang="en-US" b="1"/>
            <a:t>Perceptions of PhDs and research-related careers </a:t>
          </a:r>
          <a:r>
            <a:rPr lang="en-US"/>
            <a:t>-  Concerns related to funding, and lacking knowledge/clarity about PhDs.</a:t>
          </a:r>
          <a:endParaRPr lang="en-US">
            <a:latin typeface="Lucida Sans"/>
          </a:endParaRPr>
        </a:p>
      </dgm:t>
    </dgm:pt>
    <dgm:pt modelId="{A0607BC0-DCF5-4858-A6E9-9247842FD140}" type="parTrans" cxnId="{F195E977-5D0B-443E-8E3B-4D3CD2B327DB}">
      <dgm:prSet/>
      <dgm:spPr/>
    </dgm:pt>
    <dgm:pt modelId="{03A8E936-AAD4-47DC-9402-FAD37F54386B}" type="sibTrans" cxnId="{F195E977-5D0B-443E-8E3B-4D3CD2B327DB}">
      <dgm:prSet/>
      <dgm:spPr/>
    </dgm:pt>
    <dgm:pt modelId="{7006CE55-FDA0-418D-BC08-FB2AD8FAE8B0}">
      <dgm:prSet phldr="0"/>
      <dgm:spPr/>
      <dgm:t>
        <a:bodyPr/>
        <a:lstStyle/>
        <a:p>
          <a:pPr rtl="0"/>
          <a:r>
            <a:rPr lang="en-US" b="1"/>
            <a:t>Motivations towards PhDs</a:t>
          </a:r>
          <a:r>
            <a:rPr lang="en-US"/>
            <a:t> - Driven by their interest in subjects, but also by a desire to excel within it and to make a societal impact</a:t>
          </a:r>
          <a:endParaRPr lang="en-US">
            <a:latin typeface="Lucida Sans"/>
          </a:endParaRPr>
        </a:p>
      </dgm:t>
    </dgm:pt>
    <dgm:pt modelId="{398EF553-6B29-4026-B599-B88E7C421FAA}" type="parTrans" cxnId="{48330902-CFDE-4BD4-AC53-B597149F270B}">
      <dgm:prSet/>
      <dgm:spPr/>
    </dgm:pt>
    <dgm:pt modelId="{EC52B4C5-8483-4B22-A196-32970F51B24A}" type="sibTrans" cxnId="{48330902-CFDE-4BD4-AC53-B597149F270B}">
      <dgm:prSet/>
      <dgm:spPr/>
    </dgm:pt>
    <dgm:pt modelId="{9F3F2338-B9B5-4D66-BD79-ABA460A800D3}">
      <dgm:prSet phldr="0"/>
      <dgm:spPr/>
      <dgm:t>
        <a:bodyPr/>
        <a:lstStyle/>
        <a:p>
          <a:pPr rtl="0"/>
          <a:r>
            <a:rPr lang="en-US" b="1"/>
            <a:t>Accessing information on PhDs </a:t>
          </a:r>
          <a:r>
            <a:rPr lang="en-US"/>
            <a:t>– They believed there were not enough avenues for discussions related to PhDs. Many continued to have doubts/questions about how/what it means to do a PhD in a particular field.</a:t>
          </a:r>
          <a:endParaRPr lang="en-US">
            <a:latin typeface="Lucida Sans"/>
          </a:endParaRPr>
        </a:p>
      </dgm:t>
    </dgm:pt>
    <dgm:pt modelId="{2B7FB9DA-5D8C-4BD5-9A62-EC9C668BD0EC}" type="parTrans" cxnId="{DB08B0AA-7C6E-4AEA-A634-C0FCB0CBED37}">
      <dgm:prSet/>
      <dgm:spPr/>
    </dgm:pt>
    <dgm:pt modelId="{7C6DE572-8068-456F-B4FC-DE504B2C20D5}" type="sibTrans" cxnId="{DB08B0AA-7C6E-4AEA-A634-C0FCB0CBED37}">
      <dgm:prSet/>
      <dgm:spPr/>
    </dgm:pt>
    <dgm:pt modelId="{9808E312-69BC-4B3E-A5ED-73FF227E50DD}">
      <dgm:prSet phldr="0"/>
      <dgm:spPr/>
      <dgm:t>
        <a:bodyPr/>
        <a:lstStyle/>
        <a:p>
          <a:pPr rtl="0"/>
          <a:r>
            <a:rPr lang="en-US" b="1"/>
            <a:t>Preferred communication channels </a:t>
          </a:r>
          <a:r>
            <a:rPr lang="en-US"/>
            <a:t>– University websites, current PhD students, and potential supervisors. Challenges in accessing information. </a:t>
          </a:r>
          <a:endParaRPr lang="en-US">
            <a:latin typeface="Lucida Sans"/>
          </a:endParaRPr>
        </a:p>
      </dgm:t>
    </dgm:pt>
    <dgm:pt modelId="{8641CF8C-A026-4A94-99A0-BC47BED49732}" type="parTrans" cxnId="{EE6960BF-CDFD-451D-8669-116EF7230EEC}">
      <dgm:prSet/>
      <dgm:spPr/>
    </dgm:pt>
    <dgm:pt modelId="{E4E172BA-4AF2-415A-9297-C9E83FBF4E0A}" type="sibTrans" cxnId="{EE6960BF-CDFD-451D-8669-116EF7230EEC}">
      <dgm:prSet/>
      <dgm:spPr/>
    </dgm:pt>
    <dgm:pt modelId="{7BE0ECA8-E882-4D4D-84CD-89801B0599A4}">
      <dgm:prSet phldr="0"/>
      <dgm:spPr/>
      <dgm:t>
        <a:bodyPr/>
        <a:lstStyle/>
        <a:p>
          <a:pPr rtl="0"/>
          <a:r>
            <a:rPr lang="en-US" b="1"/>
            <a:t>Decisions to progress at the University of Southampton</a:t>
          </a:r>
          <a:r>
            <a:rPr lang="en-US"/>
            <a:t> – University’s location and reputation, availability of funding, sense of belonging and community</a:t>
          </a:r>
          <a:r>
            <a:rPr lang="en-US">
              <a:latin typeface="Lucida Sans"/>
            </a:rPr>
            <a:t>.</a:t>
          </a:r>
        </a:p>
      </dgm:t>
    </dgm:pt>
    <dgm:pt modelId="{4BA66AE7-8B89-4F3D-AA79-1F8CD60B9E84}" type="parTrans" cxnId="{5001B7B2-B266-4064-8B90-10D28FB69A08}">
      <dgm:prSet/>
      <dgm:spPr/>
    </dgm:pt>
    <dgm:pt modelId="{AF52ED6B-99D2-41CB-93B8-0067421599AD}" type="sibTrans" cxnId="{5001B7B2-B266-4064-8B90-10D28FB69A08}">
      <dgm:prSet/>
      <dgm:spPr/>
    </dgm:pt>
    <dgm:pt modelId="{99E67B46-8335-4C73-8DF5-B307A290BD36}" type="pres">
      <dgm:prSet presAssocID="{F192200B-1734-43B4-AA4E-D5C292E3F7DC}" presName="linear" presStyleCnt="0">
        <dgm:presLayoutVars>
          <dgm:animLvl val="lvl"/>
          <dgm:resizeHandles val="exact"/>
        </dgm:presLayoutVars>
      </dgm:prSet>
      <dgm:spPr/>
    </dgm:pt>
    <dgm:pt modelId="{5DF6DE08-F2BE-44EA-BFFE-FCDD32A8C313}" type="pres">
      <dgm:prSet presAssocID="{0117FC75-B21E-4274-B5C9-C7D7F41EFDA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DDD1D60-7051-4F43-A619-2659279C05E7}" type="pres">
      <dgm:prSet presAssocID="{03A8E936-AAD4-47DC-9402-FAD37F54386B}" presName="spacer" presStyleCnt="0"/>
      <dgm:spPr/>
    </dgm:pt>
    <dgm:pt modelId="{B64F0250-A829-4F55-A620-B64C6FEA0659}" type="pres">
      <dgm:prSet presAssocID="{7006CE55-FDA0-418D-BC08-FB2AD8FAE8B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3216CE1-F71B-452F-9E59-9091B7A47109}" type="pres">
      <dgm:prSet presAssocID="{EC52B4C5-8483-4B22-A196-32970F51B24A}" presName="spacer" presStyleCnt="0"/>
      <dgm:spPr/>
    </dgm:pt>
    <dgm:pt modelId="{21B3F4BB-5D6F-496C-8E6F-7DDF20B9C4E4}" type="pres">
      <dgm:prSet presAssocID="{9F3F2338-B9B5-4D66-BD79-ABA460A800D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84617CE-A809-43B2-A67B-2A3F043057FD}" type="pres">
      <dgm:prSet presAssocID="{7C6DE572-8068-456F-B4FC-DE504B2C20D5}" presName="spacer" presStyleCnt="0"/>
      <dgm:spPr/>
    </dgm:pt>
    <dgm:pt modelId="{31135519-514A-463F-BA77-EAA9C5084AEE}" type="pres">
      <dgm:prSet presAssocID="{9808E312-69BC-4B3E-A5ED-73FF227E50D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B441983-FDA9-43E8-969A-5FADE42B97EA}" type="pres">
      <dgm:prSet presAssocID="{E4E172BA-4AF2-415A-9297-C9E83FBF4E0A}" presName="spacer" presStyleCnt="0"/>
      <dgm:spPr/>
    </dgm:pt>
    <dgm:pt modelId="{8AC234B1-F33A-42E0-8A3B-AD30C1EB4405}" type="pres">
      <dgm:prSet presAssocID="{7BE0ECA8-E882-4D4D-84CD-89801B0599A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8330902-CFDE-4BD4-AC53-B597149F270B}" srcId="{F192200B-1734-43B4-AA4E-D5C292E3F7DC}" destId="{7006CE55-FDA0-418D-BC08-FB2AD8FAE8B0}" srcOrd="1" destOrd="0" parTransId="{398EF553-6B29-4026-B599-B88E7C421FAA}" sibTransId="{EC52B4C5-8483-4B22-A196-32970F51B24A}"/>
    <dgm:cxn modelId="{F195E977-5D0B-443E-8E3B-4D3CD2B327DB}" srcId="{F192200B-1734-43B4-AA4E-D5C292E3F7DC}" destId="{0117FC75-B21E-4274-B5C9-C7D7F41EFDAB}" srcOrd="0" destOrd="0" parTransId="{A0607BC0-DCF5-4858-A6E9-9247842FD140}" sibTransId="{03A8E936-AAD4-47DC-9402-FAD37F54386B}"/>
    <dgm:cxn modelId="{2C51B190-3177-451C-A385-14B444E89BF6}" type="presOf" srcId="{7006CE55-FDA0-418D-BC08-FB2AD8FAE8B0}" destId="{B64F0250-A829-4F55-A620-B64C6FEA0659}" srcOrd="0" destOrd="0" presId="urn:microsoft.com/office/officeart/2005/8/layout/vList2"/>
    <dgm:cxn modelId="{23EE79A1-42C8-4CED-9E0E-D2AE92C2CF66}" type="presOf" srcId="{7BE0ECA8-E882-4D4D-84CD-89801B0599A4}" destId="{8AC234B1-F33A-42E0-8A3B-AD30C1EB4405}" srcOrd="0" destOrd="0" presId="urn:microsoft.com/office/officeart/2005/8/layout/vList2"/>
    <dgm:cxn modelId="{DB08B0AA-7C6E-4AEA-A634-C0FCB0CBED37}" srcId="{F192200B-1734-43B4-AA4E-D5C292E3F7DC}" destId="{9F3F2338-B9B5-4D66-BD79-ABA460A800D3}" srcOrd="2" destOrd="0" parTransId="{2B7FB9DA-5D8C-4BD5-9A62-EC9C668BD0EC}" sibTransId="{7C6DE572-8068-456F-B4FC-DE504B2C20D5}"/>
    <dgm:cxn modelId="{5001B7B2-B266-4064-8B90-10D28FB69A08}" srcId="{F192200B-1734-43B4-AA4E-D5C292E3F7DC}" destId="{7BE0ECA8-E882-4D4D-84CD-89801B0599A4}" srcOrd="4" destOrd="0" parTransId="{4BA66AE7-8B89-4F3D-AA79-1F8CD60B9E84}" sibTransId="{AF52ED6B-99D2-41CB-93B8-0067421599AD}"/>
    <dgm:cxn modelId="{323C01B6-9DDB-4CAB-8943-C321EE323DA3}" type="presOf" srcId="{9F3F2338-B9B5-4D66-BD79-ABA460A800D3}" destId="{21B3F4BB-5D6F-496C-8E6F-7DDF20B9C4E4}" srcOrd="0" destOrd="0" presId="urn:microsoft.com/office/officeart/2005/8/layout/vList2"/>
    <dgm:cxn modelId="{EE6960BF-CDFD-451D-8669-116EF7230EEC}" srcId="{F192200B-1734-43B4-AA4E-D5C292E3F7DC}" destId="{9808E312-69BC-4B3E-A5ED-73FF227E50DD}" srcOrd="3" destOrd="0" parTransId="{8641CF8C-A026-4A94-99A0-BC47BED49732}" sibTransId="{E4E172BA-4AF2-415A-9297-C9E83FBF4E0A}"/>
    <dgm:cxn modelId="{A72D40CE-D9A6-452B-B6DE-F0FCB2F6D80A}" type="presOf" srcId="{F192200B-1734-43B4-AA4E-D5C292E3F7DC}" destId="{99E67B46-8335-4C73-8DF5-B307A290BD36}" srcOrd="0" destOrd="0" presId="urn:microsoft.com/office/officeart/2005/8/layout/vList2"/>
    <dgm:cxn modelId="{B97DD0D1-E9EB-4DB8-81AD-59582B2054D6}" type="presOf" srcId="{0117FC75-B21E-4274-B5C9-C7D7F41EFDAB}" destId="{5DF6DE08-F2BE-44EA-BFFE-FCDD32A8C313}" srcOrd="0" destOrd="0" presId="urn:microsoft.com/office/officeart/2005/8/layout/vList2"/>
    <dgm:cxn modelId="{FD4942EA-0A42-45A6-96DA-EDB739D60F83}" type="presOf" srcId="{9808E312-69BC-4B3E-A5ED-73FF227E50DD}" destId="{31135519-514A-463F-BA77-EAA9C5084AEE}" srcOrd="0" destOrd="0" presId="urn:microsoft.com/office/officeart/2005/8/layout/vList2"/>
    <dgm:cxn modelId="{8D2C552A-D438-4F7F-A720-EDF9BC96395B}" type="presParOf" srcId="{99E67B46-8335-4C73-8DF5-B307A290BD36}" destId="{5DF6DE08-F2BE-44EA-BFFE-FCDD32A8C313}" srcOrd="0" destOrd="0" presId="urn:microsoft.com/office/officeart/2005/8/layout/vList2"/>
    <dgm:cxn modelId="{2FFCA211-8FDF-4290-9091-584610A38FB2}" type="presParOf" srcId="{99E67B46-8335-4C73-8DF5-B307A290BD36}" destId="{DDDD1D60-7051-4F43-A619-2659279C05E7}" srcOrd="1" destOrd="0" presId="urn:microsoft.com/office/officeart/2005/8/layout/vList2"/>
    <dgm:cxn modelId="{4ABB70A2-057B-427E-A173-26B595737DA4}" type="presParOf" srcId="{99E67B46-8335-4C73-8DF5-B307A290BD36}" destId="{B64F0250-A829-4F55-A620-B64C6FEA0659}" srcOrd="2" destOrd="0" presId="urn:microsoft.com/office/officeart/2005/8/layout/vList2"/>
    <dgm:cxn modelId="{3880C42A-F36A-482B-ACFE-AF9A5F1D3FC8}" type="presParOf" srcId="{99E67B46-8335-4C73-8DF5-B307A290BD36}" destId="{C3216CE1-F71B-452F-9E59-9091B7A47109}" srcOrd="3" destOrd="0" presId="urn:microsoft.com/office/officeart/2005/8/layout/vList2"/>
    <dgm:cxn modelId="{22D133E6-F62C-4B2C-8734-496B9EF460B1}" type="presParOf" srcId="{99E67B46-8335-4C73-8DF5-B307A290BD36}" destId="{21B3F4BB-5D6F-496C-8E6F-7DDF20B9C4E4}" srcOrd="4" destOrd="0" presId="urn:microsoft.com/office/officeart/2005/8/layout/vList2"/>
    <dgm:cxn modelId="{724A3C5A-D07C-40C2-A44C-04E88B03BF51}" type="presParOf" srcId="{99E67B46-8335-4C73-8DF5-B307A290BD36}" destId="{684617CE-A809-43B2-A67B-2A3F043057FD}" srcOrd="5" destOrd="0" presId="urn:microsoft.com/office/officeart/2005/8/layout/vList2"/>
    <dgm:cxn modelId="{498DECED-539E-4113-A02F-D1E23778129B}" type="presParOf" srcId="{99E67B46-8335-4C73-8DF5-B307A290BD36}" destId="{31135519-514A-463F-BA77-EAA9C5084AEE}" srcOrd="6" destOrd="0" presId="urn:microsoft.com/office/officeart/2005/8/layout/vList2"/>
    <dgm:cxn modelId="{09EB8A4B-30CA-458B-AD60-31523B2A5F4A}" type="presParOf" srcId="{99E67B46-8335-4C73-8DF5-B307A290BD36}" destId="{EB441983-FDA9-43E8-969A-5FADE42B97EA}" srcOrd="7" destOrd="0" presId="urn:microsoft.com/office/officeart/2005/8/layout/vList2"/>
    <dgm:cxn modelId="{98F00D37-D34E-41F1-8C48-0DC18D16E3D8}" type="presParOf" srcId="{99E67B46-8335-4C73-8DF5-B307A290BD36}" destId="{8AC234B1-F33A-42E0-8A3B-AD30C1EB440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B59EF8-7082-4172-B8D6-333FABCF6B39}" type="doc">
      <dgm:prSet loTypeId="urn:microsoft.com/office/officeart/2005/8/layout/process3" loCatId="process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FA00ADA4-40C8-405D-9B4C-266D26801502}">
      <dgm:prSet phldrT="[Text]" custT="1"/>
      <dgm:spPr/>
      <dgm:t>
        <a:bodyPr/>
        <a:lstStyle/>
        <a:p>
          <a:r>
            <a:rPr lang="en-US" sz="1600">
              <a:latin typeface="Source Sans Pro" panose="020B0503030403020204" pitchFamily="34" charset="0"/>
              <a:ea typeface="Source Sans Pro" panose="020B0503030403020204" pitchFamily="34" charset="0"/>
            </a:rPr>
            <a:t>PGR Survey (via SU)</a:t>
          </a:r>
          <a:endParaRPr lang="en-GB" sz="16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1D129DC7-DA71-4766-B3EF-3352D380BC24}" type="parTrans" cxnId="{A9B63FA4-C945-4DDB-A0F4-F28EE8FEDA49}">
      <dgm:prSet/>
      <dgm:spPr/>
      <dgm:t>
        <a:bodyPr/>
        <a:lstStyle/>
        <a:p>
          <a:endParaRPr lang="en-GB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69F4B7EC-8BF0-4B76-931C-DCA753051925}" type="sibTrans" cxnId="{A9B63FA4-C945-4DDB-A0F4-F28EE8FEDA49}">
      <dgm:prSet custT="1"/>
      <dgm:spPr/>
      <dgm:t>
        <a:bodyPr/>
        <a:lstStyle/>
        <a:p>
          <a:endParaRPr lang="en-GB" sz="14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0EDB770C-BA8A-45D9-8310-44A5BA376E31}">
      <dgm:prSet phldrT="[Text]" custT="1"/>
      <dgm:spPr/>
      <dgm:t>
        <a:bodyPr/>
        <a:lstStyle/>
        <a:p>
          <a:r>
            <a:rPr lang="en-US" sz="1600">
              <a:latin typeface="Source Sans Pro" panose="020B0503030403020204" pitchFamily="34" charset="0"/>
              <a:ea typeface="Source Sans Pro" panose="020B0503030403020204" pitchFamily="34" charset="0"/>
            </a:rPr>
            <a:t>Research culture focused questions</a:t>
          </a:r>
          <a:endParaRPr lang="en-GB" sz="16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D59E32E8-E644-476A-8D0E-86FE168F7FA7}" type="parTrans" cxnId="{1B35EBC3-14BC-4A2D-A59D-A62D42BFDCFE}">
      <dgm:prSet/>
      <dgm:spPr/>
      <dgm:t>
        <a:bodyPr/>
        <a:lstStyle/>
        <a:p>
          <a:endParaRPr lang="en-GB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61DE3C8E-8831-435A-9383-B03DFAD5C819}" type="sibTrans" cxnId="{1B35EBC3-14BC-4A2D-A59D-A62D42BFDCFE}">
      <dgm:prSet/>
      <dgm:spPr/>
      <dgm:t>
        <a:bodyPr/>
        <a:lstStyle/>
        <a:p>
          <a:endParaRPr lang="en-GB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4A9DF9CE-2CBC-47A4-BDFA-99CFD4207610}">
      <dgm:prSet phldrT="[Text]" custT="1"/>
      <dgm:spPr/>
      <dgm:t>
        <a:bodyPr/>
        <a:lstStyle/>
        <a:p>
          <a:r>
            <a:rPr lang="en-US" sz="1600">
              <a:latin typeface="Source Sans Pro" panose="020B0503030403020204" pitchFamily="34" charset="0"/>
              <a:ea typeface="Source Sans Pro" panose="020B0503030403020204" pitchFamily="34" charset="0"/>
            </a:rPr>
            <a:t>In-person engagement</a:t>
          </a:r>
          <a:endParaRPr lang="en-GB" sz="16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2C9FAD86-4182-4E38-96C8-78C1F165ED06}" type="parTrans" cxnId="{AC652910-72BC-4D43-9C12-F18C3837EC29}">
      <dgm:prSet/>
      <dgm:spPr/>
      <dgm:t>
        <a:bodyPr/>
        <a:lstStyle/>
        <a:p>
          <a:endParaRPr lang="en-GB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5245A02D-C1CC-4829-BC90-BA293BEA3B2A}" type="sibTrans" cxnId="{AC652910-72BC-4D43-9C12-F18C3837EC29}">
      <dgm:prSet custT="1"/>
      <dgm:spPr/>
      <dgm:t>
        <a:bodyPr/>
        <a:lstStyle/>
        <a:p>
          <a:endParaRPr lang="en-GB" sz="14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D9DBE3F2-EE81-485E-84BE-07A46BACAD46}">
      <dgm:prSet phldrT="[Text]" custT="1"/>
      <dgm:spPr/>
      <dgm:t>
        <a:bodyPr/>
        <a:lstStyle/>
        <a:p>
          <a:r>
            <a:rPr lang="en-US" sz="1600">
              <a:latin typeface="Source Sans Pro" panose="020B0503030403020204" pitchFamily="34" charset="0"/>
              <a:ea typeface="Source Sans Pro" panose="020B0503030403020204" pitchFamily="34" charset="0"/>
            </a:rPr>
            <a:t>Research Culture stand at Doctoral College event</a:t>
          </a:r>
          <a:endParaRPr lang="en-GB" sz="16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0E2AE463-3B3B-4280-80C5-953C9668AB1A}" type="parTrans" cxnId="{A93439D0-F482-4CA6-B36F-69D415E2C1EE}">
      <dgm:prSet/>
      <dgm:spPr/>
      <dgm:t>
        <a:bodyPr/>
        <a:lstStyle/>
        <a:p>
          <a:endParaRPr lang="en-GB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F9FCF3D1-2AD3-49FF-BCB9-FAAE739B78C5}" type="sibTrans" cxnId="{A93439D0-F482-4CA6-B36F-69D415E2C1EE}">
      <dgm:prSet/>
      <dgm:spPr/>
      <dgm:t>
        <a:bodyPr/>
        <a:lstStyle/>
        <a:p>
          <a:endParaRPr lang="en-GB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BF188EBC-A485-4BEB-8C25-273FE584D22E}">
      <dgm:prSet phldrT="[Text]" custT="1"/>
      <dgm:spPr/>
      <dgm:t>
        <a:bodyPr/>
        <a:lstStyle/>
        <a:p>
          <a:r>
            <a:rPr lang="en-US" sz="1600">
              <a:latin typeface="Source Sans Pro" panose="020B0503030403020204" pitchFamily="34" charset="0"/>
              <a:ea typeface="Source Sans Pro" panose="020B0503030403020204" pitchFamily="34" charset="0"/>
            </a:rPr>
            <a:t>PGR Focus groups</a:t>
          </a:r>
          <a:endParaRPr lang="en-GB" sz="16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0A2A12AB-F248-477B-8A94-CDE156767B0A}" type="parTrans" cxnId="{C3D9E239-571A-4A2D-9481-C473846607AB}">
      <dgm:prSet/>
      <dgm:spPr/>
      <dgm:t>
        <a:bodyPr/>
        <a:lstStyle/>
        <a:p>
          <a:endParaRPr lang="en-GB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D4413DFD-0A69-4ECD-A985-F5C987744DE3}" type="sibTrans" cxnId="{C3D9E239-571A-4A2D-9481-C473846607AB}">
      <dgm:prSet/>
      <dgm:spPr/>
      <dgm:t>
        <a:bodyPr/>
        <a:lstStyle/>
        <a:p>
          <a:endParaRPr lang="en-GB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B6F27B64-4B5D-40C3-BA70-2182079BB561}">
      <dgm:prSet phldrT="[Text]" custT="1"/>
      <dgm:spPr/>
      <dgm:t>
        <a:bodyPr/>
        <a:lstStyle/>
        <a:p>
          <a:r>
            <a:rPr lang="en-US" sz="1600">
              <a:latin typeface="Source Sans Pro" panose="020B0503030403020204" pitchFamily="34" charset="0"/>
              <a:ea typeface="Source Sans Pro" panose="020B0503030403020204" pitchFamily="34" charset="0"/>
            </a:rPr>
            <a:t>Facilitated by PGR Student Partners (also contributors)</a:t>
          </a:r>
          <a:endParaRPr lang="en-GB" sz="16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BBF9196D-A70C-4C27-BF71-03CF8A75CF54}" type="parTrans" cxnId="{3796C84D-3755-4606-8069-FE91AEB768A6}">
      <dgm:prSet/>
      <dgm:spPr/>
      <dgm:t>
        <a:bodyPr/>
        <a:lstStyle/>
        <a:p>
          <a:endParaRPr lang="en-GB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F9D5C4C0-4985-456F-A987-6160A5C6CEB3}" type="sibTrans" cxnId="{3796C84D-3755-4606-8069-FE91AEB768A6}">
      <dgm:prSet/>
      <dgm:spPr/>
      <dgm:t>
        <a:bodyPr/>
        <a:lstStyle/>
        <a:p>
          <a:endParaRPr lang="en-GB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FA9679EC-E98B-4649-9F3A-6051C0B78E42}">
      <dgm:prSet phldrT="[Text]" custT="1"/>
      <dgm:spPr/>
      <dgm:t>
        <a:bodyPr/>
        <a:lstStyle/>
        <a:p>
          <a:r>
            <a:rPr lang="en-US" sz="1600">
              <a:latin typeface="Source Sans Pro" panose="020B0503030403020204" pitchFamily="34" charset="0"/>
              <a:ea typeface="Source Sans Pro" panose="020B0503030403020204" pitchFamily="34" charset="0"/>
            </a:rPr>
            <a:t>Informal discussions, interactive feedback tools, ideas boards</a:t>
          </a:r>
          <a:endParaRPr lang="en-GB" sz="16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4EFBCE74-1C9D-4228-9971-BDCA70E405C2}" type="parTrans" cxnId="{7B6F8657-CEB6-4763-9CB9-4C852E4C64EC}">
      <dgm:prSet/>
      <dgm:spPr/>
      <dgm:t>
        <a:bodyPr/>
        <a:lstStyle/>
        <a:p>
          <a:endParaRPr lang="en-GB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09B594B7-06A9-41A6-AA27-80559EA23FAD}" type="sibTrans" cxnId="{7B6F8657-CEB6-4763-9CB9-4C852E4C64EC}">
      <dgm:prSet/>
      <dgm:spPr/>
      <dgm:t>
        <a:bodyPr/>
        <a:lstStyle/>
        <a:p>
          <a:endParaRPr lang="en-GB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AD2A2CAE-E1B2-429F-AC88-F14F627A11F6}">
      <dgm:prSet phldrT="[Text]" custT="1"/>
      <dgm:spPr/>
      <dgm:t>
        <a:bodyPr/>
        <a:lstStyle/>
        <a:p>
          <a:r>
            <a:rPr lang="en-US" sz="1600">
              <a:latin typeface="Source Sans Pro" panose="020B0503030403020204" pitchFamily="34" charset="0"/>
              <a:ea typeface="Source Sans Pro" panose="020B0503030403020204" pitchFamily="34" charset="0"/>
            </a:rPr>
            <a:t>Aspirational and current perspectives on support, inclusion and fulfilment</a:t>
          </a:r>
          <a:endParaRPr lang="en-GB" sz="16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FBEF98D9-325E-458F-AD52-82CFFCFB0784}" type="parTrans" cxnId="{DD2AC538-E26D-4ED6-9A93-DDC140C87111}">
      <dgm:prSet/>
      <dgm:spPr/>
      <dgm:t>
        <a:bodyPr/>
        <a:lstStyle/>
        <a:p>
          <a:endParaRPr lang="en-GB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0A37B45E-9C12-4038-A54C-4BF3FEFDA055}" type="sibTrans" cxnId="{DD2AC538-E26D-4ED6-9A93-DDC140C87111}">
      <dgm:prSet/>
      <dgm:spPr/>
      <dgm:t>
        <a:bodyPr/>
        <a:lstStyle/>
        <a:p>
          <a:endParaRPr lang="en-GB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1ACA7309-134C-458C-84EF-C2FF36D6D8E0}">
      <dgm:prSet phldrT="[Text]" custT="1"/>
      <dgm:spPr/>
      <dgm:t>
        <a:bodyPr/>
        <a:lstStyle/>
        <a:p>
          <a:endParaRPr lang="en-GB" sz="16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5465C7D3-B9CD-4C59-B482-AA59B5D5C386}" type="parTrans" cxnId="{4A57BBCE-8572-4C10-A65E-FD77D7B06451}">
      <dgm:prSet/>
      <dgm:spPr/>
      <dgm:t>
        <a:bodyPr/>
        <a:lstStyle/>
        <a:p>
          <a:endParaRPr lang="en-GB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8B8E856E-F338-4395-A03F-87B35863997D}" type="sibTrans" cxnId="{4A57BBCE-8572-4C10-A65E-FD77D7B06451}">
      <dgm:prSet/>
      <dgm:spPr/>
      <dgm:t>
        <a:bodyPr/>
        <a:lstStyle/>
        <a:p>
          <a:endParaRPr lang="en-GB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9EDEFCC4-D00F-4DD7-8566-E1AA33CD9637}">
      <dgm:prSet phldrT="[Text]" custT="1"/>
      <dgm:spPr/>
      <dgm:t>
        <a:bodyPr/>
        <a:lstStyle/>
        <a:p>
          <a:r>
            <a:rPr lang="en-US" sz="1600">
              <a:latin typeface="Source Sans Pro" panose="020B0503030403020204" pitchFamily="34" charset="0"/>
              <a:ea typeface="Source Sans Pro" panose="020B0503030403020204" pitchFamily="34" charset="0"/>
            </a:rPr>
            <a:t>Early findings as discussion starters</a:t>
          </a:r>
          <a:endParaRPr lang="en-GB" sz="16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C537BC92-E8F1-41C0-AEA5-B7BFBAA3439C}" type="parTrans" cxnId="{B905BBDB-C925-4692-BEA6-93A160791855}">
      <dgm:prSet/>
      <dgm:spPr/>
      <dgm:t>
        <a:bodyPr/>
        <a:lstStyle/>
        <a:p>
          <a:endParaRPr lang="en-GB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B6F34813-D9BB-47C9-9722-9AB96A860041}" type="sibTrans" cxnId="{B905BBDB-C925-4692-BEA6-93A160791855}">
      <dgm:prSet/>
      <dgm:spPr/>
      <dgm:t>
        <a:bodyPr/>
        <a:lstStyle/>
        <a:p>
          <a:endParaRPr lang="en-GB" sz="20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300640A7-6650-47D1-8FD5-D78739509DD0}" type="pres">
      <dgm:prSet presAssocID="{3DB59EF8-7082-4172-B8D6-333FABCF6B39}" presName="linearFlow" presStyleCnt="0">
        <dgm:presLayoutVars>
          <dgm:dir/>
          <dgm:animLvl val="lvl"/>
          <dgm:resizeHandles val="exact"/>
        </dgm:presLayoutVars>
      </dgm:prSet>
      <dgm:spPr/>
    </dgm:pt>
    <dgm:pt modelId="{74687456-2F28-4AD4-82E9-E1632BE9758A}" type="pres">
      <dgm:prSet presAssocID="{FA00ADA4-40C8-405D-9B4C-266D26801502}" presName="composite" presStyleCnt="0"/>
      <dgm:spPr/>
    </dgm:pt>
    <dgm:pt modelId="{204C440B-095E-4967-965D-F1B7252F8547}" type="pres">
      <dgm:prSet presAssocID="{FA00ADA4-40C8-405D-9B4C-266D26801502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9969BCB-D6C8-4378-81B1-E0E5E944BFED}" type="pres">
      <dgm:prSet presAssocID="{FA00ADA4-40C8-405D-9B4C-266D26801502}" presName="parSh" presStyleLbl="node1" presStyleIdx="0" presStyleCnt="3"/>
      <dgm:spPr/>
    </dgm:pt>
    <dgm:pt modelId="{DEEB9BAB-8BB3-42C6-AFCD-749296C5E0E8}" type="pres">
      <dgm:prSet presAssocID="{FA00ADA4-40C8-405D-9B4C-266D26801502}" presName="desTx" presStyleLbl="fgAcc1" presStyleIdx="0" presStyleCnt="3">
        <dgm:presLayoutVars>
          <dgm:bulletEnabled val="1"/>
        </dgm:presLayoutVars>
      </dgm:prSet>
      <dgm:spPr/>
    </dgm:pt>
    <dgm:pt modelId="{F417336D-0D5D-43D1-BE24-C4893B549F49}" type="pres">
      <dgm:prSet presAssocID="{69F4B7EC-8BF0-4B76-931C-DCA753051925}" presName="sibTrans" presStyleLbl="sibTrans2D1" presStyleIdx="0" presStyleCnt="2"/>
      <dgm:spPr/>
    </dgm:pt>
    <dgm:pt modelId="{5316FF76-E278-4BD0-BC46-199E58E0E956}" type="pres">
      <dgm:prSet presAssocID="{69F4B7EC-8BF0-4B76-931C-DCA753051925}" presName="connTx" presStyleLbl="sibTrans2D1" presStyleIdx="0" presStyleCnt="2"/>
      <dgm:spPr/>
    </dgm:pt>
    <dgm:pt modelId="{E6DDE19F-6AF6-4196-9BF7-93B88DB9C178}" type="pres">
      <dgm:prSet presAssocID="{4A9DF9CE-2CBC-47A4-BDFA-99CFD4207610}" presName="composite" presStyleCnt="0"/>
      <dgm:spPr/>
    </dgm:pt>
    <dgm:pt modelId="{7E9983EE-5948-4238-9BED-0D5133CD39DD}" type="pres">
      <dgm:prSet presAssocID="{4A9DF9CE-2CBC-47A4-BDFA-99CFD420761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579BBE1-5A71-4560-9C20-87A9142F207C}" type="pres">
      <dgm:prSet presAssocID="{4A9DF9CE-2CBC-47A4-BDFA-99CFD4207610}" presName="parSh" presStyleLbl="node1" presStyleIdx="1" presStyleCnt="3"/>
      <dgm:spPr/>
    </dgm:pt>
    <dgm:pt modelId="{4803B61F-3291-43B7-B754-6064D2BBCB6B}" type="pres">
      <dgm:prSet presAssocID="{4A9DF9CE-2CBC-47A4-BDFA-99CFD4207610}" presName="desTx" presStyleLbl="fgAcc1" presStyleIdx="1" presStyleCnt="3">
        <dgm:presLayoutVars>
          <dgm:bulletEnabled val="1"/>
        </dgm:presLayoutVars>
      </dgm:prSet>
      <dgm:spPr/>
    </dgm:pt>
    <dgm:pt modelId="{192B519E-B964-4858-9DF0-C2ED597AA1F6}" type="pres">
      <dgm:prSet presAssocID="{5245A02D-C1CC-4829-BC90-BA293BEA3B2A}" presName="sibTrans" presStyleLbl="sibTrans2D1" presStyleIdx="1" presStyleCnt="2"/>
      <dgm:spPr/>
    </dgm:pt>
    <dgm:pt modelId="{374AB471-D1AA-4548-8751-EF030BF69EE3}" type="pres">
      <dgm:prSet presAssocID="{5245A02D-C1CC-4829-BC90-BA293BEA3B2A}" presName="connTx" presStyleLbl="sibTrans2D1" presStyleIdx="1" presStyleCnt="2"/>
      <dgm:spPr/>
    </dgm:pt>
    <dgm:pt modelId="{9881E4D9-DB06-488F-BE27-044337374AE0}" type="pres">
      <dgm:prSet presAssocID="{BF188EBC-A485-4BEB-8C25-273FE584D22E}" presName="composite" presStyleCnt="0"/>
      <dgm:spPr/>
    </dgm:pt>
    <dgm:pt modelId="{1D98E91D-962A-46A4-BD23-0D864759FC06}" type="pres">
      <dgm:prSet presAssocID="{BF188EBC-A485-4BEB-8C25-273FE584D22E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208CD8B-E1C3-40D6-8C24-2F9DC6E9D441}" type="pres">
      <dgm:prSet presAssocID="{BF188EBC-A485-4BEB-8C25-273FE584D22E}" presName="parSh" presStyleLbl="node1" presStyleIdx="2" presStyleCnt="3"/>
      <dgm:spPr/>
    </dgm:pt>
    <dgm:pt modelId="{A9445D86-C896-4579-9F96-A317714580EE}" type="pres">
      <dgm:prSet presAssocID="{BF188EBC-A485-4BEB-8C25-273FE584D22E}" presName="desTx" presStyleLbl="fgAcc1" presStyleIdx="2" presStyleCnt="3">
        <dgm:presLayoutVars>
          <dgm:bulletEnabled val="1"/>
        </dgm:presLayoutVars>
      </dgm:prSet>
      <dgm:spPr/>
    </dgm:pt>
  </dgm:ptLst>
  <dgm:cxnLst>
    <dgm:cxn modelId="{9EEB190D-E132-425B-AB5D-2A14851E8139}" type="presOf" srcId="{1ACA7309-134C-458C-84EF-C2FF36D6D8E0}" destId="{A9445D86-C896-4579-9F96-A317714580EE}" srcOrd="0" destOrd="2" presId="urn:microsoft.com/office/officeart/2005/8/layout/process3"/>
    <dgm:cxn modelId="{AC652910-72BC-4D43-9C12-F18C3837EC29}" srcId="{3DB59EF8-7082-4172-B8D6-333FABCF6B39}" destId="{4A9DF9CE-2CBC-47A4-BDFA-99CFD4207610}" srcOrd="1" destOrd="0" parTransId="{2C9FAD86-4182-4E38-96C8-78C1F165ED06}" sibTransId="{5245A02D-C1CC-4829-BC90-BA293BEA3B2A}"/>
    <dgm:cxn modelId="{956DFD10-82A4-49A4-84C3-EC4408059C5B}" type="presOf" srcId="{FA00ADA4-40C8-405D-9B4C-266D26801502}" destId="{59969BCB-D6C8-4378-81B1-E0E5E944BFED}" srcOrd="1" destOrd="0" presId="urn:microsoft.com/office/officeart/2005/8/layout/process3"/>
    <dgm:cxn modelId="{ACA20E20-6A2D-46E6-AE1D-96BB319EA048}" type="presOf" srcId="{FA00ADA4-40C8-405D-9B4C-266D26801502}" destId="{204C440B-095E-4967-965D-F1B7252F8547}" srcOrd="0" destOrd="0" presId="urn:microsoft.com/office/officeart/2005/8/layout/process3"/>
    <dgm:cxn modelId="{B56FD12D-DAC7-4695-ACCC-110AE874D6B7}" type="presOf" srcId="{4A9DF9CE-2CBC-47A4-BDFA-99CFD4207610}" destId="{6579BBE1-5A71-4560-9C20-87A9142F207C}" srcOrd="1" destOrd="0" presId="urn:microsoft.com/office/officeart/2005/8/layout/process3"/>
    <dgm:cxn modelId="{DD2AC538-E26D-4ED6-9A93-DDC140C87111}" srcId="{FA00ADA4-40C8-405D-9B4C-266D26801502}" destId="{AD2A2CAE-E1B2-429F-AC88-F14F627A11F6}" srcOrd="1" destOrd="0" parTransId="{FBEF98D9-325E-458F-AD52-82CFFCFB0784}" sibTransId="{0A37B45E-9C12-4038-A54C-4BF3FEFDA055}"/>
    <dgm:cxn modelId="{C3D9E239-571A-4A2D-9481-C473846607AB}" srcId="{3DB59EF8-7082-4172-B8D6-333FABCF6B39}" destId="{BF188EBC-A485-4BEB-8C25-273FE584D22E}" srcOrd="2" destOrd="0" parTransId="{0A2A12AB-F248-477B-8A94-CDE156767B0A}" sibTransId="{D4413DFD-0A69-4ECD-A985-F5C987744DE3}"/>
    <dgm:cxn modelId="{E21D7F40-0046-402B-8800-3F9BC7C5CC15}" type="presOf" srcId="{5245A02D-C1CC-4829-BC90-BA293BEA3B2A}" destId="{374AB471-D1AA-4548-8751-EF030BF69EE3}" srcOrd="1" destOrd="0" presId="urn:microsoft.com/office/officeart/2005/8/layout/process3"/>
    <dgm:cxn modelId="{5ADCC343-4AA7-4FE6-9ABC-A0DAD78EC050}" type="presOf" srcId="{B6F27B64-4B5D-40C3-BA70-2182079BB561}" destId="{A9445D86-C896-4579-9F96-A317714580EE}" srcOrd="0" destOrd="0" presId="urn:microsoft.com/office/officeart/2005/8/layout/process3"/>
    <dgm:cxn modelId="{4BBB1F4C-942F-414F-82DC-803207A72F02}" type="presOf" srcId="{69F4B7EC-8BF0-4B76-931C-DCA753051925}" destId="{5316FF76-E278-4BD0-BC46-199E58E0E956}" srcOrd="1" destOrd="0" presId="urn:microsoft.com/office/officeart/2005/8/layout/process3"/>
    <dgm:cxn modelId="{3796C84D-3755-4606-8069-FE91AEB768A6}" srcId="{BF188EBC-A485-4BEB-8C25-273FE584D22E}" destId="{B6F27B64-4B5D-40C3-BA70-2182079BB561}" srcOrd="0" destOrd="0" parTransId="{BBF9196D-A70C-4C27-BF71-03CF8A75CF54}" sibTransId="{F9D5C4C0-4985-456F-A987-6160A5C6CEB3}"/>
    <dgm:cxn modelId="{67487273-8623-421C-8D9D-A2EEFAAB31E4}" type="presOf" srcId="{9EDEFCC4-D00F-4DD7-8566-E1AA33CD9637}" destId="{A9445D86-C896-4579-9F96-A317714580EE}" srcOrd="0" destOrd="1" presId="urn:microsoft.com/office/officeart/2005/8/layout/process3"/>
    <dgm:cxn modelId="{67E5BE54-CCF4-4E49-A87A-EE88AD56B513}" type="presOf" srcId="{5245A02D-C1CC-4829-BC90-BA293BEA3B2A}" destId="{192B519E-B964-4858-9DF0-C2ED597AA1F6}" srcOrd="0" destOrd="0" presId="urn:microsoft.com/office/officeart/2005/8/layout/process3"/>
    <dgm:cxn modelId="{7B6F8657-CEB6-4763-9CB9-4C852E4C64EC}" srcId="{4A9DF9CE-2CBC-47A4-BDFA-99CFD4207610}" destId="{FA9679EC-E98B-4649-9F3A-6051C0B78E42}" srcOrd="1" destOrd="0" parTransId="{4EFBCE74-1C9D-4228-9971-BDCA70E405C2}" sibTransId="{09B594B7-06A9-41A6-AA27-80559EA23FAD}"/>
    <dgm:cxn modelId="{C1FC4F7C-2D14-4CA1-B097-D09959135B71}" type="presOf" srcId="{FA9679EC-E98B-4649-9F3A-6051C0B78E42}" destId="{4803B61F-3291-43B7-B754-6064D2BBCB6B}" srcOrd="0" destOrd="1" presId="urn:microsoft.com/office/officeart/2005/8/layout/process3"/>
    <dgm:cxn modelId="{E906F787-E5B7-4ACF-8BE7-A9BF47BE18FD}" type="presOf" srcId="{0EDB770C-BA8A-45D9-8310-44A5BA376E31}" destId="{DEEB9BAB-8BB3-42C6-AFCD-749296C5E0E8}" srcOrd="0" destOrd="0" presId="urn:microsoft.com/office/officeart/2005/8/layout/process3"/>
    <dgm:cxn modelId="{7B14EB8C-91BB-4C7D-817B-07AAB87594A5}" type="presOf" srcId="{69F4B7EC-8BF0-4B76-931C-DCA753051925}" destId="{F417336D-0D5D-43D1-BE24-C4893B549F49}" srcOrd="0" destOrd="0" presId="urn:microsoft.com/office/officeart/2005/8/layout/process3"/>
    <dgm:cxn modelId="{A9B63FA4-C945-4DDB-A0F4-F28EE8FEDA49}" srcId="{3DB59EF8-7082-4172-B8D6-333FABCF6B39}" destId="{FA00ADA4-40C8-405D-9B4C-266D26801502}" srcOrd="0" destOrd="0" parTransId="{1D129DC7-DA71-4766-B3EF-3352D380BC24}" sibTransId="{69F4B7EC-8BF0-4B76-931C-DCA753051925}"/>
    <dgm:cxn modelId="{0C57A9AE-AD24-4567-8109-97DAA640D803}" type="presOf" srcId="{D9DBE3F2-EE81-485E-84BE-07A46BACAD46}" destId="{4803B61F-3291-43B7-B754-6064D2BBCB6B}" srcOrd="0" destOrd="0" presId="urn:microsoft.com/office/officeart/2005/8/layout/process3"/>
    <dgm:cxn modelId="{1B35EBC3-14BC-4A2D-A59D-A62D42BFDCFE}" srcId="{FA00ADA4-40C8-405D-9B4C-266D26801502}" destId="{0EDB770C-BA8A-45D9-8310-44A5BA376E31}" srcOrd="0" destOrd="0" parTransId="{D59E32E8-E644-476A-8D0E-86FE168F7FA7}" sibTransId="{61DE3C8E-8831-435A-9383-B03DFAD5C819}"/>
    <dgm:cxn modelId="{7F4C6AC7-CA44-4106-AB9A-BE05389BD5B2}" type="presOf" srcId="{4A9DF9CE-2CBC-47A4-BDFA-99CFD4207610}" destId="{7E9983EE-5948-4238-9BED-0D5133CD39DD}" srcOrd="0" destOrd="0" presId="urn:microsoft.com/office/officeart/2005/8/layout/process3"/>
    <dgm:cxn modelId="{4A57BBCE-8572-4C10-A65E-FD77D7B06451}" srcId="{BF188EBC-A485-4BEB-8C25-273FE584D22E}" destId="{1ACA7309-134C-458C-84EF-C2FF36D6D8E0}" srcOrd="2" destOrd="0" parTransId="{5465C7D3-B9CD-4C59-B482-AA59B5D5C386}" sibTransId="{8B8E856E-F338-4395-A03F-87B35863997D}"/>
    <dgm:cxn modelId="{A93439D0-F482-4CA6-B36F-69D415E2C1EE}" srcId="{4A9DF9CE-2CBC-47A4-BDFA-99CFD4207610}" destId="{D9DBE3F2-EE81-485E-84BE-07A46BACAD46}" srcOrd="0" destOrd="0" parTransId="{0E2AE463-3B3B-4280-80C5-953C9668AB1A}" sibTransId="{F9FCF3D1-2AD3-49FF-BCB9-FAAE739B78C5}"/>
    <dgm:cxn modelId="{05A37CDB-D09F-4EF2-849E-2CCA85D6A1C3}" type="presOf" srcId="{BF188EBC-A485-4BEB-8C25-273FE584D22E}" destId="{1D98E91D-962A-46A4-BD23-0D864759FC06}" srcOrd="0" destOrd="0" presId="urn:microsoft.com/office/officeart/2005/8/layout/process3"/>
    <dgm:cxn modelId="{B905BBDB-C925-4692-BEA6-93A160791855}" srcId="{BF188EBC-A485-4BEB-8C25-273FE584D22E}" destId="{9EDEFCC4-D00F-4DD7-8566-E1AA33CD9637}" srcOrd="1" destOrd="0" parTransId="{C537BC92-E8F1-41C0-AEA5-B7BFBAA3439C}" sibTransId="{B6F34813-D9BB-47C9-9722-9AB96A860041}"/>
    <dgm:cxn modelId="{C2A93DEE-D657-400B-BF92-456F97C3D5F6}" type="presOf" srcId="{BF188EBC-A485-4BEB-8C25-273FE584D22E}" destId="{A208CD8B-E1C3-40D6-8C24-2F9DC6E9D441}" srcOrd="1" destOrd="0" presId="urn:microsoft.com/office/officeart/2005/8/layout/process3"/>
    <dgm:cxn modelId="{A86919F8-37E2-443B-BB87-E68633EDA0C8}" type="presOf" srcId="{AD2A2CAE-E1B2-429F-AC88-F14F627A11F6}" destId="{DEEB9BAB-8BB3-42C6-AFCD-749296C5E0E8}" srcOrd="0" destOrd="1" presId="urn:microsoft.com/office/officeart/2005/8/layout/process3"/>
    <dgm:cxn modelId="{F09096FE-5033-4C4B-BBA8-0DEF9C3E92FC}" type="presOf" srcId="{3DB59EF8-7082-4172-B8D6-333FABCF6B39}" destId="{300640A7-6650-47D1-8FD5-D78739509DD0}" srcOrd="0" destOrd="0" presId="urn:microsoft.com/office/officeart/2005/8/layout/process3"/>
    <dgm:cxn modelId="{BDA2331E-029C-467B-A094-C10493643795}" type="presParOf" srcId="{300640A7-6650-47D1-8FD5-D78739509DD0}" destId="{74687456-2F28-4AD4-82E9-E1632BE9758A}" srcOrd="0" destOrd="0" presId="urn:microsoft.com/office/officeart/2005/8/layout/process3"/>
    <dgm:cxn modelId="{A4C86281-BCB8-4CA4-AF9E-01E7C4F5911B}" type="presParOf" srcId="{74687456-2F28-4AD4-82E9-E1632BE9758A}" destId="{204C440B-095E-4967-965D-F1B7252F8547}" srcOrd="0" destOrd="0" presId="urn:microsoft.com/office/officeart/2005/8/layout/process3"/>
    <dgm:cxn modelId="{057AF5CF-7D6D-4CFF-941D-09F1E6B80A38}" type="presParOf" srcId="{74687456-2F28-4AD4-82E9-E1632BE9758A}" destId="{59969BCB-D6C8-4378-81B1-E0E5E944BFED}" srcOrd="1" destOrd="0" presId="urn:microsoft.com/office/officeart/2005/8/layout/process3"/>
    <dgm:cxn modelId="{0FC17F46-F815-44AF-9186-FE15E956C7D4}" type="presParOf" srcId="{74687456-2F28-4AD4-82E9-E1632BE9758A}" destId="{DEEB9BAB-8BB3-42C6-AFCD-749296C5E0E8}" srcOrd="2" destOrd="0" presId="urn:microsoft.com/office/officeart/2005/8/layout/process3"/>
    <dgm:cxn modelId="{5D25B339-B240-4DDD-9316-EA00E17F8D96}" type="presParOf" srcId="{300640A7-6650-47D1-8FD5-D78739509DD0}" destId="{F417336D-0D5D-43D1-BE24-C4893B549F49}" srcOrd="1" destOrd="0" presId="urn:microsoft.com/office/officeart/2005/8/layout/process3"/>
    <dgm:cxn modelId="{B42725F9-33C5-46E1-A9D7-D137BFC63671}" type="presParOf" srcId="{F417336D-0D5D-43D1-BE24-C4893B549F49}" destId="{5316FF76-E278-4BD0-BC46-199E58E0E956}" srcOrd="0" destOrd="0" presId="urn:microsoft.com/office/officeart/2005/8/layout/process3"/>
    <dgm:cxn modelId="{25231FBA-6C5A-417D-BEB2-52E249ECFB1B}" type="presParOf" srcId="{300640A7-6650-47D1-8FD5-D78739509DD0}" destId="{E6DDE19F-6AF6-4196-9BF7-93B88DB9C178}" srcOrd="2" destOrd="0" presId="urn:microsoft.com/office/officeart/2005/8/layout/process3"/>
    <dgm:cxn modelId="{D2FDFBC8-9072-4CA0-B481-6B0A1320251A}" type="presParOf" srcId="{E6DDE19F-6AF6-4196-9BF7-93B88DB9C178}" destId="{7E9983EE-5948-4238-9BED-0D5133CD39DD}" srcOrd="0" destOrd="0" presId="urn:microsoft.com/office/officeart/2005/8/layout/process3"/>
    <dgm:cxn modelId="{CDB5735B-0F25-4CBE-8455-71695B4D95B0}" type="presParOf" srcId="{E6DDE19F-6AF6-4196-9BF7-93B88DB9C178}" destId="{6579BBE1-5A71-4560-9C20-87A9142F207C}" srcOrd="1" destOrd="0" presId="urn:microsoft.com/office/officeart/2005/8/layout/process3"/>
    <dgm:cxn modelId="{A3C2FCA8-C26A-4B68-88B7-AD5E3C2BABA4}" type="presParOf" srcId="{E6DDE19F-6AF6-4196-9BF7-93B88DB9C178}" destId="{4803B61F-3291-43B7-B754-6064D2BBCB6B}" srcOrd="2" destOrd="0" presId="urn:microsoft.com/office/officeart/2005/8/layout/process3"/>
    <dgm:cxn modelId="{1B79FDF1-CE39-4F0D-8F87-B6F888FE71FB}" type="presParOf" srcId="{300640A7-6650-47D1-8FD5-D78739509DD0}" destId="{192B519E-B964-4858-9DF0-C2ED597AA1F6}" srcOrd="3" destOrd="0" presId="urn:microsoft.com/office/officeart/2005/8/layout/process3"/>
    <dgm:cxn modelId="{14E0C2FF-5C4F-474C-93D5-26524B0E3E98}" type="presParOf" srcId="{192B519E-B964-4858-9DF0-C2ED597AA1F6}" destId="{374AB471-D1AA-4548-8751-EF030BF69EE3}" srcOrd="0" destOrd="0" presId="urn:microsoft.com/office/officeart/2005/8/layout/process3"/>
    <dgm:cxn modelId="{7D1CC836-176F-4020-A559-DADDC660D1E9}" type="presParOf" srcId="{300640A7-6650-47D1-8FD5-D78739509DD0}" destId="{9881E4D9-DB06-488F-BE27-044337374AE0}" srcOrd="4" destOrd="0" presId="urn:microsoft.com/office/officeart/2005/8/layout/process3"/>
    <dgm:cxn modelId="{7F82810D-BFE3-4F80-98E3-D85311506888}" type="presParOf" srcId="{9881E4D9-DB06-488F-BE27-044337374AE0}" destId="{1D98E91D-962A-46A4-BD23-0D864759FC06}" srcOrd="0" destOrd="0" presId="urn:microsoft.com/office/officeart/2005/8/layout/process3"/>
    <dgm:cxn modelId="{A41E4193-B913-4AB1-900F-7010BECBEA07}" type="presParOf" srcId="{9881E4D9-DB06-488F-BE27-044337374AE0}" destId="{A208CD8B-E1C3-40D6-8C24-2F9DC6E9D441}" srcOrd="1" destOrd="0" presId="urn:microsoft.com/office/officeart/2005/8/layout/process3"/>
    <dgm:cxn modelId="{D0D3CFAE-207E-4313-8441-6CA9D044A81E}" type="presParOf" srcId="{9881E4D9-DB06-488F-BE27-044337374AE0}" destId="{A9445D86-C896-4579-9F96-A317714580E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C703F-C037-4943-8C1B-AF63EE670000}">
      <dsp:nvSpPr>
        <dsp:cNvPr id="0" name=""/>
        <dsp:cNvSpPr/>
      </dsp:nvSpPr>
      <dsp:spPr>
        <a:xfrm>
          <a:off x="0" y="489821"/>
          <a:ext cx="2955102" cy="3001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50" kern="120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rPr>
            <a:t>Recruitment and wider experiences of current </a:t>
          </a:r>
          <a:r>
            <a:rPr lang="en-GB" sz="1750" b="1" kern="120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rPr>
            <a:t>UK-domiciled Black and Asian </a:t>
          </a:r>
          <a:r>
            <a:rPr lang="en-GB" sz="1750" kern="120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rPr>
            <a:t>PGR students.</a:t>
          </a:r>
          <a:endParaRPr lang="en-GB" sz="1750" kern="1200">
            <a:latin typeface="Source Sans Pro" panose="020B0503030403020204" pitchFamily="34" charset="0"/>
            <a:ea typeface="Source Sans Pro" panose="020B0503030403020204" pitchFamily="34" charset="0"/>
          </a:endParaRP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750" kern="1200">
            <a:latin typeface="Source Sans Pro" panose="020B0503030403020204" pitchFamily="34" charset="0"/>
            <a:ea typeface="Source Sans Pro" panose="020B0503030403020204" pitchFamily="34" charset="0"/>
          </a:endParaRP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50" kern="120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rPr>
            <a:t>Recruitment experience of prospective doctoral students from </a:t>
          </a:r>
          <a:r>
            <a:rPr lang="en-GB" sz="1750" b="1" kern="120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rPr>
            <a:t>underrepresented backgrounds.</a:t>
          </a:r>
          <a:endParaRPr lang="en-GB" sz="1750" kern="1200"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69075" y="558896"/>
        <a:ext cx="2816952" cy="2220258"/>
      </dsp:txXfrm>
    </dsp:sp>
    <dsp:sp modelId="{1F7B5E54-90BE-424E-9459-B5789DD9D881}">
      <dsp:nvSpPr>
        <dsp:cNvPr id="0" name=""/>
        <dsp:cNvSpPr/>
      </dsp:nvSpPr>
      <dsp:spPr>
        <a:xfrm>
          <a:off x="1899526" y="2153756"/>
          <a:ext cx="3059759" cy="3059759"/>
        </a:xfrm>
        <a:prstGeom prst="leftCircularArrow">
          <a:avLst>
            <a:gd name="adj1" fmla="val 3418"/>
            <a:gd name="adj2" fmla="val 423221"/>
            <a:gd name="adj3" fmla="val 2391174"/>
            <a:gd name="adj4" fmla="val 9216932"/>
            <a:gd name="adj5" fmla="val 398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72A48-9611-408D-8E54-A08CBDDB6033}">
      <dsp:nvSpPr>
        <dsp:cNvPr id="0" name=""/>
        <dsp:cNvSpPr/>
      </dsp:nvSpPr>
      <dsp:spPr>
        <a:xfrm>
          <a:off x="846996" y="3268584"/>
          <a:ext cx="2626758" cy="1044575"/>
        </a:xfrm>
        <a:prstGeom prst="roundRect">
          <a:avLst>
            <a:gd name="adj" fmla="val 10000"/>
          </a:avLst>
        </a:prstGeom>
        <a:solidFill>
          <a:srgbClr val="EAE17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73660" rIns="110490" bIns="7366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800" kern="1200">
              <a:latin typeface="Source Sans Pro" panose="020B0503030403020204" pitchFamily="34" charset="0"/>
              <a:ea typeface="Source Sans Pro" panose="020B0503030403020204" pitchFamily="34" charset="0"/>
            </a:rPr>
            <a:t>Cycle 1</a:t>
          </a:r>
        </a:p>
      </dsp:txBody>
      <dsp:txXfrm>
        <a:off x="877591" y="3299179"/>
        <a:ext cx="2565568" cy="983385"/>
      </dsp:txXfrm>
    </dsp:sp>
    <dsp:sp modelId="{15AE7666-2A06-4298-8FDA-8D6C8BBCAE9F}">
      <dsp:nvSpPr>
        <dsp:cNvPr id="0" name=""/>
        <dsp:cNvSpPr/>
      </dsp:nvSpPr>
      <dsp:spPr>
        <a:xfrm>
          <a:off x="3782878" y="1390766"/>
          <a:ext cx="2955102" cy="26357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Source Sans Pro" panose="020B0503030403020204" pitchFamily="34" charset="0"/>
              <a:ea typeface="Source Sans Pro" panose="020B0503030403020204" pitchFamily="34" charset="0"/>
            </a:rPr>
            <a:t>Understanding and developing an inclusive, collaborative, and supportive </a:t>
          </a:r>
          <a:r>
            <a:rPr lang="en-GB" sz="2000" b="1" kern="1200">
              <a:latin typeface="Source Sans Pro" panose="020B0503030403020204" pitchFamily="34" charset="0"/>
              <a:ea typeface="Source Sans Pro" panose="020B0503030403020204" pitchFamily="34" charset="0"/>
            </a:rPr>
            <a:t>research culture </a:t>
          </a:r>
          <a:r>
            <a:rPr lang="en-GB" sz="2000" kern="1200">
              <a:latin typeface="Source Sans Pro" panose="020B0503030403020204" pitchFamily="34" charset="0"/>
              <a:ea typeface="Source Sans Pro" panose="020B0503030403020204" pitchFamily="34" charset="0"/>
            </a:rPr>
            <a:t>for PGR students.</a:t>
          </a:r>
        </a:p>
      </dsp:txBody>
      <dsp:txXfrm>
        <a:off x="3843533" y="2016217"/>
        <a:ext cx="2833792" cy="1949610"/>
      </dsp:txXfrm>
    </dsp:sp>
    <dsp:sp modelId="{2B34DF19-F1D5-4E6F-AF07-3041CF76A850}">
      <dsp:nvSpPr>
        <dsp:cNvPr id="0" name=""/>
        <dsp:cNvSpPr/>
      </dsp:nvSpPr>
      <dsp:spPr>
        <a:xfrm>
          <a:off x="5445014" y="-13812"/>
          <a:ext cx="3612223" cy="3612223"/>
        </a:xfrm>
        <a:prstGeom prst="circularArrow">
          <a:avLst>
            <a:gd name="adj1" fmla="val 2895"/>
            <a:gd name="adj2" fmla="val 354093"/>
            <a:gd name="adj3" fmla="val 19498412"/>
            <a:gd name="adj4" fmla="val 12603526"/>
            <a:gd name="adj5" fmla="val 337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4633A-D605-41E8-9146-AF1BD44012D5}">
      <dsp:nvSpPr>
        <dsp:cNvPr id="0" name=""/>
        <dsp:cNvSpPr/>
      </dsp:nvSpPr>
      <dsp:spPr>
        <a:xfrm>
          <a:off x="4472586" y="944382"/>
          <a:ext cx="2626758" cy="1044575"/>
        </a:xfrm>
        <a:prstGeom prst="roundRect">
          <a:avLst>
            <a:gd name="adj" fmla="val 10000"/>
          </a:avLst>
        </a:prstGeom>
        <a:solidFill>
          <a:srgbClr val="EAE17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73660" rIns="110490" bIns="7366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800" kern="1200">
              <a:latin typeface="Source Sans Pro" panose="020B0503030403020204" pitchFamily="34" charset="0"/>
              <a:ea typeface="Source Sans Pro" panose="020B0503030403020204" pitchFamily="34" charset="0"/>
            </a:rPr>
            <a:t>Cycle 2</a:t>
          </a:r>
        </a:p>
      </dsp:txBody>
      <dsp:txXfrm>
        <a:off x="4503181" y="974977"/>
        <a:ext cx="2565568" cy="983385"/>
      </dsp:txXfrm>
    </dsp:sp>
    <dsp:sp modelId="{7394D43F-E943-481D-9B6B-405EB72F4B71}">
      <dsp:nvSpPr>
        <dsp:cNvPr id="0" name=""/>
        <dsp:cNvSpPr/>
      </dsp:nvSpPr>
      <dsp:spPr>
        <a:xfrm>
          <a:off x="7564287" y="1490662"/>
          <a:ext cx="2955102" cy="24373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Source Sans Pro" panose="020B0503030403020204" pitchFamily="34" charset="0"/>
              <a:ea typeface="Source Sans Pro" panose="020B0503030403020204" pitchFamily="34" charset="0"/>
            </a:rPr>
            <a:t>Research Culture (focus on </a:t>
          </a:r>
          <a:r>
            <a:rPr lang="en-GB" sz="2000" b="1" kern="1200">
              <a:latin typeface="Source Sans Pro" panose="020B0503030403020204" pitchFamily="34" charset="0"/>
              <a:ea typeface="Source Sans Pro" panose="020B0503030403020204" pitchFamily="34" charset="0"/>
            </a:rPr>
            <a:t>community</a:t>
          </a:r>
          <a:r>
            <a:rPr lang="en-GB" sz="2000" kern="1200">
              <a:latin typeface="Source Sans Pro" panose="020B0503030403020204" pitchFamily="34" charset="0"/>
              <a:ea typeface="Source Sans Pro" panose="020B0503030403020204" pitchFamily="34" charset="0"/>
            </a:rPr>
            <a:t>).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>
              <a:latin typeface="Source Sans Pro" panose="020B0503030403020204" pitchFamily="34" charset="0"/>
              <a:ea typeface="Source Sans Pro" panose="020B0503030403020204" pitchFamily="34" charset="0"/>
            </a:rPr>
            <a:t>Pipeline</a:t>
          </a:r>
          <a:r>
            <a:rPr lang="en-GB" sz="2000" kern="1200">
              <a:latin typeface="Source Sans Pro" panose="020B0503030403020204" pitchFamily="34" charset="0"/>
              <a:ea typeface="Source Sans Pro" panose="020B0503030403020204" pitchFamily="34" charset="0"/>
            </a:rPr>
            <a:t> into PGR.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Source Sans Pro" panose="020B0503030403020204" pitchFamily="34" charset="0"/>
              <a:ea typeface="Source Sans Pro" panose="020B0503030403020204" pitchFamily="34" charset="0"/>
            </a:rPr>
            <a:t>PGR </a:t>
          </a:r>
          <a:r>
            <a:rPr lang="en-GB" sz="2000" b="1" kern="1200">
              <a:latin typeface="Source Sans Pro" panose="020B0503030403020204" pitchFamily="34" charset="0"/>
              <a:ea typeface="Source Sans Pro" panose="020B0503030403020204" pitchFamily="34" charset="0"/>
            </a:rPr>
            <a:t>Professional</a:t>
          </a:r>
          <a:r>
            <a:rPr lang="en-GB" sz="2000" kern="1200">
              <a:latin typeface="Source Sans Pro" panose="020B0503030403020204" pitchFamily="34" charset="0"/>
              <a:ea typeface="Source Sans Pro" panose="020B0503030403020204" pitchFamily="34" charset="0"/>
            </a:rPr>
            <a:t> </a:t>
          </a:r>
          <a:r>
            <a:rPr lang="en-GB" sz="2000" b="1" kern="1200">
              <a:latin typeface="Source Sans Pro" panose="020B0503030403020204" pitchFamily="34" charset="0"/>
              <a:ea typeface="Source Sans Pro" panose="020B0503030403020204" pitchFamily="34" charset="0"/>
            </a:rPr>
            <a:t>Development</a:t>
          </a:r>
          <a:r>
            <a:rPr lang="en-GB" sz="2000" kern="1200">
              <a:latin typeface="Source Sans Pro" panose="020B0503030403020204" pitchFamily="34" charset="0"/>
              <a:ea typeface="Source Sans Pro" panose="020B0503030403020204" pitchFamily="34" charset="0"/>
            </a:rPr>
            <a:t>.</a:t>
          </a:r>
        </a:p>
      </dsp:txBody>
      <dsp:txXfrm>
        <a:off x="7620377" y="1546752"/>
        <a:ext cx="2842922" cy="1802874"/>
      </dsp:txXfrm>
    </dsp:sp>
    <dsp:sp modelId="{E049484C-F325-4EBF-9898-0D2CFAA4833E}">
      <dsp:nvSpPr>
        <dsp:cNvPr id="0" name=""/>
        <dsp:cNvSpPr/>
      </dsp:nvSpPr>
      <dsp:spPr>
        <a:xfrm>
          <a:off x="8161323" y="3276502"/>
          <a:ext cx="2626758" cy="10445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73660" rIns="110490" bIns="7366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800" kern="1200">
              <a:latin typeface="Source Sans Pro" panose="020B0503030403020204" pitchFamily="34" charset="0"/>
              <a:ea typeface="Source Sans Pro" panose="020B0503030403020204" pitchFamily="34" charset="0"/>
            </a:rPr>
            <a:t>Cycle 3</a:t>
          </a:r>
        </a:p>
      </dsp:txBody>
      <dsp:txXfrm>
        <a:off x="8191918" y="3307097"/>
        <a:ext cx="2565568" cy="9833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6DE08-F2BE-44EA-BFFE-FCDD32A8C313}">
      <dsp:nvSpPr>
        <dsp:cNvPr id="0" name=""/>
        <dsp:cNvSpPr/>
      </dsp:nvSpPr>
      <dsp:spPr>
        <a:xfrm>
          <a:off x="0" y="176474"/>
          <a:ext cx="9371370" cy="5019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Perceptions of PhDs and research-related careers </a:t>
          </a:r>
          <a:r>
            <a:rPr lang="en-US" sz="1300" kern="1200"/>
            <a:t>-  Concerns related to funding, and lacking knowledge/clarity about PhDs.</a:t>
          </a:r>
          <a:endParaRPr lang="en-US" sz="1300" kern="1200">
            <a:latin typeface="Lucida Sans"/>
          </a:endParaRPr>
        </a:p>
      </dsp:txBody>
      <dsp:txXfrm>
        <a:off x="24502" y="200976"/>
        <a:ext cx="9322366" cy="452926"/>
      </dsp:txXfrm>
    </dsp:sp>
    <dsp:sp modelId="{B64F0250-A829-4F55-A620-B64C6FEA0659}">
      <dsp:nvSpPr>
        <dsp:cNvPr id="0" name=""/>
        <dsp:cNvSpPr/>
      </dsp:nvSpPr>
      <dsp:spPr>
        <a:xfrm>
          <a:off x="0" y="715844"/>
          <a:ext cx="9371370" cy="5019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Motivations towards PhDs</a:t>
          </a:r>
          <a:r>
            <a:rPr lang="en-US" sz="1300" kern="1200"/>
            <a:t> - Driven by their interest in subjects, but also by a desire to excel within it and to make a societal impact</a:t>
          </a:r>
          <a:endParaRPr lang="en-US" sz="1300" kern="1200">
            <a:latin typeface="Lucida Sans"/>
          </a:endParaRPr>
        </a:p>
      </dsp:txBody>
      <dsp:txXfrm>
        <a:off x="24502" y="740346"/>
        <a:ext cx="9322366" cy="452926"/>
      </dsp:txXfrm>
    </dsp:sp>
    <dsp:sp modelId="{21B3F4BB-5D6F-496C-8E6F-7DDF20B9C4E4}">
      <dsp:nvSpPr>
        <dsp:cNvPr id="0" name=""/>
        <dsp:cNvSpPr/>
      </dsp:nvSpPr>
      <dsp:spPr>
        <a:xfrm>
          <a:off x="0" y="1255214"/>
          <a:ext cx="9371370" cy="5019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Accessing information on PhDs </a:t>
          </a:r>
          <a:r>
            <a:rPr lang="en-US" sz="1300" kern="1200"/>
            <a:t>– They believed there were not enough avenues for discussions related to PhDs. Many continued to have doubts/questions about how/what it means to do a PhD in a particular field.</a:t>
          </a:r>
          <a:endParaRPr lang="en-US" sz="1300" kern="1200">
            <a:latin typeface="Lucida Sans"/>
          </a:endParaRPr>
        </a:p>
      </dsp:txBody>
      <dsp:txXfrm>
        <a:off x="24502" y="1279716"/>
        <a:ext cx="9322366" cy="452926"/>
      </dsp:txXfrm>
    </dsp:sp>
    <dsp:sp modelId="{31135519-514A-463F-BA77-EAA9C5084AEE}">
      <dsp:nvSpPr>
        <dsp:cNvPr id="0" name=""/>
        <dsp:cNvSpPr/>
      </dsp:nvSpPr>
      <dsp:spPr>
        <a:xfrm>
          <a:off x="0" y="1794584"/>
          <a:ext cx="9371370" cy="5019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Preferred communication channels </a:t>
          </a:r>
          <a:r>
            <a:rPr lang="en-US" sz="1300" kern="1200"/>
            <a:t>– University websites, current PhD students, and potential supervisors. Challenges in accessing information. </a:t>
          </a:r>
          <a:endParaRPr lang="en-US" sz="1300" kern="1200">
            <a:latin typeface="Lucida Sans"/>
          </a:endParaRPr>
        </a:p>
      </dsp:txBody>
      <dsp:txXfrm>
        <a:off x="24502" y="1819086"/>
        <a:ext cx="9322366" cy="452926"/>
      </dsp:txXfrm>
    </dsp:sp>
    <dsp:sp modelId="{8AC234B1-F33A-42E0-8A3B-AD30C1EB4405}">
      <dsp:nvSpPr>
        <dsp:cNvPr id="0" name=""/>
        <dsp:cNvSpPr/>
      </dsp:nvSpPr>
      <dsp:spPr>
        <a:xfrm>
          <a:off x="0" y="2333954"/>
          <a:ext cx="9371370" cy="5019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Decisions to progress at the University of Southampton</a:t>
          </a:r>
          <a:r>
            <a:rPr lang="en-US" sz="1300" kern="1200"/>
            <a:t> – University’s location and reputation, availability of funding, sense of belonging and community</a:t>
          </a:r>
          <a:r>
            <a:rPr lang="en-US" sz="1300" kern="1200">
              <a:latin typeface="Lucida Sans"/>
            </a:rPr>
            <a:t>.</a:t>
          </a:r>
        </a:p>
      </dsp:txBody>
      <dsp:txXfrm>
        <a:off x="24502" y="2358456"/>
        <a:ext cx="9322366" cy="4529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69BCB-D6C8-4378-81B1-E0E5E944BFED}">
      <dsp:nvSpPr>
        <dsp:cNvPr id="0" name=""/>
        <dsp:cNvSpPr/>
      </dsp:nvSpPr>
      <dsp:spPr>
        <a:xfrm>
          <a:off x="5543" y="230"/>
          <a:ext cx="2520666" cy="634574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Source Sans Pro" panose="020B0503030403020204" pitchFamily="34" charset="0"/>
              <a:ea typeface="Source Sans Pro" panose="020B0503030403020204" pitchFamily="34" charset="0"/>
            </a:rPr>
            <a:t>PGR Survey (via SU)</a:t>
          </a:r>
          <a:endParaRPr lang="en-GB" sz="1600" kern="1200"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5543" y="230"/>
        <a:ext cx="2520666" cy="423049"/>
      </dsp:txXfrm>
    </dsp:sp>
    <dsp:sp modelId="{DEEB9BAB-8BB3-42C6-AFCD-749296C5E0E8}">
      <dsp:nvSpPr>
        <dsp:cNvPr id="0" name=""/>
        <dsp:cNvSpPr/>
      </dsp:nvSpPr>
      <dsp:spPr>
        <a:xfrm>
          <a:off x="521824" y="423280"/>
          <a:ext cx="2520666" cy="1819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Source Sans Pro" panose="020B0503030403020204" pitchFamily="34" charset="0"/>
              <a:ea typeface="Source Sans Pro" panose="020B0503030403020204" pitchFamily="34" charset="0"/>
            </a:rPr>
            <a:t>Research culture focused questions</a:t>
          </a:r>
          <a:endParaRPr lang="en-GB" sz="1600" kern="1200">
            <a:latin typeface="Source Sans Pro" panose="020B0503030403020204" pitchFamily="34" charset="0"/>
            <a:ea typeface="Source Sans Pro" panose="020B0503030403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Source Sans Pro" panose="020B0503030403020204" pitchFamily="34" charset="0"/>
              <a:ea typeface="Source Sans Pro" panose="020B0503030403020204" pitchFamily="34" charset="0"/>
            </a:rPr>
            <a:t>Aspirational and current perspectives on support, inclusion and fulfilment</a:t>
          </a:r>
          <a:endParaRPr lang="en-GB" sz="1600" kern="1200"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575104" y="476560"/>
        <a:ext cx="2414106" cy="1712565"/>
      </dsp:txXfrm>
    </dsp:sp>
    <dsp:sp modelId="{F417336D-0D5D-43D1-BE24-C4893B549F49}">
      <dsp:nvSpPr>
        <dsp:cNvPr id="0" name=""/>
        <dsp:cNvSpPr/>
      </dsp:nvSpPr>
      <dsp:spPr>
        <a:xfrm>
          <a:off x="2908334" y="-102031"/>
          <a:ext cx="810102" cy="6275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2908334" y="23484"/>
        <a:ext cx="621830" cy="376543"/>
      </dsp:txXfrm>
    </dsp:sp>
    <dsp:sp modelId="{6579BBE1-5A71-4560-9C20-87A9142F207C}">
      <dsp:nvSpPr>
        <dsp:cNvPr id="0" name=""/>
        <dsp:cNvSpPr/>
      </dsp:nvSpPr>
      <dsp:spPr>
        <a:xfrm>
          <a:off x="4054706" y="230"/>
          <a:ext cx="2520666" cy="634574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68539"/>
            <a:satOff val="-12648"/>
            <a:lumOff val="300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Source Sans Pro" panose="020B0503030403020204" pitchFamily="34" charset="0"/>
              <a:ea typeface="Source Sans Pro" panose="020B0503030403020204" pitchFamily="34" charset="0"/>
            </a:rPr>
            <a:t>In-person engagement</a:t>
          </a:r>
          <a:endParaRPr lang="en-GB" sz="1600" kern="1200"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4054706" y="230"/>
        <a:ext cx="2520666" cy="423049"/>
      </dsp:txXfrm>
    </dsp:sp>
    <dsp:sp modelId="{4803B61F-3291-43B7-B754-6064D2BBCB6B}">
      <dsp:nvSpPr>
        <dsp:cNvPr id="0" name=""/>
        <dsp:cNvSpPr/>
      </dsp:nvSpPr>
      <dsp:spPr>
        <a:xfrm>
          <a:off x="4570987" y="423280"/>
          <a:ext cx="2520666" cy="1819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68539"/>
              <a:satOff val="-12648"/>
              <a:lumOff val="300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Source Sans Pro" panose="020B0503030403020204" pitchFamily="34" charset="0"/>
              <a:ea typeface="Source Sans Pro" panose="020B0503030403020204" pitchFamily="34" charset="0"/>
            </a:rPr>
            <a:t>Research Culture stand at Doctoral College event</a:t>
          </a:r>
          <a:endParaRPr lang="en-GB" sz="1600" kern="1200">
            <a:latin typeface="Source Sans Pro" panose="020B0503030403020204" pitchFamily="34" charset="0"/>
            <a:ea typeface="Source Sans Pro" panose="020B0503030403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Source Sans Pro" panose="020B0503030403020204" pitchFamily="34" charset="0"/>
              <a:ea typeface="Source Sans Pro" panose="020B0503030403020204" pitchFamily="34" charset="0"/>
            </a:rPr>
            <a:t>Informal discussions, interactive feedback tools, ideas boards</a:t>
          </a:r>
          <a:endParaRPr lang="en-GB" sz="1600" kern="1200"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4624267" y="476560"/>
        <a:ext cx="2414106" cy="1712565"/>
      </dsp:txXfrm>
    </dsp:sp>
    <dsp:sp modelId="{192B519E-B964-4858-9DF0-C2ED597AA1F6}">
      <dsp:nvSpPr>
        <dsp:cNvPr id="0" name=""/>
        <dsp:cNvSpPr/>
      </dsp:nvSpPr>
      <dsp:spPr>
        <a:xfrm>
          <a:off x="6957496" y="-102031"/>
          <a:ext cx="810102" cy="6275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107896"/>
            <a:satOff val="-17570"/>
            <a:lumOff val="359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6957496" y="23484"/>
        <a:ext cx="621830" cy="376543"/>
      </dsp:txXfrm>
    </dsp:sp>
    <dsp:sp modelId="{A208CD8B-E1C3-40D6-8C24-2F9DC6E9D441}">
      <dsp:nvSpPr>
        <dsp:cNvPr id="0" name=""/>
        <dsp:cNvSpPr/>
      </dsp:nvSpPr>
      <dsp:spPr>
        <a:xfrm>
          <a:off x="8103868" y="230"/>
          <a:ext cx="2520666" cy="634574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68539"/>
            <a:satOff val="-12648"/>
            <a:lumOff val="300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Source Sans Pro" panose="020B0503030403020204" pitchFamily="34" charset="0"/>
              <a:ea typeface="Source Sans Pro" panose="020B0503030403020204" pitchFamily="34" charset="0"/>
            </a:rPr>
            <a:t>PGR Focus groups</a:t>
          </a:r>
          <a:endParaRPr lang="en-GB" sz="1600" kern="1200"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8103868" y="230"/>
        <a:ext cx="2520666" cy="423049"/>
      </dsp:txXfrm>
    </dsp:sp>
    <dsp:sp modelId="{A9445D86-C896-4579-9F96-A317714580EE}">
      <dsp:nvSpPr>
        <dsp:cNvPr id="0" name=""/>
        <dsp:cNvSpPr/>
      </dsp:nvSpPr>
      <dsp:spPr>
        <a:xfrm>
          <a:off x="8620149" y="423280"/>
          <a:ext cx="2520666" cy="1819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68539"/>
              <a:satOff val="-12648"/>
              <a:lumOff val="300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Source Sans Pro" panose="020B0503030403020204" pitchFamily="34" charset="0"/>
              <a:ea typeface="Source Sans Pro" panose="020B0503030403020204" pitchFamily="34" charset="0"/>
            </a:rPr>
            <a:t>Facilitated by PGR Student Partners (also contributors)</a:t>
          </a:r>
          <a:endParaRPr lang="en-GB" sz="1600" kern="1200">
            <a:latin typeface="Source Sans Pro" panose="020B0503030403020204" pitchFamily="34" charset="0"/>
            <a:ea typeface="Source Sans Pro" panose="020B0503030403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Source Sans Pro" panose="020B0503030403020204" pitchFamily="34" charset="0"/>
              <a:ea typeface="Source Sans Pro" panose="020B0503030403020204" pitchFamily="34" charset="0"/>
            </a:rPr>
            <a:t>Early findings as discussion starters</a:t>
          </a:r>
          <a:endParaRPr lang="en-GB" sz="1600" kern="1200">
            <a:latin typeface="Source Sans Pro" panose="020B0503030403020204" pitchFamily="34" charset="0"/>
            <a:ea typeface="Source Sans Pro" panose="020B0503030403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kern="1200"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8673429" y="476560"/>
        <a:ext cx="2414106" cy="1712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45D25-4742-6748-4FAD-0CC14DD70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31EBE-EF47-D150-FB8D-9E5265F72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21784-D62D-C070-07CF-3141A775D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23B9B-EF65-D92A-01BB-E450FD18E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F0184-45EB-C2F9-0F21-A9679B3BB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FFB32-DD0B-4673-A181-B90DFDB61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2E444E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3393" y="1844825"/>
            <a:ext cx="10847916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solidFill>
                  <a:srgbClr val="2E444E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rgbClr val="2E444E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solidFill>
                  <a:srgbClr val="2E444E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rgbClr val="2E444E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rgbClr val="2E444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72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2EFC07-23DE-42DC-8898-3D23F50E7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A54AAF-0D39-41F9-A739-48D8AC24C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40F39-43DB-40AC-88DF-DB040AB0E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67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3D1DED-956A-C642-05CF-59CA02AD1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37F63-7303-7908-4072-ECA50DD52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6BF04-CC25-E181-5A9E-F60DCB5DF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BD6DF-1DE7-8EA8-9D08-BE31EFD368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0E282-94F1-1F41-92BE-86A22A0293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FFB32-DD0B-4673-A181-B90DFDB61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60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23392" y="1844825"/>
            <a:ext cx="10862997" cy="4381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3"/>
          <p:cNvSpPr txBox="1"/>
          <p:nvPr/>
        </p:nvSpPr>
        <p:spPr>
          <a:xfrm>
            <a:off x="10992544" y="6400135"/>
            <a:ext cx="960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4274112-3819-4E3C-A2C8-15D563C4EB1E}" type="slidenum">
              <a:rPr lang="en-GB" sz="1000" smtClean="0"/>
              <a:t>‹#›</a:t>
            </a:fld>
            <a:endParaRPr lang="en-GB" sz="1000"/>
          </a:p>
        </p:txBody>
      </p:sp>
      <p:pic>
        <p:nvPicPr>
          <p:cNvPr id="8" name="University 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87826CD3-130D-D440-8ABD-6248D8758A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78" y="-279125"/>
            <a:ext cx="2880322" cy="16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2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spc="-150">
          <a:solidFill>
            <a:srgbClr val="2E444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rgbClr val="2E444E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rgbClr val="2E444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rgbClr val="2E444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600" kern="1200">
          <a:solidFill>
            <a:srgbClr val="2E444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»"/>
        <a:defRPr sz="1400" kern="1200">
          <a:solidFill>
            <a:srgbClr val="2E444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F.S.Littel@soton.ac.uk" TargetMode="External"/><Relationship Id="rId7" Type="http://schemas.openxmlformats.org/officeDocument/2006/relationships/image" Target="../media/image21.svg"/><Relationship Id="rId2" Type="http://schemas.openxmlformats.org/officeDocument/2006/relationships/hyperlink" Target="mailto:M.Islam@soton.ac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mailto:lii1u18@soton.ac.uk" TargetMode="External"/><Relationship Id="rId4" Type="http://schemas.openxmlformats.org/officeDocument/2006/relationships/hyperlink" Target="mailto:N.Das@soton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6" name="Rectangle 1055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Our university campuses | University of Southampton">
            <a:extLst>
              <a:ext uri="{FF2B5EF4-FFF2-40B4-BE49-F238E27FC236}">
                <a16:creationId xmlns:a16="http://schemas.microsoft.com/office/drawing/2014/main" id="{6D606900-EDB2-072E-D5D3-3F65E810B0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380"/>
          <a:stretch/>
        </p:blipFill>
        <p:spPr bwMode="auto">
          <a:xfrm>
            <a:off x="603671" y="-1"/>
            <a:ext cx="115883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8" name="Rectangle 1057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0" name="Rectangle 105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2" name="Group 1061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063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4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5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6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7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8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9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0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1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2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3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4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5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6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7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8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9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0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1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2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84" name="Rectangle 1083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82C9B4-73EB-E410-CA03-2EB181988900}"/>
              </a:ext>
            </a:extLst>
          </p:cNvPr>
          <p:cNvSpPr/>
          <p:nvPr/>
        </p:nvSpPr>
        <p:spPr>
          <a:xfrm>
            <a:off x="-3050" y="5202238"/>
            <a:ext cx="603672" cy="1655762"/>
          </a:xfrm>
          <a:prstGeom prst="rect">
            <a:avLst/>
          </a:prstGeom>
          <a:solidFill>
            <a:srgbClr val="005C84"/>
          </a:solidFill>
          <a:ln>
            <a:solidFill>
              <a:srgbClr val="005C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8C75FB2-CF5F-499F-B1A1-62BA9ADE8017}"/>
              </a:ext>
            </a:extLst>
          </p:cNvPr>
          <p:cNvSpPr txBox="1">
            <a:spLocks/>
          </p:cNvSpPr>
          <p:nvPr/>
        </p:nvSpPr>
        <p:spPr>
          <a:xfrm>
            <a:off x="600622" y="1579944"/>
            <a:ext cx="4649824" cy="1805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Transitional spaces and collaborative embraces: Partnership at the postgraduate research level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F67F35F-7DF5-FBA7-AE08-EA71A64D2190}"/>
              </a:ext>
            </a:extLst>
          </p:cNvPr>
          <p:cNvSpPr txBox="1">
            <a:spLocks/>
          </p:cNvSpPr>
          <p:nvPr/>
        </p:nvSpPr>
        <p:spPr>
          <a:xfrm>
            <a:off x="783771" y="4805033"/>
            <a:ext cx="432261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of Westminster Student as Co-Creators seminar series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Tuesday 4 March 2025</a:t>
            </a:r>
          </a:p>
        </p:txBody>
      </p:sp>
      <p:pic>
        <p:nvPicPr>
          <p:cNvPr id="15" name="University Logo (White)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5F3FD4E-8E73-89AE-82E4-4FEDF89DCBB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096" y="-576589"/>
            <a:ext cx="3582943" cy="201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5DC4A84-51BB-96DE-9F9A-BAB3304F0BBF}"/>
              </a:ext>
            </a:extLst>
          </p:cNvPr>
          <p:cNvSpPr txBox="1">
            <a:spLocks/>
          </p:cNvSpPr>
          <p:nvPr/>
        </p:nvSpPr>
        <p:spPr>
          <a:xfrm>
            <a:off x="623393" y="523349"/>
            <a:ext cx="10849205" cy="57045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spc="-150">
                <a:solidFill>
                  <a:srgbClr val="2E444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>
                <a:latin typeface="Source Sans Pro" panose="020B0503030403020204" pitchFamily="34" charset="0"/>
                <a:ea typeface="Source Sans Pro" panose="020B0503030403020204" pitchFamily="34" charset="0"/>
              </a:rPr>
              <a:t>My Student Partner experience / Recommendations</a:t>
            </a:r>
            <a:endParaRPr lang="en-US" b="1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648EF5B-7DE2-9A43-1000-709EE9EF8E70}"/>
              </a:ext>
            </a:extLst>
          </p:cNvPr>
          <p:cNvSpPr txBox="1">
            <a:spLocks/>
          </p:cNvSpPr>
          <p:nvPr/>
        </p:nvSpPr>
        <p:spPr>
          <a:xfrm>
            <a:off x="623393" y="1562987"/>
            <a:ext cx="10847916" cy="4674898"/>
          </a:xfr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5570279-689D-F037-6AB1-04915CE653A9}"/>
              </a:ext>
            </a:extLst>
          </p:cNvPr>
          <p:cNvSpPr/>
          <p:nvPr/>
        </p:nvSpPr>
        <p:spPr>
          <a:xfrm>
            <a:off x="11409779" y="6254987"/>
            <a:ext cx="629174" cy="5704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/>
              <a:t>ND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92A71C4-03B1-1315-264C-D48EC2DC8482}"/>
              </a:ext>
            </a:extLst>
          </p:cNvPr>
          <p:cNvSpPr txBox="1">
            <a:spLocks/>
          </p:cNvSpPr>
          <p:nvPr/>
        </p:nvSpPr>
        <p:spPr>
          <a:xfrm>
            <a:off x="623393" y="1287579"/>
            <a:ext cx="5828038" cy="4674898"/>
          </a:xfr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An opportunity to work closely with other PGRs and a platform for </a:t>
            </a:r>
            <a:r>
              <a:rPr lang="en-US" b="1">
                <a:latin typeface="Source Sans Pro" panose="020B0503030403020204" pitchFamily="34" charset="0"/>
                <a:ea typeface="Source Sans Pro" panose="020B0503030403020204" pitchFamily="34" charset="0"/>
              </a:rPr>
              <a:t>mutual un/learning</a:t>
            </a:r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A role that is rooted in an equitable partnership model helps create a </a:t>
            </a:r>
            <a:r>
              <a:rPr lang="en-US" b="1">
                <a:latin typeface="Source Sans Pro" panose="020B0503030403020204" pitchFamily="34" charset="0"/>
                <a:ea typeface="Source Sans Pro" panose="020B0503030403020204" pitchFamily="34" charset="0"/>
              </a:rPr>
              <a:t>safe space </a:t>
            </a:r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for dialogues.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Opportunities to directly liaise with members of the Doctoral College equitably, making a lot of the processes </a:t>
            </a:r>
            <a:r>
              <a:rPr lang="en-US" b="1">
                <a:latin typeface="Source Sans Pro" panose="020B0503030403020204" pitchFamily="34" charset="0"/>
                <a:ea typeface="Source Sans Pro" panose="020B0503030403020204" pitchFamily="34" charset="0"/>
              </a:rPr>
              <a:t>participatory</a:t>
            </a:r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Exploring research skills as well as job roles beyond the scope of immediate PhD research </a:t>
            </a:r>
            <a:r>
              <a:rPr lang="en-US" b="1">
                <a:latin typeface="Source Sans Pro" panose="020B0503030403020204" pitchFamily="34" charset="0"/>
                <a:ea typeface="Source Sans Pro" panose="020B0503030403020204" pitchFamily="34" charset="0"/>
              </a:rPr>
              <a:t>preparing</a:t>
            </a:r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 you for </a:t>
            </a:r>
            <a:r>
              <a:rPr lang="en-US" b="1">
                <a:latin typeface="Source Sans Pro" panose="020B0503030403020204" pitchFamily="34" charset="0"/>
                <a:ea typeface="Source Sans Pro" panose="020B0503030403020204" pitchFamily="34" charset="0"/>
              </a:rPr>
              <a:t>beyond the academia</a:t>
            </a:r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50000"/>
              </a:lnSpc>
            </a:pPr>
            <a:endParaRPr lang="en-GB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50000"/>
              </a:lnSpc>
            </a:pPr>
            <a:endParaRPr lang="en-GB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50000"/>
              </a:lnSpc>
            </a:pPr>
            <a:endParaRPr lang="en-GB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6" name="Picture 5" descr="A group of people standing in front of a large projector screen&#10;&#10;Description automatically generated">
            <a:extLst>
              <a:ext uri="{FF2B5EF4-FFF2-40B4-BE49-F238E27FC236}">
                <a16:creationId xmlns:a16="http://schemas.microsoft.com/office/drawing/2014/main" id="{463768BD-A937-1F0E-B8B3-517059132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6500" b="5514"/>
          <a:stretch/>
        </p:blipFill>
        <p:spPr>
          <a:xfrm>
            <a:off x="6744832" y="1930910"/>
            <a:ext cx="5019878" cy="338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59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8C2BF-0ED9-5D90-E270-44942E12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547536"/>
            <a:ext cx="10849205" cy="936104"/>
          </a:xfrm>
        </p:spPr>
        <p:txBody>
          <a:bodyPr/>
          <a:lstStyle/>
          <a:p>
            <a:r>
              <a:rPr lang="en-GB" b="1">
                <a:latin typeface="Source Sans Pro" panose="020B0503030403020204" pitchFamily="34" charset="0"/>
                <a:ea typeface="Source Sans Pro" panose="020B0503030403020204" pitchFamily="34" charset="0"/>
              </a:rPr>
              <a:t>PGR research culture project – development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651D9-60E3-40B9-08D9-B634A28641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391" y="1662914"/>
            <a:ext cx="11146361" cy="439305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Source Sans Pro"/>
                <a:ea typeface="Source Sans Pro"/>
              </a:rPr>
              <a:t>The University’s </a:t>
            </a:r>
            <a:r>
              <a:rPr lang="en-US" b="1">
                <a:latin typeface="Source Sans Pro"/>
                <a:ea typeface="Source Sans Pro"/>
              </a:rPr>
              <a:t>goal</a:t>
            </a:r>
            <a:r>
              <a:rPr lang="en-US">
                <a:latin typeface="Source Sans Pro"/>
                <a:ea typeface="Source Sans Pro"/>
              </a:rPr>
              <a:t>: developing a </a:t>
            </a:r>
            <a:r>
              <a:rPr lang="en-US" b="1">
                <a:latin typeface="Source Sans Pro"/>
                <a:ea typeface="Source Sans Pro"/>
              </a:rPr>
              <a:t>healthy</a:t>
            </a:r>
            <a:r>
              <a:rPr lang="en-US">
                <a:latin typeface="Source Sans Pro"/>
                <a:ea typeface="Source Sans Pro"/>
              </a:rPr>
              <a:t> and </a:t>
            </a:r>
            <a:r>
              <a:rPr lang="en-US" b="1">
                <a:latin typeface="Source Sans Pro"/>
                <a:ea typeface="Source Sans Pro"/>
              </a:rPr>
              <a:t>inclusive</a:t>
            </a:r>
            <a:r>
              <a:rPr lang="en-US">
                <a:latin typeface="Source Sans Pro"/>
                <a:ea typeface="Source Sans Pro"/>
              </a:rPr>
              <a:t> research culture conducive to high-impact outputs.</a:t>
            </a:r>
          </a:p>
          <a:p>
            <a:r>
              <a:rPr lang="en-US">
                <a:latin typeface="Source Sans Pro"/>
                <a:ea typeface="Source Sans Pro"/>
              </a:rPr>
              <a:t>The </a:t>
            </a:r>
            <a:r>
              <a:rPr lang="en-US" b="1">
                <a:latin typeface="Source Sans Pro"/>
                <a:ea typeface="Source Sans Pro"/>
              </a:rPr>
              <a:t>Challenge</a:t>
            </a:r>
            <a:r>
              <a:rPr lang="en-US">
                <a:latin typeface="Source Sans Pro"/>
                <a:ea typeface="Source Sans Pro"/>
              </a:rPr>
              <a:t>: PGR students report </a:t>
            </a:r>
            <a:r>
              <a:rPr lang="en-US" b="1">
                <a:latin typeface="Source Sans Pro"/>
                <a:ea typeface="Source Sans Pro"/>
              </a:rPr>
              <a:t>sub-par </a:t>
            </a:r>
            <a:r>
              <a:rPr lang="en-US">
                <a:latin typeface="Source Sans Pro"/>
                <a:ea typeface="Source Sans Pro"/>
              </a:rPr>
              <a:t>experiences of research culture.</a:t>
            </a:r>
          </a:p>
          <a:p>
            <a:r>
              <a:rPr lang="en-US">
                <a:latin typeface="Source Sans Pro"/>
                <a:ea typeface="Source Sans Pro"/>
              </a:rPr>
              <a:t>The </a:t>
            </a:r>
            <a:r>
              <a:rPr lang="en-US" b="1">
                <a:latin typeface="Source Sans Pro"/>
                <a:ea typeface="Source Sans Pro"/>
              </a:rPr>
              <a:t>Questions</a:t>
            </a:r>
            <a:r>
              <a:rPr lang="en-US">
                <a:latin typeface="Source Sans Pro"/>
                <a:ea typeface="Source Sans Pro"/>
              </a:rPr>
              <a:t>: What do PGRs value most as part of a healthy and inclusive research culture? How can the university foster an environment which fulfils these needs?</a:t>
            </a:r>
          </a:p>
          <a:p>
            <a:r>
              <a:rPr lang="en-US">
                <a:latin typeface="Source Sans Pro"/>
                <a:ea typeface="Source Sans Pro"/>
              </a:rPr>
              <a:t>The </a:t>
            </a:r>
            <a:r>
              <a:rPr lang="en-US" b="1">
                <a:latin typeface="Source Sans Pro"/>
                <a:ea typeface="Source Sans Pro"/>
              </a:rPr>
              <a:t>Project</a:t>
            </a:r>
            <a:r>
              <a:rPr lang="en-US">
                <a:latin typeface="Source Sans Pro"/>
                <a:ea typeface="Source Sans Pro"/>
              </a:rPr>
              <a:t> - A 3-part initiative:</a:t>
            </a:r>
          </a:p>
          <a:p>
            <a:pPr marL="0" indent="0">
              <a:buNone/>
            </a:pPr>
            <a:endParaRPr lang="en-GB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B8018E9-2B33-E6EB-1851-8054FA5C3D82}"/>
              </a:ext>
            </a:extLst>
          </p:cNvPr>
          <p:cNvSpPr/>
          <p:nvPr/>
        </p:nvSpPr>
        <p:spPr>
          <a:xfrm>
            <a:off x="194251" y="225459"/>
            <a:ext cx="629174" cy="5704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FL</a:t>
            </a:r>
            <a:endParaRPr lang="en-GB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56313CB-9DAB-E6E4-7D62-BF5A7B336F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7294757"/>
              </p:ext>
            </p:extLst>
          </p:nvPr>
        </p:nvGraphicFramePr>
        <p:xfrm>
          <a:off x="623392" y="4211273"/>
          <a:ext cx="11146360" cy="2242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3885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8C2BF-0ED9-5D90-E270-44942E12E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Source Sans Pro" panose="020B0503030403020204" pitchFamily="34" charset="0"/>
                <a:ea typeface="Source Sans Pro" panose="020B0503030403020204" pitchFamily="34" charset="0"/>
              </a:rPr>
              <a:t>PGR research culture project – output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651D9-60E3-40B9-08D9-B634A28641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393" y="1844825"/>
            <a:ext cx="4663831" cy="4393059"/>
          </a:xfrm>
        </p:spPr>
        <p:txBody>
          <a:bodyPr/>
          <a:lstStyle/>
          <a:p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Insights from </a:t>
            </a:r>
            <a:r>
              <a:rPr lang="en-US" b="1">
                <a:latin typeface="Source Sans Pro" panose="020B0503030403020204" pitchFamily="34" charset="0"/>
                <a:ea typeface="Source Sans Pro" panose="020B0503030403020204" pitchFamily="34" charset="0"/>
              </a:rPr>
              <a:t>500 PGRs </a:t>
            </a:r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through survey, shaping views and aspirations on research culture.</a:t>
            </a:r>
          </a:p>
          <a:p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Practical recommendations gathered relating to students’ </a:t>
            </a:r>
            <a:r>
              <a:rPr lang="en-US" b="1">
                <a:latin typeface="Source Sans Pro" panose="020B0503030403020204" pitchFamily="34" charset="0"/>
                <a:ea typeface="Source Sans Pro" panose="020B0503030403020204" pitchFamily="34" charset="0"/>
              </a:rPr>
              <a:t>communication</a:t>
            </a:r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 preferences, </a:t>
            </a:r>
            <a:r>
              <a:rPr lang="en-US" b="1">
                <a:latin typeface="Source Sans Pro" panose="020B0503030403020204" pitchFamily="34" charset="0"/>
                <a:ea typeface="Source Sans Pro" panose="020B0503030403020204" pitchFamily="34" charset="0"/>
              </a:rPr>
              <a:t>engagement</a:t>
            </a:r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 and inclusion </a:t>
            </a:r>
            <a:r>
              <a:rPr lang="en-US" b="1">
                <a:latin typeface="Source Sans Pro" panose="020B0503030403020204" pitchFamily="34" charset="0"/>
                <a:ea typeface="Source Sans Pro" panose="020B0503030403020204" pitchFamily="34" charset="0"/>
              </a:rPr>
              <a:t>enablers</a:t>
            </a:r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 and </a:t>
            </a:r>
            <a:r>
              <a:rPr lang="en-US" b="1">
                <a:latin typeface="Source Sans Pro" panose="020B0503030403020204" pitchFamily="34" charset="0"/>
                <a:ea typeface="Source Sans Pro" panose="020B0503030403020204" pitchFamily="34" charset="0"/>
              </a:rPr>
              <a:t>blockers</a:t>
            </a:r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, and </a:t>
            </a:r>
            <a:r>
              <a:rPr lang="en-US" b="1">
                <a:latin typeface="Source Sans Pro" panose="020B0503030403020204" pitchFamily="34" charset="0"/>
                <a:ea typeface="Source Sans Pro" panose="020B0503030403020204" pitchFamily="34" charset="0"/>
              </a:rPr>
              <a:t>community-building</a:t>
            </a:r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 events.</a:t>
            </a:r>
          </a:p>
          <a:p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Actionable output supporting the Doctoral College’s plans and upcoming initiatives.</a:t>
            </a:r>
          </a:p>
          <a:p>
            <a:endParaRPr lang="en-GB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5" name="Picture 4" descr="A close-up of words&#10;&#10;Description automatically generated">
            <a:extLst>
              <a:ext uri="{FF2B5EF4-FFF2-40B4-BE49-F238E27FC236}">
                <a16:creationId xmlns:a16="http://schemas.microsoft.com/office/drawing/2014/main" id="{5F5ED8D1-4A3B-9CFA-ED03-243687043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5" t="18357" r="9791" b="11585"/>
          <a:stretch/>
        </p:blipFill>
        <p:spPr>
          <a:xfrm>
            <a:off x="5968129" y="2287678"/>
            <a:ext cx="6073631" cy="350735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A160717-C822-A34B-2AAF-0A7E8A81EA4B}"/>
              </a:ext>
            </a:extLst>
          </p:cNvPr>
          <p:cNvSpPr/>
          <p:nvPr/>
        </p:nvSpPr>
        <p:spPr>
          <a:xfrm>
            <a:off x="11444139" y="6178990"/>
            <a:ext cx="629174" cy="5704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302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40312-4460-1481-5CAB-59D18821D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4" y="225459"/>
            <a:ext cx="10849205" cy="936104"/>
          </a:xfrm>
        </p:spPr>
        <p:txBody>
          <a:bodyPr/>
          <a:lstStyle/>
          <a:p>
            <a:r>
              <a:rPr lang="en-US" sz="3600" b="1">
                <a:latin typeface="Source Sans Pro" panose="020B0503030403020204" pitchFamily="34" charset="0"/>
                <a:ea typeface="Source Sans Pro" panose="020B0503030403020204" pitchFamily="34" charset="0"/>
              </a:rPr>
              <a:t>My Student Partner experience</a:t>
            </a:r>
            <a:endParaRPr lang="en-GB" sz="3600" b="1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49A12-0ABE-8CAD-E0EB-69F58807B9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57" y="1406998"/>
            <a:ext cx="5481643" cy="2836903"/>
          </a:xfrm>
        </p:spPr>
        <p:txBody>
          <a:bodyPr/>
          <a:lstStyle/>
          <a:p>
            <a:r>
              <a:rPr lang="en-US" sz="2200">
                <a:latin typeface="Source Sans Pro" panose="020B0503030403020204" pitchFamily="34" charset="0"/>
                <a:ea typeface="Source Sans Pro" panose="020B0503030403020204" pitchFamily="34" charset="0"/>
              </a:rPr>
              <a:t>Empowered, </a:t>
            </a:r>
            <a:r>
              <a:rPr lang="en-US" sz="2200" b="1">
                <a:latin typeface="Source Sans Pro" panose="020B0503030403020204" pitchFamily="34" charset="0"/>
                <a:ea typeface="Source Sans Pro" panose="020B0503030403020204" pitchFamily="34" charset="0"/>
              </a:rPr>
              <a:t>valued</a:t>
            </a:r>
            <a:r>
              <a:rPr lang="en-US" sz="2200">
                <a:latin typeface="Source Sans Pro" panose="020B0503030403020204" pitchFamily="34" charset="0"/>
                <a:ea typeface="Source Sans Pro" panose="020B0503030403020204" pitchFamily="34" charset="0"/>
              </a:rPr>
              <a:t> and recognised.</a:t>
            </a:r>
          </a:p>
          <a:p>
            <a:r>
              <a:rPr lang="en-US" sz="2200" b="1">
                <a:latin typeface="Source Sans Pro" panose="020B0503030403020204" pitchFamily="34" charset="0"/>
                <a:ea typeface="Source Sans Pro" panose="020B0503030403020204" pitchFamily="34" charset="0"/>
              </a:rPr>
              <a:t>Meaningful</a:t>
            </a:r>
            <a:r>
              <a:rPr lang="en-US" sz="2200">
                <a:latin typeface="Source Sans Pro" panose="020B0503030403020204" pitchFamily="34" charset="0"/>
                <a:ea typeface="Source Sans Pro" panose="020B0503030403020204" pitchFamily="34" charset="0"/>
              </a:rPr>
              <a:t>, remunerated work.</a:t>
            </a:r>
          </a:p>
          <a:p>
            <a:r>
              <a:rPr lang="en-US" sz="2200" b="1">
                <a:latin typeface="Source Sans Pro" panose="020B0503030403020204" pitchFamily="34" charset="0"/>
                <a:ea typeface="Source Sans Pro" panose="020B0503030403020204" pitchFamily="34" charset="0"/>
              </a:rPr>
              <a:t>Amplifying</a:t>
            </a:r>
            <a:r>
              <a:rPr lang="en-US" sz="2200">
                <a:latin typeface="Source Sans Pro" panose="020B0503030403020204" pitchFamily="34" charset="0"/>
                <a:ea typeface="Source Sans Pro" panose="020B0503030403020204" pitchFamily="34" charset="0"/>
              </a:rPr>
              <a:t> voices of other PGRs.</a:t>
            </a:r>
          </a:p>
          <a:p>
            <a:r>
              <a:rPr lang="en-US" sz="2200">
                <a:latin typeface="Source Sans Pro" panose="020B0503030403020204" pitchFamily="34" charset="0"/>
                <a:ea typeface="Source Sans Pro" panose="020B0503030403020204" pitchFamily="34" charset="0"/>
              </a:rPr>
              <a:t>Feeling of </a:t>
            </a:r>
            <a:r>
              <a:rPr lang="en-US" sz="2200" b="1">
                <a:latin typeface="Source Sans Pro" panose="020B0503030403020204" pitchFamily="34" charset="0"/>
                <a:ea typeface="Source Sans Pro" panose="020B0503030403020204" pitchFamily="34" charset="0"/>
              </a:rPr>
              <a:t>belonging.</a:t>
            </a:r>
          </a:p>
          <a:p>
            <a:r>
              <a:rPr lang="en-US" sz="2200">
                <a:latin typeface="Source Sans Pro" panose="020B0503030403020204" pitchFamily="34" charset="0"/>
                <a:ea typeface="Source Sans Pro" panose="020B0503030403020204" pitchFamily="34" charset="0"/>
              </a:rPr>
              <a:t>Start of </a:t>
            </a:r>
            <a:r>
              <a:rPr lang="en-US" sz="2200" b="1">
                <a:latin typeface="Source Sans Pro" panose="020B0503030403020204" pitchFamily="34" charset="0"/>
                <a:ea typeface="Source Sans Pro" panose="020B0503030403020204" pitchFamily="34" charset="0"/>
              </a:rPr>
              <a:t>long-lasting relationships </a:t>
            </a:r>
            <a:r>
              <a:rPr lang="en-US" sz="2200">
                <a:latin typeface="Source Sans Pro" panose="020B0503030403020204" pitchFamily="34" charset="0"/>
                <a:ea typeface="Source Sans Pro" panose="020B0503030403020204" pitchFamily="34" charset="0"/>
              </a:rPr>
              <a:t>and collaboration.</a:t>
            </a:r>
            <a:endParaRPr lang="en-GB" sz="22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1D73990-C3FA-5D8B-B50D-074D9F070018}"/>
              </a:ext>
            </a:extLst>
          </p:cNvPr>
          <p:cNvSpPr/>
          <p:nvPr/>
        </p:nvSpPr>
        <p:spPr>
          <a:xfrm>
            <a:off x="11368575" y="6224939"/>
            <a:ext cx="629174" cy="5704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FL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3449C13-DA16-794B-3B74-E60F09AE0B0D}"/>
              </a:ext>
            </a:extLst>
          </p:cNvPr>
          <p:cNvSpPr txBox="1">
            <a:spLocks/>
          </p:cNvSpPr>
          <p:nvPr/>
        </p:nvSpPr>
        <p:spPr>
          <a:xfrm>
            <a:off x="508838" y="4559351"/>
            <a:ext cx="11425203" cy="19508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2E444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2E444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2E444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2E444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2E444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>
                <a:latin typeface="Source Sans Pro" panose="020B0503030403020204" pitchFamily="34" charset="0"/>
                <a:ea typeface="Source Sans Pro" panose="020B0503030403020204" pitchFamily="34" charset="0"/>
              </a:rPr>
              <a:t>Recommendations</a:t>
            </a:r>
          </a:p>
          <a:p>
            <a:r>
              <a:rPr lang="en-US" sz="2200" b="1">
                <a:latin typeface="Source Sans Pro" panose="020B0503030403020204" pitchFamily="34" charset="0"/>
                <a:ea typeface="Source Sans Pro" panose="020B0503030403020204" pitchFamily="34" charset="0"/>
              </a:rPr>
              <a:t>Involve</a:t>
            </a:r>
            <a:r>
              <a:rPr lang="en-US" sz="2200">
                <a:latin typeface="Source Sans Pro" panose="020B0503030403020204" pitchFamily="34" charset="0"/>
                <a:ea typeface="Source Sans Pro" panose="020B0503030403020204" pitchFamily="34" charset="0"/>
              </a:rPr>
              <a:t> PGRs in the life of your institution in a </a:t>
            </a:r>
            <a:r>
              <a:rPr lang="en-US" sz="2200" b="1">
                <a:latin typeface="Source Sans Pro" panose="020B0503030403020204" pitchFamily="34" charset="0"/>
                <a:ea typeface="Source Sans Pro" panose="020B0503030403020204" pitchFamily="34" charset="0"/>
              </a:rPr>
              <a:t>transparent</a:t>
            </a:r>
            <a:r>
              <a:rPr lang="en-US" sz="2200">
                <a:latin typeface="Source Sans Pro" panose="020B0503030403020204" pitchFamily="34" charset="0"/>
                <a:ea typeface="Source Sans Pro" panose="020B0503030403020204" pitchFamily="34" charset="0"/>
              </a:rPr>
              <a:t> and open environment.</a:t>
            </a:r>
          </a:p>
          <a:p>
            <a:r>
              <a:rPr lang="en-US" sz="2200">
                <a:latin typeface="Source Sans Pro" panose="020B0503030403020204" pitchFamily="34" charset="0"/>
                <a:ea typeface="Source Sans Pro" panose="020B0503030403020204" pitchFamily="34" charset="0"/>
              </a:rPr>
              <a:t>Establish and maintain </a:t>
            </a:r>
            <a:r>
              <a:rPr lang="en-US" sz="2200" b="1">
                <a:latin typeface="Source Sans Pro" panose="020B0503030403020204" pitchFamily="34" charset="0"/>
                <a:ea typeface="Source Sans Pro" panose="020B0503030403020204" pitchFamily="34" charset="0"/>
              </a:rPr>
              <a:t>co-creation</a:t>
            </a:r>
            <a:r>
              <a:rPr lang="en-US" sz="2200">
                <a:latin typeface="Source Sans Pro" panose="020B0503030403020204" pitchFamily="34" charset="0"/>
                <a:ea typeface="Source Sans Pro" panose="020B0503030403020204" pitchFamily="34" charset="0"/>
              </a:rPr>
              <a:t> and partnership principles and values.</a:t>
            </a:r>
          </a:p>
          <a:p>
            <a:r>
              <a:rPr lang="en-US" sz="2200">
                <a:latin typeface="Source Sans Pro" panose="020B0503030403020204" pitchFamily="34" charset="0"/>
                <a:ea typeface="Source Sans Pro" panose="020B0503030403020204" pitchFamily="34" charset="0"/>
              </a:rPr>
              <a:t>As an institution, value PGRs’ lived experiences and be </a:t>
            </a:r>
            <a:r>
              <a:rPr lang="en-US" sz="2200" b="1">
                <a:latin typeface="Source Sans Pro" panose="020B0503030403020204" pitchFamily="34" charset="0"/>
                <a:ea typeface="Source Sans Pro" panose="020B0503030403020204" pitchFamily="34" charset="0"/>
              </a:rPr>
              <a:t>open to challenge</a:t>
            </a:r>
            <a:r>
              <a:rPr lang="en-US" sz="220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</p:txBody>
      </p:sp>
      <p:pic>
        <p:nvPicPr>
          <p:cNvPr id="5" name="Picture 4" descr="A person and person standing in front of a large screen&#10;&#10;Description automatically generated">
            <a:extLst>
              <a:ext uri="{FF2B5EF4-FFF2-40B4-BE49-F238E27FC236}">
                <a16:creationId xmlns:a16="http://schemas.microsoft.com/office/drawing/2014/main" id="{230705B1-6AC0-183E-B86A-906DD9326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303" y="258867"/>
            <a:ext cx="4925150" cy="38170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749C3E-077B-CCCF-18AC-17BF899878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2297" t="37364" r="15232" b="40568"/>
          <a:stretch/>
        </p:blipFill>
        <p:spPr>
          <a:xfrm>
            <a:off x="10477292" y="3429000"/>
            <a:ext cx="1520457" cy="151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CF72FD-5602-B5D6-C40E-F301634B7798}"/>
              </a:ext>
            </a:extLst>
          </p:cNvPr>
          <p:cNvSpPr txBox="1"/>
          <p:nvPr/>
        </p:nvSpPr>
        <p:spPr>
          <a:xfrm>
            <a:off x="459954" y="528379"/>
            <a:ext cx="870535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solidFill>
                  <a:srgbClr val="2E44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Breakout room discussions (15 minutes)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A353217-01FF-2E1D-0669-649BE9925969}"/>
              </a:ext>
            </a:extLst>
          </p:cNvPr>
          <p:cNvSpPr/>
          <p:nvPr/>
        </p:nvSpPr>
        <p:spPr>
          <a:xfrm>
            <a:off x="565484" y="1510975"/>
            <a:ext cx="4247147" cy="46441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Source Sans Pro" panose="020B0503030403020204" pitchFamily="34" charset="0"/>
                <a:ea typeface="Source Sans Pro" panose="020B0503030403020204" pitchFamily="34" charset="0"/>
              </a:rPr>
              <a:t>Question 1:</a:t>
            </a:r>
          </a:p>
          <a:p>
            <a:pPr algn="ctr"/>
            <a:endParaRPr lang="en-GB" sz="240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en-GB" sz="2400">
                <a:latin typeface="Source Sans Pro" panose="020B0503030403020204" pitchFamily="34" charset="0"/>
                <a:ea typeface="Source Sans Pro" panose="020B0503030403020204" pitchFamily="34" charset="0"/>
              </a:rPr>
              <a:t>How do you / will you enact partnership and co-creation with PGR students?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C4687CE-8FF7-A918-1C48-24B10BF38CF4}"/>
              </a:ext>
            </a:extLst>
          </p:cNvPr>
          <p:cNvSpPr/>
          <p:nvPr/>
        </p:nvSpPr>
        <p:spPr>
          <a:xfrm>
            <a:off x="3031958" y="5631791"/>
            <a:ext cx="2534652" cy="8061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>
                <a:latin typeface="Source Sans Pro"/>
                <a:ea typeface="Source Sans Pro"/>
              </a:rPr>
              <a:t>Facilitators</a:t>
            </a:r>
            <a:r>
              <a:rPr lang="en-GB">
                <a:latin typeface="Source Sans Pro"/>
                <a:ea typeface="Source Sans Pro"/>
              </a:rPr>
              <a:t>: Lilian and Fabien</a:t>
            </a:r>
            <a:endParaRPr lang="en-GB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BA8BFF-5A94-4B5D-DE82-77DCEF1F3B53}"/>
              </a:ext>
            </a:extLst>
          </p:cNvPr>
          <p:cNvSpPr/>
          <p:nvPr/>
        </p:nvSpPr>
        <p:spPr>
          <a:xfrm>
            <a:off x="6336632" y="1510975"/>
            <a:ext cx="4247147" cy="46441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Source Sans Pro" panose="020B0503030403020204" pitchFamily="34" charset="0"/>
                <a:ea typeface="Source Sans Pro" panose="020B0503030403020204" pitchFamily="34" charset="0"/>
              </a:rPr>
              <a:t>Question 2:</a:t>
            </a:r>
          </a:p>
          <a:p>
            <a:pPr algn="ctr"/>
            <a:endParaRPr lang="en-GB" sz="240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en-GB" sz="2400">
                <a:latin typeface="Source Sans Pro" panose="020B0503030403020204" pitchFamily="34" charset="0"/>
                <a:ea typeface="Source Sans Pro" panose="020B0503030403020204" pitchFamily="34" charset="0"/>
              </a:rPr>
              <a:t>Are there any barriers/challenges you experience to adopting a partnership way of working with PGR students?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C22B08B-46FA-BB03-0272-CE44570294D4}"/>
              </a:ext>
            </a:extLst>
          </p:cNvPr>
          <p:cNvSpPr/>
          <p:nvPr/>
        </p:nvSpPr>
        <p:spPr>
          <a:xfrm>
            <a:off x="8803106" y="5631791"/>
            <a:ext cx="2534652" cy="8061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>
                <a:latin typeface="Source Sans Pro" panose="020B0503030403020204" pitchFamily="34" charset="0"/>
                <a:ea typeface="Source Sans Pro" panose="020B0503030403020204" pitchFamily="34" charset="0"/>
              </a:rPr>
              <a:t>Facilitators</a:t>
            </a:r>
            <a:r>
              <a:rPr lang="en-GB">
                <a:latin typeface="Source Sans Pro" panose="020B0503030403020204" pitchFamily="34" charset="0"/>
                <a:ea typeface="Source Sans Pro" panose="020B0503030403020204" pitchFamily="34" charset="0"/>
              </a:rPr>
              <a:t>: Maisha and Nandini</a:t>
            </a:r>
          </a:p>
        </p:txBody>
      </p:sp>
    </p:spTree>
    <p:extLst>
      <p:ext uri="{BB962C8B-B14F-4D97-AF65-F5344CB8AC3E}">
        <p14:creationId xmlns:p14="http://schemas.microsoft.com/office/powerpoint/2010/main" val="104177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40312-4460-1481-5CAB-59D18821D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97" y="642593"/>
            <a:ext cx="10849205" cy="621368"/>
          </a:xfrm>
        </p:spPr>
        <p:txBody>
          <a:bodyPr/>
          <a:lstStyle/>
          <a:p>
            <a:r>
              <a:rPr lang="en-US" b="1">
                <a:latin typeface="Source Sans Pro" panose="020B0503030403020204" pitchFamily="34" charset="0"/>
                <a:ea typeface="Source Sans Pro" panose="020B0503030403020204" pitchFamily="34" charset="0"/>
              </a:rPr>
              <a:t>Concluding remarks</a:t>
            </a:r>
            <a:endParaRPr lang="en-GB" b="1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49A12-0ABE-8CAD-E0EB-69F58807B9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312" y="1550944"/>
            <a:ext cx="6423893" cy="4585792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1" i="0">
                <a:solidFill>
                  <a:srgbClr val="3333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Co-Creation is Key </a:t>
            </a:r>
            <a:r>
              <a:rPr lang="en-GB" b="0" i="0">
                <a:solidFill>
                  <a:srgbClr val="3333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– operate through active over passive forms of engagement and recognition.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b="0" i="0">
              <a:solidFill>
                <a:srgbClr val="333333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>
                <a:solidFill>
                  <a:srgbClr val="3333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Budget for Equity </a:t>
            </a:r>
            <a:r>
              <a:rPr lang="en-GB" b="0" i="0">
                <a:solidFill>
                  <a:srgbClr val="3333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– remunerate the expertise and labour of students.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b="0" i="0">
              <a:solidFill>
                <a:srgbClr val="333333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>
                <a:solidFill>
                  <a:srgbClr val="3333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Foster Collaboration </a:t>
            </a:r>
            <a:r>
              <a:rPr lang="en-GB" b="0" i="0">
                <a:solidFill>
                  <a:srgbClr val="3333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– place key emphasis on relationships and cohort-building.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b="0" i="0">
              <a:solidFill>
                <a:srgbClr val="333333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>
                <a:solidFill>
                  <a:srgbClr val="3333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Adopt Critical Frameworks</a:t>
            </a:r>
            <a:r>
              <a:rPr lang="en-GB" b="1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>
                <a:solidFill>
                  <a:srgbClr val="33333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–</a:t>
            </a:r>
            <a:r>
              <a:rPr lang="en-GB" b="0" i="0">
                <a:solidFill>
                  <a:srgbClr val="3333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utilise social justice and equity theories to inform your approach and ensure meaningful impact.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1D73990-C3FA-5D8B-B50D-074D9F070018}"/>
              </a:ext>
            </a:extLst>
          </p:cNvPr>
          <p:cNvSpPr/>
          <p:nvPr/>
        </p:nvSpPr>
        <p:spPr>
          <a:xfrm>
            <a:off x="11447720" y="6136736"/>
            <a:ext cx="629174" cy="5704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MI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03C18D-3E88-C422-B435-E5689408BC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920"/>
          <a:stretch/>
        </p:blipFill>
        <p:spPr>
          <a:xfrm>
            <a:off x="7047389" y="1263961"/>
            <a:ext cx="4616756" cy="45857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C99383-59A8-9E2B-99B9-F13AA7129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994" y="1008247"/>
            <a:ext cx="1426694" cy="141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47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01921F6-EB00-23C3-DD2D-92BEBC6F6D4D}"/>
              </a:ext>
            </a:extLst>
          </p:cNvPr>
          <p:cNvSpPr/>
          <p:nvPr/>
        </p:nvSpPr>
        <p:spPr>
          <a:xfrm>
            <a:off x="9537405" y="106326"/>
            <a:ext cx="2325490" cy="788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AA1F8A-C5BB-141F-B337-F2E5B72D51BF}"/>
              </a:ext>
            </a:extLst>
          </p:cNvPr>
          <p:cNvSpPr/>
          <p:nvPr/>
        </p:nvSpPr>
        <p:spPr>
          <a:xfrm>
            <a:off x="9952074" y="6069833"/>
            <a:ext cx="2239926" cy="788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C81920C-2F80-DE8A-902A-6F61F9B8047A}"/>
              </a:ext>
            </a:extLst>
          </p:cNvPr>
          <p:cNvSpPr/>
          <p:nvPr/>
        </p:nvSpPr>
        <p:spPr>
          <a:xfrm>
            <a:off x="437421" y="960998"/>
            <a:ext cx="6323542" cy="5143499"/>
          </a:xfrm>
          <a:prstGeom prst="roundRect">
            <a:avLst/>
          </a:prstGeom>
          <a:solidFill>
            <a:srgbClr val="005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9FBFF"/>
                </a:solidFill>
                <a:effectLst/>
                <a:uLnTx/>
                <a:uFillTx/>
                <a:latin typeface="Source Sans Pro"/>
                <a:ea typeface="Source Sans Pro"/>
              </a:rPr>
              <a:t>Thank you for listening and </a:t>
            </a:r>
            <a:r>
              <a:rPr lang="en-US" sz="5400" b="1">
                <a:solidFill>
                  <a:srgbClr val="F9FBFF"/>
                </a:solidFill>
                <a:latin typeface="Source Sans Pro"/>
                <a:ea typeface="Source Sans Pro"/>
              </a:rPr>
              <a:t>feel free to ask any questions!</a:t>
            </a:r>
            <a:endParaRPr kumimoji="0" lang="en-GB" sz="5400" b="1" i="0" u="none" strike="noStrike" kern="1200" cap="none" spc="0" normalizeH="0" baseline="0" noProof="0">
              <a:ln>
                <a:noFill/>
              </a:ln>
              <a:solidFill>
                <a:srgbClr val="F9FB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3133A-F401-BC32-0BD3-BC4940BE432C}"/>
              </a:ext>
            </a:extLst>
          </p:cNvPr>
          <p:cNvSpPr txBox="1">
            <a:spLocks/>
          </p:cNvSpPr>
          <p:nvPr/>
        </p:nvSpPr>
        <p:spPr>
          <a:xfrm>
            <a:off x="7296087" y="1080269"/>
            <a:ext cx="4129598" cy="51434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2E444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2E444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2E444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2E444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2E444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E444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Dr Maisha Islam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444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E444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  <a:hlinkClick r:id="rId2"/>
              </a:rPr>
              <a:t>M.Islam@soton.ac.uk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E444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2E444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2E444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E444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Fabien Littel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444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F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E444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.S.Littel@soton.ac.uk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444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2E444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E444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Nandini Das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444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  <a:hlinkClick r:id="rId4"/>
              </a:rPr>
              <a:t>N.Das@soton.ac.uk</a:t>
            </a:r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444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2E444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E444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Lilian Odaro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444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E444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  <a:hlinkClick r:id="rId5"/>
              </a:rPr>
              <a:t>lii1u18@soton.ac.uk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E444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444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9" name="Graphic 8" descr="Email with solid fill">
            <a:extLst>
              <a:ext uri="{FF2B5EF4-FFF2-40B4-BE49-F238E27FC236}">
                <a16:creationId xmlns:a16="http://schemas.microsoft.com/office/drawing/2014/main" id="{52552FC5-1D88-0775-8862-7F36061F4D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50313" y="2963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33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01921F6-EB00-23C3-DD2D-92BEBC6F6D4D}"/>
              </a:ext>
            </a:extLst>
          </p:cNvPr>
          <p:cNvSpPr/>
          <p:nvPr/>
        </p:nvSpPr>
        <p:spPr>
          <a:xfrm>
            <a:off x="9537405" y="106326"/>
            <a:ext cx="2325490" cy="788168"/>
          </a:xfrm>
          <a:prstGeom prst="rect">
            <a:avLst/>
          </a:prstGeom>
          <a:solidFill>
            <a:srgbClr val="F9F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861B692-8D62-92BE-75ED-7C29666D5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36" y="627803"/>
            <a:ext cx="10515600" cy="592802"/>
          </a:xfrm>
        </p:spPr>
        <p:txBody>
          <a:bodyPr/>
          <a:lstStyle/>
          <a:p>
            <a:r>
              <a:rPr lang="en-US" sz="3600" b="1">
                <a:latin typeface="Source Sans Pro" panose="020B0503030403020204" pitchFamily="34" charset="0"/>
                <a:ea typeface="Source Sans Pro" panose="020B0503030403020204" pitchFamily="34" charset="0"/>
              </a:rPr>
              <a:t>Introductions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FF8095E-B746-BC88-1012-B24E5A9590A4}"/>
              </a:ext>
            </a:extLst>
          </p:cNvPr>
          <p:cNvSpPr txBox="1">
            <a:spLocks/>
          </p:cNvSpPr>
          <p:nvPr/>
        </p:nvSpPr>
        <p:spPr>
          <a:xfrm>
            <a:off x="1065402" y="1540045"/>
            <a:ext cx="4656787" cy="427352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2E444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2E444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2E444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2E444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2E444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E444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Dr Maisha Islam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444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E444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Doctoral College Research Culture Lead (Equality, Diversity, Inclusion)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2E444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2E444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E444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Fabien Littel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E444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indent="0"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E444E"/>
                </a:solidFill>
                <a:effectLst/>
                <a:uLnTx/>
                <a:uFillTx/>
                <a:latin typeface="Source Sans Pro"/>
                <a:ea typeface="Source Sans Pro"/>
              </a:rPr>
              <a:t>Postgraduate Researcher and PhD Candidate –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2E444E"/>
                </a:solidFill>
                <a:effectLst/>
                <a:uLnTx/>
                <a:uFillTx/>
                <a:latin typeface="Source Sans Pro"/>
                <a:ea typeface="Source Sans Pro"/>
              </a:rPr>
              <a:t>Organisation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E444E"/>
                </a:solidFill>
                <a:effectLst/>
                <a:uLnTx/>
                <a:uFillTx/>
                <a:latin typeface="Source Sans Pro"/>
                <a:ea typeface="Source Sans Pro"/>
              </a:rPr>
              <a:t> </a:t>
            </a:r>
            <a:r>
              <a:rPr lang="en-US" sz="2400">
                <a:latin typeface="Source Sans Pro"/>
                <a:ea typeface="Source Sans Pro"/>
              </a:rPr>
              <a:t>Studies, Southampton Business School</a:t>
            </a:r>
            <a:endParaRPr lang="en-US" sz="2400" b="0" i="0" u="none" strike="noStrike" kern="1200" cap="none" spc="0" normalizeH="0" baseline="0" noProof="0">
              <a:ln>
                <a:noFill/>
              </a:ln>
              <a:solidFill>
                <a:srgbClr val="2E444E"/>
              </a:solidFill>
              <a:effectLst/>
              <a:uLnTx/>
              <a:uFillTx/>
              <a:latin typeface="Source Sans Pro"/>
              <a:ea typeface="Source Sans Pro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AA1F8A-C5BB-141F-B337-F2E5B72D51BF}"/>
              </a:ext>
            </a:extLst>
          </p:cNvPr>
          <p:cNvSpPr/>
          <p:nvPr/>
        </p:nvSpPr>
        <p:spPr>
          <a:xfrm>
            <a:off x="9952074" y="6069833"/>
            <a:ext cx="2239926" cy="788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818A37B-AB0E-71B5-1430-38834289E9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03" t="22689" r="13750" b="70233"/>
          <a:stretch/>
        </p:blipFill>
        <p:spPr>
          <a:xfrm>
            <a:off x="9866510" y="6069831"/>
            <a:ext cx="2325490" cy="78816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EDD627-79A9-465B-892D-AB0975DE3631}"/>
              </a:ext>
            </a:extLst>
          </p:cNvPr>
          <p:cNvCxnSpPr/>
          <p:nvPr/>
        </p:nvCxnSpPr>
        <p:spPr>
          <a:xfrm>
            <a:off x="0" y="6069831"/>
            <a:ext cx="12192000" cy="0"/>
          </a:xfrm>
          <a:prstGeom prst="line">
            <a:avLst/>
          </a:prstGeom>
          <a:ln w="12700">
            <a:solidFill>
              <a:srgbClr val="005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2BC34-B7F0-E0C5-5B93-85273C4B9B94}"/>
              </a:ext>
            </a:extLst>
          </p:cNvPr>
          <p:cNvSpPr txBox="1">
            <a:spLocks/>
          </p:cNvSpPr>
          <p:nvPr/>
        </p:nvSpPr>
        <p:spPr>
          <a:xfrm>
            <a:off x="7185971" y="1540045"/>
            <a:ext cx="5000667" cy="398540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2E444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2E444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2E444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2E444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2E444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E444E"/>
                </a:solidFill>
                <a:effectLst/>
                <a:uLnTx/>
                <a:uFillTx/>
                <a:latin typeface="Source Sans Pro"/>
                <a:ea typeface="Source Sans Pro"/>
              </a:rPr>
              <a:t>Nandini Das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srgbClr val="2E444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latin typeface="Source Sans Pro"/>
                <a:ea typeface="Source Sans Pro"/>
              </a:rPr>
              <a:t>Postgraduate Researcher and PhD Candidate – Sociology, Social Policy and Criminology</a:t>
            </a:r>
            <a:endParaRPr lang="en-US" dirty="0">
              <a:latin typeface="Source Sans Pro"/>
              <a:ea typeface="Source Sans Pro"/>
            </a:endParaRPr>
          </a:p>
          <a:p>
            <a:pPr marL="0" indent="0">
              <a:buNone/>
              <a:defRPr/>
            </a:pPr>
            <a:r>
              <a:rPr lang="en-US" sz="2400" b="1" dirty="0">
                <a:latin typeface="Source Sans Pro"/>
                <a:ea typeface="Source Sans Pro"/>
              </a:rPr>
              <a:t>Lilian Odaro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srgbClr val="2E444E"/>
              </a:solidFill>
              <a:effectLst/>
              <a:uLnTx/>
              <a:uFillTx/>
              <a:latin typeface="Source Sans Pro"/>
              <a:ea typeface="Source Sans Pro"/>
            </a:endParaRPr>
          </a:p>
          <a:p>
            <a:pPr marL="0" indent="0">
              <a:buNone/>
              <a:defRPr/>
            </a:pPr>
            <a:r>
              <a:rPr lang="en-US" sz="2400" dirty="0">
                <a:latin typeface="Source Sans Pro"/>
                <a:ea typeface="Source Sans Pro"/>
              </a:rPr>
              <a:t>Postgraduate Researcher and PhD Candidate – Department of Gerontology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srgbClr val="2E444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E444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E444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E444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4" name="Picture 3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C2AF6361-50AE-E1DB-3545-AC5384304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5" y="3532748"/>
            <a:ext cx="999197" cy="1255253"/>
          </a:xfrm>
          <a:prstGeom prst="rect">
            <a:avLst/>
          </a:prstGeom>
        </p:spPr>
      </p:pic>
      <p:pic>
        <p:nvPicPr>
          <p:cNvPr id="5" name="Picture 4" descr="A person wearing a blue head scarf&#10;&#10;Description automatically generated">
            <a:extLst>
              <a:ext uri="{FF2B5EF4-FFF2-40B4-BE49-F238E27FC236}">
                <a16:creationId xmlns:a16="http://schemas.microsoft.com/office/drawing/2014/main" id="{AD2E7608-81DF-887D-642E-638385F9C2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71"/>
          <a:stretch/>
        </p:blipFill>
        <p:spPr>
          <a:xfrm>
            <a:off x="66205" y="1540044"/>
            <a:ext cx="1023922" cy="1255253"/>
          </a:xfrm>
          <a:prstGeom prst="rect">
            <a:avLst/>
          </a:prstGeom>
        </p:spPr>
      </p:pic>
      <p:pic>
        <p:nvPicPr>
          <p:cNvPr id="2" name="Picture 1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93621ACE-2D7C-C428-4A4C-88C6E3367A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0626" y="1544128"/>
            <a:ext cx="1185843" cy="1239329"/>
          </a:xfrm>
          <a:prstGeom prst="rect">
            <a:avLst/>
          </a:prstGeom>
        </p:spPr>
      </p:pic>
      <p:pic>
        <p:nvPicPr>
          <p:cNvPr id="7" name="Picture 6" descr="A person smiling at camera&#10;&#10;Description automatically generated">
            <a:extLst>
              <a:ext uri="{FF2B5EF4-FFF2-40B4-BE49-F238E27FC236}">
                <a16:creationId xmlns:a16="http://schemas.microsoft.com/office/drawing/2014/main" id="{62011576-F643-D5B5-27A1-D0B646EAD9E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714" t="11409" r="14286" b="3356"/>
          <a:stretch/>
        </p:blipFill>
        <p:spPr>
          <a:xfrm>
            <a:off x="5711528" y="3425686"/>
            <a:ext cx="1395140" cy="139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67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8C2BF-0ED9-5D90-E270-44942E12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17" y="425148"/>
            <a:ext cx="10066013" cy="936104"/>
          </a:xfrm>
        </p:spPr>
        <p:txBody>
          <a:bodyPr/>
          <a:lstStyle/>
          <a:p>
            <a:r>
              <a:rPr lang="en-GB" b="1">
                <a:latin typeface="Source Sans Pro" panose="020B0503030403020204" pitchFamily="34" charset="0"/>
                <a:ea typeface="Source Sans Pro" panose="020B0503030403020204" pitchFamily="34" charset="0"/>
              </a:rPr>
              <a:t>Bridging the gap – inequalities at PGR and possibilities through partnership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B8018E9-2B33-E6EB-1851-8054FA5C3D82}"/>
              </a:ext>
            </a:extLst>
          </p:cNvPr>
          <p:cNvSpPr/>
          <p:nvPr/>
        </p:nvSpPr>
        <p:spPr>
          <a:xfrm>
            <a:off x="11504471" y="6209159"/>
            <a:ext cx="629174" cy="5704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MI</a:t>
            </a:r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2C84A14-FD70-EE53-4D3F-53FAD80532D7}"/>
              </a:ext>
            </a:extLst>
          </p:cNvPr>
          <p:cNvSpPr/>
          <p:nvPr/>
        </p:nvSpPr>
        <p:spPr>
          <a:xfrm>
            <a:off x="372942" y="5268880"/>
            <a:ext cx="6564607" cy="12255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Double neglection </a:t>
            </a:r>
            <a:r>
              <a:rPr lang="en-GB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= PhD students occupy a liminal space of student </a:t>
            </a:r>
            <a:r>
              <a:rPr lang="en-GB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and</a:t>
            </a:r>
            <a:r>
              <a:rPr lang="en-GB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(often) staff </a:t>
            </a:r>
            <a:r>
              <a:rPr lang="en-GB" sz="2000" dirty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 R</a:t>
            </a:r>
            <a:r>
              <a:rPr lang="en-GB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arely addressed in student engagement and staff retention discourse.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7EA0DB5-8971-9386-3284-959ED383CF97}"/>
              </a:ext>
            </a:extLst>
          </p:cNvPr>
          <p:cNvSpPr/>
          <p:nvPr/>
        </p:nvSpPr>
        <p:spPr>
          <a:xfrm>
            <a:off x="372941" y="1589120"/>
            <a:ext cx="6564607" cy="302297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Access to PGR is rife with </a:t>
            </a:r>
            <a:r>
              <a:rPr lang="en-US" b="1">
                <a:latin typeface="Source Sans Pro" panose="020B0503030403020204" pitchFamily="34" charset="0"/>
                <a:ea typeface="Source Sans Pro" panose="020B0503030403020204" pitchFamily="34" charset="0"/>
              </a:rPr>
              <a:t>multiple challenges </a:t>
            </a:r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(McGloin Smith </a:t>
            </a:r>
            <a:r>
              <a:rPr lang="en-US" i="1">
                <a:latin typeface="Source Sans Pro" panose="020B0503030403020204" pitchFamily="34" charset="0"/>
                <a:ea typeface="Source Sans Pro" panose="020B0503030403020204" pitchFamily="34" charset="0"/>
              </a:rPr>
              <a:t>et al</a:t>
            </a:r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, 2024).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Loneliness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, isolation and mental wellbeing concerns = normalised aspects of doctoral study (Pitkin, 2020).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‘</a:t>
            </a: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Belongingness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’ has been negatively impacted for racially minoritised PGRs (ICS, 2022).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231F2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Differential access </a:t>
            </a:r>
            <a:r>
              <a:rPr lang="en-GB">
                <a:solidFill>
                  <a:srgbClr val="231F2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 professional development</a:t>
            </a: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– </a:t>
            </a:r>
            <a:r>
              <a:rPr kumimoji="0" lang="en-GB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particularly impacting </a:t>
            </a: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racially minoritised </a:t>
            </a:r>
            <a:r>
              <a:rPr kumimoji="0" lang="en-GB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and</a:t>
            </a: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part-time </a:t>
            </a:r>
            <a:r>
              <a:rPr kumimoji="0" lang="en-GB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doctoral students 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(PRES, 2023).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FED584-92AE-3A47-516A-A6A037D6415D}"/>
              </a:ext>
            </a:extLst>
          </p:cNvPr>
          <p:cNvSpPr/>
          <p:nvPr/>
        </p:nvSpPr>
        <p:spPr>
          <a:xfrm>
            <a:off x="7560233" y="1339913"/>
            <a:ext cx="4088428" cy="516027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>
                <a:latin typeface="Source Sans Pro" panose="020B0503030403020204" pitchFamily="34" charset="0"/>
                <a:ea typeface="Source Sans Pro" panose="020B0503030403020204" pitchFamily="34" charset="0"/>
              </a:rPr>
              <a:t>PGR Student Partners Scheme </a:t>
            </a:r>
          </a:p>
          <a:p>
            <a:pPr algn="ctr"/>
            <a:r>
              <a:rPr lang="en-GB" sz="2000" b="1">
                <a:latin typeface="Source Sans Pro" panose="020B0503030403020204" pitchFamily="34" charset="0"/>
                <a:ea typeface="Source Sans Pro" panose="020B0503030403020204" pitchFamily="34" charset="0"/>
              </a:rPr>
              <a:t>(June 2023) :</a:t>
            </a:r>
          </a:p>
          <a:p>
            <a:pPr algn="ctr"/>
            <a:endParaRPr lang="en-GB" sz="2000" b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>
                <a:latin typeface="Source Sans Pro" panose="020B0503030403020204" pitchFamily="34" charset="0"/>
                <a:ea typeface="Source Sans Pro" panose="020B0503030403020204" pitchFamily="34" charset="0"/>
              </a:rPr>
              <a:t>A team of PGR students are hired on a </a:t>
            </a:r>
            <a:r>
              <a:rPr lang="en-GB" b="1">
                <a:latin typeface="Source Sans Pro" panose="020B0503030403020204" pitchFamily="34" charset="0"/>
                <a:ea typeface="Source Sans Pro" panose="020B0503030403020204" pitchFamily="34" charset="0"/>
              </a:rPr>
              <a:t>paid</a:t>
            </a:r>
            <a:r>
              <a:rPr lang="en-GB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GB" b="1">
                <a:latin typeface="Source Sans Pro" panose="020B0503030403020204" pitchFamily="34" charset="0"/>
                <a:ea typeface="Source Sans Pro" panose="020B0503030403020204" pitchFamily="34" charset="0"/>
              </a:rPr>
              <a:t>part-time</a:t>
            </a:r>
            <a:r>
              <a:rPr lang="en-GB">
                <a:latin typeface="Source Sans Pro" panose="020B0503030403020204" pitchFamily="34" charset="0"/>
                <a:ea typeface="Source Sans Pro" panose="020B0503030403020204" pitchFamily="34" charset="0"/>
              </a:rPr>
              <a:t> basis (8 hrs/week).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>
                <a:latin typeface="Source Sans Pro" panose="020B0503030403020204" pitchFamily="34" charset="0"/>
                <a:ea typeface="Source Sans Pro" panose="020B0503030403020204" pitchFamily="34" charset="0"/>
              </a:rPr>
              <a:t>Recruitment has </a:t>
            </a:r>
            <a:r>
              <a:rPr lang="en-GB" b="1">
                <a:latin typeface="Source Sans Pro" panose="020B0503030403020204" pitchFamily="34" charset="0"/>
                <a:ea typeface="Source Sans Pro" panose="020B0503030403020204" pitchFamily="34" charset="0"/>
              </a:rPr>
              <a:t>clear focus </a:t>
            </a:r>
            <a:r>
              <a:rPr lang="en-GB">
                <a:latin typeface="Source Sans Pro" panose="020B0503030403020204" pitchFamily="34" charset="0"/>
                <a:ea typeface="Source Sans Pro" panose="020B0503030403020204" pitchFamily="34" charset="0"/>
              </a:rPr>
              <a:t>on equality, diversity, and inclusion (EDI) and encourages representation of minoritised groups.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>
                <a:latin typeface="Source Sans Pro" panose="020B0503030403020204" pitchFamily="34" charset="0"/>
                <a:ea typeface="Source Sans Pro" panose="020B0503030403020204" pitchFamily="34" charset="0"/>
              </a:rPr>
              <a:t>PGR Student Partners work with and are </a:t>
            </a:r>
            <a:r>
              <a:rPr lang="en-GB" b="1">
                <a:latin typeface="Source Sans Pro" panose="020B0503030403020204" pitchFamily="34" charset="0"/>
                <a:ea typeface="Source Sans Pro" panose="020B0503030403020204" pitchFamily="34" charset="0"/>
              </a:rPr>
              <a:t>fully embedded </a:t>
            </a:r>
            <a:r>
              <a:rPr lang="en-GB">
                <a:latin typeface="Source Sans Pro" panose="020B0503030403020204" pitchFamily="34" charset="0"/>
                <a:ea typeface="Source Sans Pro" panose="020B0503030403020204" pitchFamily="34" charset="0"/>
              </a:rPr>
              <a:t>within the Doctoral College.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B8DB802-BC90-DB25-48A8-28D9922B3959}"/>
              </a:ext>
            </a:extLst>
          </p:cNvPr>
          <p:cNvSpPr/>
          <p:nvPr/>
        </p:nvSpPr>
        <p:spPr>
          <a:xfrm>
            <a:off x="6789983" y="3607545"/>
            <a:ext cx="887897" cy="11141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8B4088DA-CB54-0FA1-91ED-76761AECB141}"/>
              </a:ext>
            </a:extLst>
          </p:cNvPr>
          <p:cNvSpPr/>
          <p:nvPr/>
        </p:nvSpPr>
        <p:spPr>
          <a:xfrm>
            <a:off x="3424448" y="4480533"/>
            <a:ext cx="995884" cy="946185"/>
          </a:xfrm>
          <a:prstGeom prst="plus">
            <a:avLst>
              <a:gd name="adj" fmla="val 3408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467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8C2BF-0ED9-5D90-E270-44942E12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841" y="599067"/>
            <a:ext cx="7840961" cy="658588"/>
          </a:xfrm>
        </p:spPr>
        <p:txBody>
          <a:bodyPr/>
          <a:lstStyle/>
          <a:p>
            <a:pPr algn="ctr"/>
            <a:r>
              <a:rPr lang="en-GB" b="1">
                <a:latin typeface="Source Sans Pro" panose="020B0503030403020204" pitchFamily="34" charset="0"/>
                <a:ea typeface="Source Sans Pro" panose="020B0503030403020204" pitchFamily="34" charset="0"/>
              </a:rPr>
              <a:t>Overview of PGR Student Partner Cycles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B8018E9-2B33-E6EB-1851-8054FA5C3D82}"/>
              </a:ext>
            </a:extLst>
          </p:cNvPr>
          <p:cNvSpPr/>
          <p:nvPr/>
        </p:nvSpPr>
        <p:spPr>
          <a:xfrm>
            <a:off x="11456762" y="6164532"/>
            <a:ext cx="629174" cy="5704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MI</a:t>
            </a:r>
            <a:endParaRPr lang="en-GB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0CFB914-03C4-6AEC-3467-93AB125260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900586"/>
              </p:ext>
            </p:extLst>
          </p:nvPr>
        </p:nvGraphicFramePr>
        <p:xfrm>
          <a:off x="508838" y="1439333"/>
          <a:ext cx="1084920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5613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516CDD-510A-7F72-8B91-DDD7A44DC38F}"/>
              </a:ext>
            </a:extLst>
          </p:cNvPr>
          <p:cNvSpPr txBox="1"/>
          <p:nvPr/>
        </p:nvSpPr>
        <p:spPr>
          <a:xfrm>
            <a:off x="353060" y="796050"/>
            <a:ext cx="111252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>
                <a:solidFill>
                  <a:srgbClr val="2E444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lt"/>
              </a:rPr>
              <a:t>Understanding and exploring the experiences of Black and Asian Postgraduate Research (PGR) students</a:t>
            </a:r>
            <a:endParaRPr lang="en-US" sz="2000" b="1">
              <a:latin typeface="Source Sans Pro" panose="020B0503030403020204" pitchFamily="34" charset="0"/>
              <a:ea typeface="Source Sans Pro" panose="020B0503030403020204" pitchFamily="34" charset="0"/>
              <a:cs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572F454-97EF-3014-A548-0BF01F6A850D}"/>
              </a:ext>
            </a:extLst>
          </p:cNvPr>
          <p:cNvSpPr/>
          <p:nvPr/>
        </p:nvSpPr>
        <p:spPr>
          <a:xfrm>
            <a:off x="353060" y="2773140"/>
            <a:ext cx="2361032" cy="3161128"/>
          </a:xfrm>
          <a:prstGeom prst="round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latin typeface="Source Sans Pro"/>
                <a:ea typeface="+mn-lt"/>
                <a:cs typeface="+mn-lt"/>
              </a:rPr>
              <a:t>To understand the recruitment and wider experience of current UK-domiciled Black and Asian students undertaking a PGR degree at the University of Southampton.</a:t>
            </a:r>
            <a:endParaRPr lang="en-US">
              <a:latin typeface="Source Sans Pro"/>
              <a:ea typeface="Source Sans Pro" panose="020B0503030403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81F0296-3F79-30C5-58BF-9C4E83823973}"/>
              </a:ext>
            </a:extLst>
          </p:cNvPr>
          <p:cNvSpPr/>
          <p:nvPr/>
        </p:nvSpPr>
        <p:spPr>
          <a:xfrm>
            <a:off x="3294548" y="3211279"/>
            <a:ext cx="2821589" cy="26329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/>
              <a:buChar char="•"/>
            </a:pPr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Online</a:t>
            </a:r>
            <a:r>
              <a:rPr lang="en-US" b="1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preliminary survey. 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Focus group discussion (Split by </a:t>
            </a:r>
            <a:r>
              <a:rPr lang="en-US" err="1">
                <a:latin typeface="Source Sans Pro" panose="020B0503030403020204" pitchFamily="34" charset="0"/>
                <a:ea typeface="Source Sans Pro" panose="020B0503030403020204" pitchFamily="34" charset="0"/>
              </a:rPr>
              <a:t>racialised</a:t>
            </a:r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 backgrounds).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</a:rPr>
              <a:t>Feedback sessions.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1257006-4993-D760-37EC-37D382618475}"/>
              </a:ext>
            </a:extLst>
          </p:cNvPr>
          <p:cNvSpPr/>
          <p:nvPr/>
        </p:nvSpPr>
        <p:spPr>
          <a:xfrm>
            <a:off x="6696593" y="2428568"/>
            <a:ext cx="5164939" cy="4198373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1900">
                <a:latin typeface="Source Sans Pro"/>
                <a:ea typeface="Source Sans Pro"/>
              </a:rPr>
              <a:t>Survey responses and focus groups revealed complexities in Black and Asian PGR students' journeys.</a:t>
            </a:r>
          </a:p>
          <a:p>
            <a:pPr marL="342900" indent="-342900">
              <a:buAutoNum type="arabicPeriod"/>
            </a:pPr>
            <a:endParaRPr lang="en-US" sz="1900">
              <a:latin typeface="Source Sans Pro"/>
              <a:ea typeface="Source Sans Pro"/>
            </a:endParaRPr>
          </a:p>
          <a:p>
            <a:pPr marL="342900" indent="-342900">
              <a:buAutoNum type="arabicPeriod"/>
            </a:pPr>
            <a:r>
              <a:rPr lang="en-US" sz="1900">
                <a:latin typeface="Source Sans Pro"/>
                <a:ea typeface="Source Sans Pro"/>
              </a:rPr>
              <a:t>Although doctoral admissions processes are complex and elusive, PGRs did not report this to be the case at Southampton.</a:t>
            </a:r>
          </a:p>
          <a:p>
            <a:pPr marL="342900" indent="-342900">
              <a:buAutoNum type="arabicPeriod"/>
            </a:pPr>
            <a:endParaRPr lang="en-US" sz="1900">
              <a:latin typeface="Source Sans Pro"/>
              <a:ea typeface="Source Sans Pro"/>
            </a:endParaRPr>
          </a:p>
          <a:p>
            <a:pPr marL="342900" indent="-342900">
              <a:buAutoNum type="arabicPeriod"/>
            </a:pPr>
            <a:r>
              <a:rPr lang="en-US" sz="1900">
                <a:latin typeface="Source Sans Pro"/>
                <a:ea typeface="Source Sans Pro"/>
              </a:rPr>
              <a:t>Black students were more forthcoming and critical of their race and intersectional identity, while Asian students described their </a:t>
            </a:r>
            <a:r>
              <a:rPr lang="en-US" sz="1900" err="1">
                <a:latin typeface="Source Sans Pro"/>
                <a:ea typeface="Source Sans Pro"/>
              </a:rPr>
              <a:t>racialised</a:t>
            </a:r>
            <a:r>
              <a:rPr lang="en-US" sz="1900">
                <a:latin typeface="Source Sans Pro"/>
                <a:ea typeface="Source Sans Pro"/>
              </a:rPr>
              <a:t> microaggressions rationally.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8848C8C-6743-A000-9191-63FBE688E012}"/>
              </a:ext>
            </a:extLst>
          </p:cNvPr>
          <p:cNvSpPr/>
          <p:nvPr/>
        </p:nvSpPr>
        <p:spPr>
          <a:xfrm>
            <a:off x="6230145" y="4275883"/>
            <a:ext cx="331234" cy="15564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D60EE5-0A27-0EB5-6207-275854A34AE0}"/>
              </a:ext>
            </a:extLst>
          </p:cNvPr>
          <p:cNvSpPr txBox="1"/>
          <p:nvPr/>
        </p:nvSpPr>
        <p:spPr>
          <a:xfrm>
            <a:off x="1130880" y="2307788"/>
            <a:ext cx="62909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Source Sans Pro"/>
                <a:ea typeface="Source Sans Pro"/>
              </a:rPr>
              <a:t>Aim</a:t>
            </a:r>
            <a:endParaRPr lang="en-US" sz="2000" b="1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443A82-1CB9-E853-14A7-54356EF17503}"/>
              </a:ext>
            </a:extLst>
          </p:cNvPr>
          <p:cNvSpPr txBox="1"/>
          <p:nvPr/>
        </p:nvSpPr>
        <p:spPr>
          <a:xfrm>
            <a:off x="3989824" y="2773140"/>
            <a:ext cx="1346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Source Sans Pro" panose="020B0503030403020204" pitchFamily="34" charset="0"/>
                <a:ea typeface="Source Sans Pro" panose="020B0503030403020204" pitchFamily="34" charset="0"/>
              </a:rPr>
              <a:t>Methods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2A2019-7D7D-4A20-4FA3-3704B8F51249}"/>
              </a:ext>
            </a:extLst>
          </p:cNvPr>
          <p:cNvSpPr txBox="1"/>
          <p:nvPr/>
        </p:nvSpPr>
        <p:spPr>
          <a:xfrm>
            <a:off x="8463722" y="1907678"/>
            <a:ext cx="163068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Source Sans Pro"/>
                <a:ea typeface="Source Sans Pro"/>
              </a:rPr>
              <a:t>Key findings</a:t>
            </a:r>
            <a:endParaRPr lang="en-US" sz="2000" b="1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6244068-B21A-3199-97EA-A157AE3B6D1C}"/>
              </a:ext>
            </a:extLst>
          </p:cNvPr>
          <p:cNvSpPr/>
          <p:nvPr/>
        </p:nvSpPr>
        <p:spPr>
          <a:xfrm>
            <a:off x="194251" y="225459"/>
            <a:ext cx="629174" cy="5704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LO</a:t>
            </a:r>
            <a:endParaRPr lang="en-GB" sz="140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7F4F1EF-6D59-9902-AB8D-7861C4C3D550}"/>
              </a:ext>
            </a:extLst>
          </p:cNvPr>
          <p:cNvSpPr/>
          <p:nvPr/>
        </p:nvSpPr>
        <p:spPr>
          <a:xfrm>
            <a:off x="2849306" y="4275883"/>
            <a:ext cx="331234" cy="15564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65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516CDD-510A-7F72-8B91-DDD7A44DC38F}"/>
              </a:ext>
            </a:extLst>
          </p:cNvPr>
          <p:cNvSpPr txBox="1"/>
          <p:nvPr/>
        </p:nvSpPr>
        <p:spPr>
          <a:xfrm>
            <a:off x="347856" y="487049"/>
            <a:ext cx="8470221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500" b="1">
                <a:solidFill>
                  <a:srgbClr val="2E444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lt"/>
              </a:rPr>
              <a:t>Understanding and exploring the experiences of Black and Asian Postgraduate Research (PGR) students</a:t>
            </a:r>
            <a:endParaRPr lang="en-US" sz="2500" b="1">
              <a:latin typeface="Source Sans Pro" panose="020B0503030403020204" pitchFamily="34" charset="0"/>
              <a:ea typeface="Source Sans Pro" panose="020B0503030403020204" pitchFamily="34" charset="0"/>
              <a:cs typeface="+mn-lt"/>
            </a:endParaRPr>
          </a:p>
          <a:p>
            <a:endParaRPr lang="en-US" sz="2500" b="1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5B1F38-D7C4-9D33-996D-3C6AC4F95E04}"/>
              </a:ext>
            </a:extLst>
          </p:cNvPr>
          <p:cNvSpPr txBox="1"/>
          <p:nvPr/>
        </p:nvSpPr>
        <p:spPr>
          <a:xfrm>
            <a:off x="347856" y="1597660"/>
            <a:ext cx="6831544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>
                <a:latin typeface="Source Sans Pro" panose="020B0503030403020204" pitchFamily="34" charset="0"/>
                <a:ea typeface="Source Sans Pro" panose="020B0503030403020204" pitchFamily="34" charset="0"/>
              </a:rPr>
              <a:t>Developed</a:t>
            </a:r>
            <a:r>
              <a:rPr lang="en-GB">
                <a:latin typeface="Source Sans Pro" panose="020B0503030403020204" pitchFamily="34" charset="0"/>
                <a:ea typeface="Source Sans Pro" panose="020B0503030403020204" pitchFamily="34" charset="0"/>
              </a:rPr>
              <a:t> a </a:t>
            </a:r>
            <a:r>
              <a:rPr lang="en-GB" b="1">
                <a:latin typeface="Source Sans Pro" panose="020B0503030403020204" pitchFamily="34" charset="0"/>
                <a:ea typeface="Source Sans Pro" panose="020B0503030403020204" pitchFamily="34" charset="0"/>
              </a:rPr>
              <a:t>high-level</a:t>
            </a:r>
            <a:r>
              <a:rPr lang="en-GB">
                <a:latin typeface="Source Sans Pro" panose="020B0503030403020204" pitchFamily="34" charset="0"/>
                <a:ea typeface="Source Sans Pro" panose="020B0503030403020204" pitchFamily="34" charset="0"/>
              </a:rPr>
              <a:t> report </a:t>
            </a:r>
            <a:r>
              <a:rPr lang="en-GB" b="1">
                <a:latin typeface="Source Sans Pro" panose="020B0503030403020204" pitchFamily="34" charset="0"/>
                <a:ea typeface="Source Sans Pro" panose="020B0503030403020204" pitchFamily="34" charset="0"/>
              </a:rPr>
              <a:t>produced </a:t>
            </a:r>
            <a:r>
              <a:rPr lang="en-GB">
                <a:latin typeface="Source Sans Pro" panose="020B0503030403020204" pitchFamily="34" charset="0"/>
                <a:ea typeface="Source Sans Pro" panose="020B0503030403020204" pitchFamily="34" charset="0"/>
              </a:rPr>
              <a:t>by the </a:t>
            </a:r>
            <a:r>
              <a:rPr lang="en-GB" b="1">
                <a:latin typeface="Source Sans Pro" panose="020B0503030403020204" pitchFamily="34" charset="0"/>
                <a:ea typeface="Source Sans Pro" panose="020B0503030403020204" pitchFamily="34" charset="0"/>
              </a:rPr>
              <a:t>University of Southampton</a:t>
            </a:r>
            <a:r>
              <a:rPr lang="en-GB">
                <a:latin typeface="Source Sans Pro" panose="020B0503030403020204" pitchFamily="34" charset="0"/>
                <a:ea typeface="Source Sans Pro" panose="020B0503030403020204" pitchFamily="34" charset="0"/>
              </a:rPr>
              <a:t> for wider dissemination.</a:t>
            </a:r>
            <a:endParaRPr lang="en-US" sz="160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en-GB" b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GB" b="1">
                <a:latin typeface="Source Sans Pro" panose="020B0503030403020204" pitchFamily="34" charset="0"/>
                <a:ea typeface="Source Sans Pro" panose="020B0503030403020204" pitchFamily="34" charset="0"/>
              </a:rPr>
              <a:t>Recommendations:</a:t>
            </a:r>
            <a:endParaRPr lang="en-GB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GB" b="1">
              <a:latin typeface="Source Sans Pro" panose="020B0503030403020204" pitchFamily="34" charset="0"/>
              <a:ea typeface="Source Sans Pro" panose="020B0503030403020204" pitchFamily="34" charset="0"/>
              <a:cs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b="1">
                <a:latin typeface="Source Sans Pro" panose="020B0503030403020204" pitchFamily="34" charset="0"/>
                <a:ea typeface="Source Sans Pro" panose="020B0503030403020204" pitchFamily="34" charset="0"/>
                <a:cs typeface="+mn-lt"/>
              </a:rPr>
              <a:t>Facilitating inter- and cross-peer networking:</a:t>
            </a:r>
            <a:endParaRPr lang="en-GB" b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>
                <a:latin typeface="Source Sans Pro" panose="020B0503030403020204" pitchFamily="34" charset="0"/>
                <a:ea typeface="Source Sans Pro" panose="020B0503030403020204" pitchFamily="34" charset="0"/>
                <a:cs typeface="+mn-lt"/>
              </a:rPr>
              <a:t>Inclusive and accessible social events for PGR students.</a:t>
            </a:r>
            <a:endParaRPr lang="en-GB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>
                <a:latin typeface="Source Sans Pro" panose="020B0503030403020204" pitchFamily="34" charset="0"/>
                <a:ea typeface="Source Sans Pro" panose="020B0503030403020204" pitchFamily="34" charset="0"/>
                <a:cs typeface="+mn-lt"/>
              </a:rPr>
              <a:t>Peer shadowing or mentoring scheme for Undergraduate/postgraduate taught students from racially minoritised backgrounds.</a:t>
            </a:r>
          </a:p>
          <a:p>
            <a:endParaRPr lang="en-GB" b="1">
              <a:latin typeface="Source Sans Pro" panose="020B0503030403020204" pitchFamily="34" charset="0"/>
              <a:ea typeface="Source Sans Pro" panose="020B0503030403020204" pitchFamily="34" charset="0"/>
              <a:cs typeface="+mn-lt"/>
            </a:endParaRPr>
          </a:p>
          <a:p>
            <a:r>
              <a:rPr lang="en-GB" b="1">
                <a:latin typeface="Source Sans Pro" panose="020B0503030403020204" pitchFamily="34" charset="0"/>
                <a:ea typeface="Source Sans Pro" panose="020B0503030403020204" pitchFamily="34" charset="0"/>
                <a:cs typeface="+mn-lt"/>
              </a:rPr>
              <a:t>2.   Enhancing racial representation:</a:t>
            </a:r>
            <a:endParaRPr lang="en-GB" b="1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>
                <a:latin typeface="Source Sans Pro" panose="020B0503030403020204" pitchFamily="34" charset="0"/>
                <a:ea typeface="Source Sans Pro" panose="020B0503030403020204" pitchFamily="34" charset="0"/>
              </a:rPr>
              <a:t>Providing culturally competent and racially diverse mental health and wellbeing services/practitioners. </a:t>
            </a:r>
          </a:p>
          <a:p>
            <a:pPr marL="342900" indent="-342900">
              <a:buFont typeface="Arial"/>
              <a:buChar char="•"/>
            </a:pPr>
            <a:r>
              <a:rPr lang="en-GB">
                <a:latin typeface="Source Sans Pro" panose="020B0503030403020204" pitchFamily="34" charset="0"/>
                <a:ea typeface="Source Sans Pro" panose="020B0503030403020204" pitchFamily="34" charset="0"/>
              </a:rPr>
              <a:t>Embedding content related to race and intersectionality within core modules and curriculum at UG, PGT and PGR (where possible).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03337FA-DE8A-FA94-9BC6-0766AAD39C2D}"/>
              </a:ext>
            </a:extLst>
          </p:cNvPr>
          <p:cNvSpPr/>
          <p:nvPr/>
        </p:nvSpPr>
        <p:spPr>
          <a:xfrm>
            <a:off x="11525385" y="6213309"/>
            <a:ext cx="629174" cy="5704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LO</a:t>
            </a:r>
            <a:endParaRPr lang="en-GB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C2994C-4E4E-1BED-3BFF-9370006BE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483" y="1239649"/>
            <a:ext cx="4035902" cy="5127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DEE469-5610-1D95-AD7B-FBFDA7D26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454" y="996332"/>
            <a:ext cx="1218479" cy="120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57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70F76F-E344-98CB-3948-921EE826BE9E}"/>
              </a:ext>
            </a:extLst>
          </p:cNvPr>
          <p:cNvSpPr txBox="1"/>
          <p:nvPr/>
        </p:nvSpPr>
        <p:spPr>
          <a:xfrm>
            <a:off x="339256" y="420094"/>
            <a:ext cx="870535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>
                <a:solidFill>
                  <a:srgbClr val="2E444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My Student Partner experience / Recommendations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1BABF1-C9D2-7321-D0AF-F70978E346D5}"/>
              </a:ext>
            </a:extLst>
          </p:cNvPr>
          <p:cNvSpPr txBox="1"/>
          <p:nvPr/>
        </p:nvSpPr>
        <p:spPr>
          <a:xfrm>
            <a:off x="339256" y="1165265"/>
            <a:ext cx="7293257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dk1"/>
                </a:solidFill>
                <a:latin typeface="Source Sans Pro"/>
                <a:ea typeface="Source Sans Pro"/>
              </a:rPr>
              <a:t>Benefits: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Source Sans Pro"/>
                <a:ea typeface="Source Sans Pro"/>
              </a:rPr>
              <a:t>Opportunity for </a:t>
            </a:r>
            <a:r>
              <a:rPr lang="en-US" sz="2000" b="1">
                <a:solidFill>
                  <a:schemeClr val="dk1"/>
                </a:solidFill>
                <a:latin typeface="Source Sans Pro"/>
                <a:ea typeface="Source Sans Pro"/>
              </a:rPr>
              <a:t>reflexive</a:t>
            </a:r>
            <a:r>
              <a:rPr lang="en-US" sz="2000">
                <a:solidFill>
                  <a:schemeClr val="dk1"/>
                </a:solidFill>
                <a:latin typeface="Source Sans Pro"/>
                <a:ea typeface="Source Sans Pro"/>
              </a:rPr>
              <a:t> thinking and enhancing own PhD experience.</a:t>
            </a:r>
          </a:p>
          <a:p>
            <a:pPr marL="342900" indent="-342900">
              <a:buFont typeface="Arial"/>
              <a:buChar char="•"/>
            </a:pPr>
            <a:endParaRPr lang="en-US" sz="2000">
              <a:solidFill>
                <a:schemeClr val="dk1"/>
              </a:solidFill>
              <a:latin typeface="Source Sans Pro"/>
              <a:ea typeface="Source Sans Pro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Source Sans Pro"/>
                <a:ea typeface="Source Sans Pro"/>
              </a:rPr>
              <a:t>Strong </a:t>
            </a:r>
            <a:r>
              <a:rPr lang="en-US" sz="2000" b="1">
                <a:solidFill>
                  <a:schemeClr val="dk1"/>
                </a:solidFill>
                <a:latin typeface="Source Sans Pro"/>
                <a:ea typeface="Source Sans Pro"/>
              </a:rPr>
              <a:t>sense of belonging</a:t>
            </a:r>
            <a:r>
              <a:rPr lang="en-US" sz="2000">
                <a:solidFill>
                  <a:schemeClr val="dk1"/>
                </a:solidFill>
                <a:latin typeface="Source Sans Pro"/>
                <a:ea typeface="Source Sans Pro"/>
              </a:rPr>
              <a:t>.</a:t>
            </a:r>
          </a:p>
          <a:p>
            <a:endParaRPr lang="en-US" sz="2000">
              <a:solidFill>
                <a:schemeClr val="dk1"/>
              </a:solidFill>
              <a:latin typeface="Source Sans Pro"/>
              <a:ea typeface="Source Sans Pro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Source Sans Pro"/>
                <a:ea typeface="Source Sans Pro"/>
              </a:rPr>
              <a:t>Professional and academic skills </a:t>
            </a:r>
            <a:r>
              <a:rPr lang="en-US" sz="2000" b="1">
                <a:solidFill>
                  <a:schemeClr val="dk1"/>
                </a:solidFill>
                <a:latin typeface="Source Sans Pro"/>
                <a:ea typeface="Source Sans Pro"/>
              </a:rPr>
              <a:t>development</a:t>
            </a:r>
            <a:r>
              <a:rPr lang="en-US" sz="2000">
                <a:solidFill>
                  <a:schemeClr val="dk1"/>
                </a:solidFill>
                <a:latin typeface="Source Sans Pro"/>
                <a:ea typeface="Source Sans Pro"/>
              </a:rPr>
              <a:t>.</a:t>
            </a:r>
          </a:p>
          <a:p>
            <a:pPr marL="342900" indent="-342900">
              <a:buFont typeface="Arial"/>
              <a:buChar char="•"/>
            </a:pPr>
            <a:endParaRPr lang="en-US" sz="2000">
              <a:solidFill>
                <a:schemeClr val="dk1"/>
              </a:solidFill>
              <a:latin typeface="Source Sans Pro"/>
              <a:ea typeface="Source Sans Pro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Source Sans Pro"/>
                <a:ea typeface="Source Sans Pro"/>
              </a:rPr>
              <a:t>Deeper insight </a:t>
            </a:r>
            <a:r>
              <a:rPr lang="en-US" sz="2000">
                <a:solidFill>
                  <a:schemeClr val="dk1"/>
                </a:solidFill>
                <a:latin typeface="Source Sans Pro"/>
                <a:ea typeface="Source Sans Pro"/>
              </a:rPr>
              <a:t>of race, intersectional identity and the experiences of underrepresented PGR students.</a:t>
            </a:r>
          </a:p>
          <a:p>
            <a:endParaRPr lang="en-US" sz="2000">
              <a:solidFill>
                <a:schemeClr val="dk1"/>
              </a:solidFill>
              <a:latin typeface="Source Sans Pro"/>
              <a:ea typeface="Source Sans Pro"/>
            </a:endParaRPr>
          </a:p>
        </p:txBody>
      </p:sp>
      <p:pic>
        <p:nvPicPr>
          <p:cNvPr id="5" name="Picture 4" descr="No alternative text description for this image">
            <a:extLst>
              <a:ext uri="{FF2B5EF4-FFF2-40B4-BE49-F238E27FC236}">
                <a16:creationId xmlns:a16="http://schemas.microsoft.com/office/drawing/2014/main" id="{59C636AB-5224-73BA-D902-8A79AD074A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5"/>
          <a:stretch/>
        </p:blipFill>
        <p:spPr bwMode="auto">
          <a:xfrm>
            <a:off x="7207000" y="1396686"/>
            <a:ext cx="4515214" cy="301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97CEE0-98B4-21F4-30E7-B3DF979364FF}"/>
              </a:ext>
            </a:extLst>
          </p:cNvPr>
          <p:cNvSpPr txBox="1"/>
          <p:nvPr/>
        </p:nvSpPr>
        <p:spPr>
          <a:xfrm>
            <a:off x="339256" y="4683580"/>
            <a:ext cx="112557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chemeClr val="dk1"/>
                </a:solidFill>
                <a:latin typeface="Source Sans Pro"/>
                <a:ea typeface="Source Sans Pro"/>
              </a:rPr>
              <a:t>Recommendations:</a:t>
            </a:r>
          </a:p>
          <a:p>
            <a:pPr marL="342900" indent="-342900"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Source Sans Pro"/>
                <a:ea typeface="Source Sans Pro"/>
              </a:rPr>
              <a:t>Ensure that PGRs students are not isolated but </a:t>
            </a:r>
            <a:r>
              <a:rPr lang="en-US" sz="1800" b="1">
                <a:solidFill>
                  <a:schemeClr val="dk1"/>
                </a:solidFill>
                <a:latin typeface="Source Sans Pro"/>
                <a:ea typeface="Source Sans Pro"/>
              </a:rPr>
              <a:t>encouraged</a:t>
            </a:r>
            <a:r>
              <a:rPr lang="en-US" sz="1800">
                <a:solidFill>
                  <a:schemeClr val="dk1"/>
                </a:solidFill>
                <a:latin typeface="Source Sans Pro"/>
                <a:ea typeface="Source Sans Pro"/>
              </a:rPr>
              <a:t> to work with peers and staff at different levels in the University.</a:t>
            </a:r>
          </a:p>
          <a:p>
            <a:pPr marL="342900" indent="-342900">
              <a:buFont typeface="Arial"/>
              <a:buChar char="•"/>
            </a:pPr>
            <a:endParaRPr lang="en-US" sz="1800">
              <a:solidFill>
                <a:schemeClr val="dk1"/>
              </a:solidFill>
              <a:latin typeface="Source Sans Pro"/>
              <a:ea typeface="Source Sans Pro"/>
            </a:endParaRPr>
          </a:p>
          <a:p>
            <a:pPr marL="342900" indent="-342900"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Source Sans Pro"/>
                <a:ea typeface="Source Sans Pro"/>
              </a:rPr>
              <a:t>Ensure that the </a:t>
            </a:r>
            <a:r>
              <a:rPr lang="en-US" sz="1800" b="1">
                <a:solidFill>
                  <a:schemeClr val="dk1"/>
                </a:solidFill>
                <a:latin typeface="Source Sans Pro"/>
                <a:ea typeface="Source Sans Pro"/>
              </a:rPr>
              <a:t>values of partnership </a:t>
            </a:r>
            <a:r>
              <a:rPr lang="en-US" sz="1800">
                <a:solidFill>
                  <a:schemeClr val="dk1"/>
                </a:solidFill>
                <a:latin typeface="Source Sans Pro"/>
                <a:ea typeface="Source Sans Pro"/>
              </a:rPr>
              <a:t>and working patterns with PGR students are discussed and agreed upon at the start of the partnership, whilst leaving room for flexibility as these relationships evolve.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3C4B0A-E8EC-AB16-CAE3-F8BA55EA6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6049" y="6179616"/>
            <a:ext cx="652329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4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5DC4A84-51BB-96DE-9F9A-BAB3304F0BBF}"/>
              </a:ext>
            </a:extLst>
          </p:cNvPr>
          <p:cNvSpPr txBox="1">
            <a:spLocks/>
          </p:cNvSpPr>
          <p:nvPr/>
        </p:nvSpPr>
        <p:spPr>
          <a:xfrm>
            <a:off x="623392" y="792959"/>
            <a:ext cx="10849205" cy="936104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spc="-150">
                <a:solidFill>
                  <a:srgbClr val="2E444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latin typeface="Source Sans Pro"/>
                <a:ea typeface="Source Sans Pro"/>
              </a:rPr>
              <a:t>Understanding under-represented students’ motivations for pursuing doctoral study and research-related career – research design and findings</a:t>
            </a:r>
            <a:endParaRPr lang="en-US" sz="2400" b="1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648EF5B-7DE2-9A43-1000-709EE9EF8E70}"/>
              </a:ext>
            </a:extLst>
          </p:cNvPr>
          <p:cNvSpPr txBox="1">
            <a:spLocks/>
          </p:cNvSpPr>
          <p:nvPr/>
        </p:nvSpPr>
        <p:spPr>
          <a:xfrm>
            <a:off x="426090" y="1793313"/>
            <a:ext cx="11045219" cy="4616540"/>
          </a:xfr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>
                <a:latin typeface="Source Sans Pro"/>
                <a:ea typeface="Source Sans Pro"/>
              </a:rPr>
              <a:t>Aim: </a:t>
            </a:r>
            <a:r>
              <a:rPr lang="en-GB" sz="1600">
                <a:latin typeface="Source Sans Pro"/>
                <a:ea typeface="Source Sans Pro"/>
              </a:rPr>
              <a:t>To understand how the University of Southampton’s ‘PhD offer’ is understood by prospective doctoral candidates from under-represented backgrounds</a:t>
            </a:r>
            <a:endParaRPr lang="en-GB" sz="1600"/>
          </a:p>
          <a:p>
            <a:endParaRPr lang="en-GB" sz="1600" b="1">
              <a:latin typeface="Source Sans Pro"/>
              <a:ea typeface="Source Sans Pro"/>
            </a:endParaRPr>
          </a:p>
          <a:p>
            <a:r>
              <a:rPr lang="en-GB" sz="1600" b="1">
                <a:latin typeface="Source Sans Pro"/>
                <a:ea typeface="Source Sans Pro"/>
              </a:rPr>
              <a:t>Methods:</a:t>
            </a:r>
            <a:r>
              <a:rPr lang="en-GB" sz="1600">
                <a:latin typeface="Source Sans Pro"/>
                <a:ea typeface="Source Sans Pro"/>
              </a:rPr>
              <a:t> Online preliminary survey + online focus group discussions &amp; feedback session</a:t>
            </a:r>
            <a:endParaRPr lang="en-GB" sz="1600">
              <a:latin typeface="Lucida Sans"/>
              <a:ea typeface="Source Sans Pro"/>
            </a:endParaRPr>
          </a:p>
          <a:p>
            <a:endParaRPr lang="en-GB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GB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GB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GB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GB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5570279-689D-F037-6AB1-04915CE653A9}"/>
              </a:ext>
            </a:extLst>
          </p:cNvPr>
          <p:cNvSpPr/>
          <p:nvPr/>
        </p:nvSpPr>
        <p:spPr>
          <a:xfrm>
            <a:off x="11451323" y="6188877"/>
            <a:ext cx="629174" cy="5704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/>
              <a:t>ND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A17A15E-667A-EAB0-48EB-93C0512A91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3502227"/>
              </p:ext>
            </p:extLst>
          </p:nvPr>
        </p:nvGraphicFramePr>
        <p:xfrm>
          <a:off x="1355759" y="3231866"/>
          <a:ext cx="9371370" cy="3012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2" name="TextBox 391">
            <a:extLst>
              <a:ext uri="{FF2B5EF4-FFF2-40B4-BE49-F238E27FC236}">
                <a16:creationId xmlns:a16="http://schemas.microsoft.com/office/drawing/2014/main" id="{C10A7DF9-A089-18BA-6C72-D367B4F5873D}"/>
              </a:ext>
            </a:extLst>
          </p:cNvPr>
          <p:cNvSpPr txBox="1"/>
          <p:nvPr/>
        </p:nvSpPr>
        <p:spPr>
          <a:xfrm>
            <a:off x="428335" y="2986255"/>
            <a:ext cx="151785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>
                <a:latin typeface="Source Sans Pro"/>
                <a:ea typeface="Source Sans Pro"/>
              </a:rPr>
              <a:t>Findings: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5570279-689D-F037-6AB1-04915CE653A9}"/>
              </a:ext>
            </a:extLst>
          </p:cNvPr>
          <p:cNvSpPr/>
          <p:nvPr/>
        </p:nvSpPr>
        <p:spPr>
          <a:xfrm>
            <a:off x="194251" y="225459"/>
            <a:ext cx="629174" cy="5704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/>
              <a:t>ND</a:t>
            </a:r>
          </a:p>
        </p:txBody>
      </p:sp>
    </p:spTree>
    <p:extLst>
      <p:ext uri="{BB962C8B-B14F-4D97-AF65-F5344CB8AC3E}">
        <p14:creationId xmlns:p14="http://schemas.microsoft.com/office/powerpoint/2010/main" val="961155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5DC4A84-51BB-96DE-9F9A-BAB3304F0BBF}"/>
              </a:ext>
            </a:extLst>
          </p:cNvPr>
          <p:cNvSpPr txBox="1">
            <a:spLocks/>
          </p:cNvSpPr>
          <p:nvPr/>
        </p:nvSpPr>
        <p:spPr>
          <a:xfrm>
            <a:off x="720691" y="689364"/>
            <a:ext cx="7360703" cy="936104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spc="-150">
                <a:solidFill>
                  <a:srgbClr val="2E444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latin typeface="Source Sans Pro" panose="020B0503030403020204" pitchFamily="34" charset="0"/>
                <a:ea typeface="Source Sans Pro" panose="020B0503030403020204" pitchFamily="34" charset="0"/>
              </a:rPr>
              <a:t>Understanding under-represented students’ motivations for pursuing doctoral study and research-related career – research output</a:t>
            </a:r>
            <a:endParaRPr lang="en-US" sz="2400" b="1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92A71C4-03B1-1315-264C-D48EC2DC8482}"/>
              </a:ext>
            </a:extLst>
          </p:cNvPr>
          <p:cNvSpPr txBox="1">
            <a:spLocks/>
          </p:cNvSpPr>
          <p:nvPr/>
        </p:nvSpPr>
        <p:spPr>
          <a:xfrm>
            <a:off x="623393" y="2068962"/>
            <a:ext cx="7212802" cy="4384252"/>
          </a:xfr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>
                <a:latin typeface="Source Sans Pro"/>
                <a:ea typeface="Source Sans Pro"/>
              </a:rPr>
              <a:t>Findings of the research were formally produced in a report which were disseminated internally among stakeholders at the University. </a:t>
            </a:r>
            <a:endParaRPr lang="en-US"/>
          </a:p>
          <a:p>
            <a:pPr>
              <a:lnSpc>
                <a:spcPct val="150000"/>
              </a:lnSpc>
            </a:pPr>
            <a:endParaRPr lang="en-US">
              <a:latin typeface="Source Sans Pro"/>
              <a:ea typeface="Source Sans Pro"/>
            </a:endParaRPr>
          </a:p>
          <a:p>
            <a:pPr>
              <a:lnSpc>
                <a:spcPct val="150000"/>
              </a:lnSpc>
            </a:pPr>
            <a:r>
              <a:rPr lang="en-GB" b="1">
                <a:latin typeface="Source Sans Pro"/>
                <a:ea typeface="Source Sans Pro"/>
              </a:rPr>
              <a:t>Recommendations</a:t>
            </a:r>
            <a:r>
              <a:rPr lang="en-GB">
                <a:latin typeface="Source Sans Pro"/>
                <a:ea typeface="Source Sans Pro"/>
              </a:rPr>
              <a:t>:</a:t>
            </a:r>
            <a:r>
              <a:rPr lang="en-US">
                <a:latin typeface="Source Sans Pro"/>
                <a:ea typeface="Source Sans Pro"/>
              </a:rPr>
              <a:t>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Source Sans Pro"/>
                <a:ea typeface="Source Sans Pro"/>
              </a:rPr>
              <a:t>Structured </a:t>
            </a:r>
            <a:r>
              <a:rPr lang="en-US" err="1">
                <a:latin typeface="Source Sans Pro"/>
                <a:ea typeface="Source Sans Pro"/>
              </a:rPr>
              <a:t>programmes</a:t>
            </a:r>
            <a:r>
              <a:rPr lang="en-US">
                <a:latin typeface="Source Sans Pro"/>
                <a:ea typeface="Source Sans Pro"/>
              </a:rPr>
              <a:t> supporting decisions into PGR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Source Sans Pro"/>
                <a:ea typeface="Source Sans Pro"/>
              </a:rPr>
              <a:t>Tailored, faculty-specific information and PhD roadmaps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Source Sans Pro"/>
                <a:ea typeface="Source Sans Pro"/>
              </a:rPr>
              <a:t>Social media engagement and representation highlighting current PGRs' research</a:t>
            </a:r>
            <a:endParaRPr lang="en-US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Source Sans Pro"/>
                <a:ea typeface="Source Sans Pro"/>
              </a:rPr>
              <a:t>PhD mentoring/shadowing scheme for prospective PGR students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50000"/>
              </a:lnSpc>
            </a:pPr>
            <a:endParaRPr lang="en-GB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50000"/>
              </a:lnSpc>
            </a:pPr>
            <a:endParaRPr lang="en-GB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9A5D54-20A8-A9BA-76A7-EA01567BF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395" y="993618"/>
            <a:ext cx="3586464" cy="564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91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f94ec174-840c-417d-a2f7-52e89d3f84e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and content">
  <a:themeElements>
    <a:clrScheme name="Custom 6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005C83"/>
      </a:hlink>
      <a:folHlink>
        <a:srgbClr val="495961"/>
      </a:folHlink>
    </a:clrScheme>
    <a:fontScheme name="UoS Powerpoint Fonts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EEB19A3-E5AF-B743-8C08-9AD556682854}" vid="{F81E0AD6-EF14-2A4C-975C-394B6C331C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1411</Words>
  <Application>Microsoft Office PowerPoint</Application>
  <PresentationFormat>Widescreen</PresentationFormat>
  <Paragraphs>180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Lucida Sans</vt:lpstr>
      <vt:lpstr>Source Sans Pro</vt:lpstr>
      <vt:lpstr>1_Office Theme</vt:lpstr>
      <vt:lpstr>Title and content</vt:lpstr>
      <vt:lpstr>PowerPoint Presentation</vt:lpstr>
      <vt:lpstr>Introductions</vt:lpstr>
      <vt:lpstr>Bridging the gap – inequalities at PGR and possibilities through partnership</vt:lpstr>
      <vt:lpstr>Overview of PGR Student Partner Cycles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PGR research culture project – development </vt:lpstr>
      <vt:lpstr>PGR research culture project – output </vt:lpstr>
      <vt:lpstr>My Student Partner experience</vt:lpstr>
      <vt:lpstr>PowerPoint Presentation</vt:lpstr>
      <vt:lpstr>Concluding remarks</vt:lpstr>
      <vt:lpstr>PowerPoint Presentation</vt:lpstr>
    </vt:vector>
  </TitlesOfParts>
  <Company>University of Southampton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Maisha Islam</dc:creator>
  <cp:lastModifiedBy>Maisha Islam</cp:lastModifiedBy>
  <cp:revision>1</cp:revision>
  <dcterms:created xsi:type="dcterms:W3CDTF">2024-10-21T14:32:19Z</dcterms:created>
  <dcterms:modified xsi:type="dcterms:W3CDTF">2025-03-03T10:18:37Z</dcterms:modified>
</cp:coreProperties>
</file>